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 id="2147483668" r:id="rId2"/>
  </p:sldMasterIdLst>
  <p:notesMasterIdLst>
    <p:notesMasterId r:id="rId28"/>
  </p:notesMasterIdLst>
  <p:sldIdLst>
    <p:sldId id="278" r:id="rId3"/>
    <p:sldId id="438" r:id="rId4"/>
    <p:sldId id="405" r:id="rId5"/>
    <p:sldId id="501" r:id="rId6"/>
    <p:sldId id="469" r:id="rId7"/>
    <p:sldId id="445" r:id="rId8"/>
    <p:sldId id="416" r:id="rId9"/>
    <p:sldId id="417" r:id="rId10"/>
    <p:sldId id="418" r:id="rId11"/>
    <p:sldId id="502" r:id="rId12"/>
    <p:sldId id="434" r:id="rId13"/>
    <p:sldId id="503" r:id="rId14"/>
    <p:sldId id="497" r:id="rId15"/>
    <p:sldId id="504" r:id="rId16"/>
    <p:sldId id="439" r:id="rId17"/>
    <p:sldId id="409" r:id="rId18"/>
    <p:sldId id="500" r:id="rId19"/>
    <p:sldId id="505" r:id="rId20"/>
    <p:sldId id="451" r:id="rId21"/>
    <p:sldId id="453" r:id="rId22"/>
    <p:sldId id="473" r:id="rId23"/>
    <p:sldId id="435" r:id="rId24"/>
    <p:sldId id="335" r:id="rId25"/>
    <p:sldId id="321" r:id="rId26"/>
    <p:sldId id="286" r:id="rId27"/>
  </p:sldIdLst>
  <p:sldSz cx="9144000" cy="6858000" type="screen4x3"/>
  <p:notesSz cx="7315200" cy="9601200"/>
  <p:defaultTextStyle>
    <a:defPPr>
      <a:defRPr lang="en-US"/>
    </a:defPPr>
    <a:lvl1pPr algn="ctr" rtl="0" fontAlgn="base">
      <a:spcBef>
        <a:spcPct val="0"/>
      </a:spcBef>
      <a:spcAft>
        <a:spcPct val="0"/>
      </a:spcAft>
      <a:defRPr b="1" kern="1200">
        <a:solidFill>
          <a:schemeClr val="tx1"/>
        </a:solidFill>
        <a:latin typeface="Arial" pitchFamily="34" charset="0"/>
        <a:ea typeface="+mn-ea"/>
        <a:cs typeface="+mn-cs"/>
      </a:defRPr>
    </a:lvl1pPr>
    <a:lvl2pPr marL="457200" algn="ctr" rtl="0" fontAlgn="base">
      <a:spcBef>
        <a:spcPct val="0"/>
      </a:spcBef>
      <a:spcAft>
        <a:spcPct val="0"/>
      </a:spcAft>
      <a:defRPr b="1" kern="1200">
        <a:solidFill>
          <a:schemeClr val="tx1"/>
        </a:solidFill>
        <a:latin typeface="Arial" pitchFamily="34" charset="0"/>
        <a:ea typeface="+mn-ea"/>
        <a:cs typeface="+mn-cs"/>
      </a:defRPr>
    </a:lvl2pPr>
    <a:lvl3pPr marL="914400" algn="ctr" rtl="0" fontAlgn="base">
      <a:spcBef>
        <a:spcPct val="0"/>
      </a:spcBef>
      <a:spcAft>
        <a:spcPct val="0"/>
      </a:spcAft>
      <a:defRPr b="1" kern="1200">
        <a:solidFill>
          <a:schemeClr val="tx1"/>
        </a:solidFill>
        <a:latin typeface="Arial" pitchFamily="34" charset="0"/>
        <a:ea typeface="+mn-ea"/>
        <a:cs typeface="+mn-cs"/>
      </a:defRPr>
    </a:lvl3pPr>
    <a:lvl4pPr marL="1371600" algn="ctr" rtl="0" fontAlgn="base">
      <a:spcBef>
        <a:spcPct val="0"/>
      </a:spcBef>
      <a:spcAft>
        <a:spcPct val="0"/>
      </a:spcAft>
      <a:defRPr b="1" kern="1200">
        <a:solidFill>
          <a:schemeClr val="tx1"/>
        </a:solidFill>
        <a:latin typeface="Arial" pitchFamily="34" charset="0"/>
        <a:ea typeface="+mn-ea"/>
        <a:cs typeface="+mn-cs"/>
      </a:defRPr>
    </a:lvl4pPr>
    <a:lvl5pPr marL="1828800" algn="ctr" rtl="0" fontAlgn="base">
      <a:spcBef>
        <a:spcPct val="0"/>
      </a:spcBef>
      <a:spcAft>
        <a:spcPct val="0"/>
      </a:spcAft>
      <a:defRPr b="1" kern="1200">
        <a:solidFill>
          <a:schemeClr val="tx1"/>
        </a:solidFill>
        <a:latin typeface="Arial" pitchFamily="34" charset="0"/>
        <a:ea typeface="+mn-ea"/>
        <a:cs typeface="+mn-cs"/>
      </a:defRPr>
    </a:lvl5pPr>
    <a:lvl6pPr marL="2286000" algn="l" defTabSz="914400" rtl="0" eaLnBrk="1" latinLnBrk="0" hangingPunct="1">
      <a:defRPr b="1" kern="1200">
        <a:solidFill>
          <a:schemeClr val="tx1"/>
        </a:solidFill>
        <a:latin typeface="Arial" pitchFamily="34" charset="0"/>
        <a:ea typeface="+mn-ea"/>
        <a:cs typeface="+mn-cs"/>
      </a:defRPr>
    </a:lvl6pPr>
    <a:lvl7pPr marL="2743200" algn="l" defTabSz="914400" rtl="0" eaLnBrk="1" latinLnBrk="0" hangingPunct="1">
      <a:defRPr b="1" kern="1200">
        <a:solidFill>
          <a:schemeClr val="tx1"/>
        </a:solidFill>
        <a:latin typeface="Arial" pitchFamily="34" charset="0"/>
        <a:ea typeface="+mn-ea"/>
        <a:cs typeface="+mn-cs"/>
      </a:defRPr>
    </a:lvl7pPr>
    <a:lvl8pPr marL="3200400" algn="l" defTabSz="914400" rtl="0" eaLnBrk="1" latinLnBrk="0" hangingPunct="1">
      <a:defRPr b="1" kern="1200">
        <a:solidFill>
          <a:schemeClr val="tx1"/>
        </a:solidFill>
        <a:latin typeface="Arial" pitchFamily="34" charset="0"/>
        <a:ea typeface="+mn-ea"/>
        <a:cs typeface="+mn-cs"/>
      </a:defRPr>
    </a:lvl8pPr>
    <a:lvl9pPr marL="3657600" algn="l" defTabSz="914400" rtl="0" eaLnBrk="1" latinLnBrk="0" hangingPunct="1">
      <a:defRPr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BDBDFF"/>
    <a:srgbClr val="0000AC"/>
    <a:srgbClr val="9EDDDD"/>
    <a:srgbClr val="72E65E"/>
    <a:srgbClr val="339966"/>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643" autoAdjust="0"/>
    <p:restoredTop sz="96337" autoAdjust="0"/>
  </p:normalViewPr>
  <p:slideViewPr>
    <p:cSldViewPr snapToObjects="1">
      <p:cViewPr varScale="1">
        <p:scale>
          <a:sx n="82" d="100"/>
          <a:sy n="82" d="100"/>
        </p:scale>
        <p:origin x="-103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48"/>
    </p:cViewPr>
  </p:sorter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7400" tIns="48701" rIns="97400" bIns="48701" numCol="1" anchor="t" anchorCtr="0" compatLnSpc="1">
            <a:prstTxWarp prst="textNoShape">
              <a:avLst/>
            </a:prstTxWarp>
          </a:bodyPr>
          <a:lstStyle>
            <a:lvl1pPr algn="l" defTabSz="974725">
              <a:defRPr sz="1400" b="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4144963" y="0"/>
            <a:ext cx="3168650" cy="479425"/>
          </a:xfrm>
          <a:prstGeom prst="rect">
            <a:avLst/>
          </a:prstGeom>
          <a:noFill/>
          <a:ln w="9525">
            <a:noFill/>
            <a:miter lim="800000"/>
            <a:headEnd/>
            <a:tailEnd/>
          </a:ln>
          <a:effectLst/>
        </p:spPr>
        <p:txBody>
          <a:bodyPr vert="horz" wrap="square" lIns="97400" tIns="48701" rIns="97400" bIns="48701" numCol="1" anchor="t" anchorCtr="0" compatLnSpc="1">
            <a:prstTxWarp prst="textNoShape">
              <a:avLst/>
            </a:prstTxWarp>
          </a:bodyPr>
          <a:lstStyle>
            <a:lvl1pPr algn="r" defTabSz="974725">
              <a:defRPr sz="1400" b="0" smtClean="0">
                <a:latin typeface="Arial" charset="0"/>
              </a:defRPr>
            </a:lvl1pPr>
          </a:lstStyle>
          <a:p>
            <a:pPr>
              <a:defRPr/>
            </a:pPr>
            <a:endParaRPr lang="en-US"/>
          </a:p>
        </p:txBody>
      </p:sp>
      <p:sp>
        <p:nvSpPr>
          <p:cNvPr id="30724" name="Rectangle 4"/>
          <p:cNvSpPr>
            <a:spLocks noRot="1" noChangeArrowheads="1" noTextEdit="1"/>
          </p:cNvSpPr>
          <p:nvPr>
            <p:ph type="sldImg" idx="2"/>
          </p:nvPr>
        </p:nvSpPr>
        <p:spPr bwMode="auto">
          <a:xfrm>
            <a:off x="1257300" y="722313"/>
            <a:ext cx="4800600" cy="36004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31838" y="4560888"/>
            <a:ext cx="5851525" cy="4318000"/>
          </a:xfrm>
          <a:prstGeom prst="rect">
            <a:avLst/>
          </a:prstGeom>
          <a:noFill/>
          <a:ln w="9525">
            <a:noFill/>
            <a:miter lim="800000"/>
            <a:headEnd/>
            <a:tailEnd/>
          </a:ln>
          <a:effectLst/>
        </p:spPr>
        <p:txBody>
          <a:bodyPr vert="horz" wrap="square" lIns="97400" tIns="48701" rIns="97400" bIns="487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9120188"/>
            <a:ext cx="3168650" cy="479425"/>
          </a:xfrm>
          <a:prstGeom prst="rect">
            <a:avLst/>
          </a:prstGeom>
          <a:noFill/>
          <a:ln w="9525">
            <a:noFill/>
            <a:miter lim="800000"/>
            <a:headEnd/>
            <a:tailEnd/>
          </a:ln>
          <a:effectLst/>
        </p:spPr>
        <p:txBody>
          <a:bodyPr vert="horz" wrap="square" lIns="97400" tIns="48701" rIns="97400" bIns="48701" numCol="1" anchor="b" anchorCtr="0" compatLnSpc="1">
            <a:prstTxWarp prst="textNoShape">
              <a:avLst/>
            </a:prstTxWarp>
          </a:bodyPr>
          <a:lstStyle>
            <a:lvl1pPr algn="l" defTabSz="974725">
              <a:defRPr sz="1400" b="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4144963" y="9120188"/>
            <a:ext cx="3168650" cy="479425"/>
          </a:xfrm>
          <a:prstGeom prst="rect">
            <a:avLst/>
          </a:prstGeom>
          <a:noFill/>
          <a:ln w="9525">
            <a:noFill/>
            <a:miter lim="800000"/>
            <a:headEnd/>
            <a:tailEnd/>
          </a:ln>
          <a:effectLst/>
        </p:spPr>
        <p:txBody>
          <a:bodyPr vert="horz" wrap="square" lIns="97400" tIns="48701" rIns="97400" bIns="48701" numCol="1" anchor="b" anchorCtr="0" compatLnSpc="1">
            <a:prstTxWarp prst="textNoShape">
              <a:avLst/>
            </a:prstTxWarp>
          </a:bodyPr>
          <a:lstStyle>
            <a:lvl1pPr algn="r" defTabSz="974725">
              <a:defRPr sz="1400" b="0" smtClean="0">
                <a:latin typeface="Arial" charset="0"/>
              </a:defRPr>
            </a:lvl1pPr>
          </a:lstStyle>
          <a:p>
            <a:pPr>
              <a:defRPr/>
            </a:pPr>
            <a:fld id="{EDA08E85-BADC-43F5-92B2-C4BB2154435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47033A76-9E3A-4786-9B35-7A9EE6C12239}" type="slidenum">
              <a:rPr lang="en-US">
                <a:latin typeface="Arial" pitchFamily="34" charset="0"/>
              </a:rPr>
              <a:pPr/>
              <a:t>3</a:t>
            </a:fld>
            <a:endParaRPr lang="en-US">
              <a:latin typeface="Arial" pitchFamily="34" charset="0"/>
            </a:endParaRPr>
          </a:p>
        </p:txBody>
      </p:sp>
      <p:sp>
        <p:nvSpPr>
          <p:cNvPr id="31747" name="Rectangle 2"/>
          <p:cNvSpPr>
            <a:spLocks noRot="1" noChangeArrowheads="1" noTextEdit="1"/>
          </p:cNvSpPr>
          <p:nvPr>
            <p:ph type="sldImg"/>
          </p:nvPr>
        </p:nvSpPr>
        <p:spPr>
          <a:xfrm>
            <a:off x="1427163" y="838200"/>
            <a:ext cx="4487862" cy="3365500"/>
          </a:xfrm>
          <a:ln/>
        </p:spPr>
      </p:sp>
      <p:sp>
        <p:nvSpPr>
          <p:cNvPr id="31748" name="Rectangle 3"/>
          <p:cNvSpPr>
            <a:spLocks noGrp="1" noChangeArrowheads="1"/>
          </p:cNvSpPr>
          <p:nvPr>
            <p:ph type="body" idx="1"/>
          </p:nvPr>
        </p:nvSpPr>
        <p:spPr>
          <a:xfrm>
            <a:off x="992188" y="4570413"/>
            <a:ext cx="5327650" cy="4024312"/>
          </a:xfrm>
          <a:noFill/>
          <a:ln/>
        </p:spPr>
        <p:txBody>
          <a:bodyPr/>
          <a:lstStyle/>
          <a:p>
            <a:pPr lvl="1" eaLnBrk="1" hangingPunct="1">
              <a:buClr>
                <a:schemeClr val="hlink"/>
              </a:buClr>
            </a:pPr>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1F934836-B2D6-41F8-A00E-C5D35D39F312}" type="slidenum">
              <a:rPr lang="en-US">
                <a:latin typeface="Arial" pitchFamily="34" charset="0"/>
              </a:rPr>
              <a:pPr/>
              <a:t>20</a:t>
            </a:fld>
            <a:endParaRPr lang="en-US">
              <a:latin typeface="Arial" pitchFamily="34" charset="0"/>
            </a:endParaRPr>
          </a:p>
        </p:txBody>
      </p:sp>
      <p:sp>
        <p:nvSpPr>
          <p:cNvPr id="41987" name="Rectangle 2"/>
          <p:cNvSpPr>
            <a:spLocks noRot="1" noChangeArrowheads="1" noTextEdit="1"/>
          </p:cNvSpPr>
          <p:nvPr>
            <p:ph type="sldImg"/>
          </p:nvPr>
        </p:nvSpPr>
        <p:spPr>
          <a:xfrm>
            <a:off x="1257300" y="720725"/>
            <a:ext cx="4800600" cy="3600450"/>
          </a:xfrm>
          <a:ln/>
        </p:spPr>
      </p:sp>
      <p:sp>
        <p:nvSpPr>
          <p:cNvPr id="41988" name="Rectangle 3"/>
          <p:cNvSpPr>
            <a:spLocks noGrp="1" noChangeArrowheads="1"/>
          </p:cNvSpPr>
          <p:nvPr>
            <p:ph type="body" idx="1"/>
          </p:nvPr>
        </p:nvSpPr>
        <p:spPr>
          <a:xfrm>
            <a:off x="731838" y="4559300"/>
            <a:ext cx="5851525" cy="4321175"/>
          </a:xfrm>
          <a:noFill/>
          <a:ln/>
        </p:spPr>
        <p:txBody>
          <a:bodyPr/>
          <a:lstStyle/>
          <a:p>
            <a:pPr eaLnBrk="1" hangingPunct="1"/>
            <a:endParaRPr lang="en-GB"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48EAEBC-B13F-4E1B-A72B-D0D0538F9B6E}" type="slidenum">
              <a:rPr lang="en-US">
                <a:latin typeface="Arial" pitchFamily="34" charset="0"/>
              </a:rPr>
              <a:pPr/>
              <a:t>21</a:t>
            </a:fld>
            <a:endParaRPr lang="en-US">
              <a:latin typeface="Arial" pitchFamily="34" charset="0"/>
            </a:endParaRPr>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GB" b="1" u="sng" smtClean="0">
                <a:latin typeface="Arial" pitchFamily="34" charset="0"/>
              </a:rPr>
              <a:t>Key Talking Points/Items to remember here:</a:t>
            </a:r>
          </a:p>
          <a:p>
            <a:pPr eaLnBrk="1" hangingPunct="1">
              <a:buFontTx/>
              <a:buChar char="•"/>
            </a:pPr>
            <a:r>
              <a:rPr lang="en-US" smtClean="0">
                <a:latin typeface="Arial" pitchFamily="34" charset="0"/>
              </a:rPr>
              <a:t>May need to add in the risk cost factor of cargo being reopened and screened later on in the supply chain.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B1330A7-5ABE-4599-8561-DCC000BDF965}" type="slidenum">
              <a:rPr lang="en-US">
                <a:latin typeface="Arial" pitchFamily="34" charset="0"/>
              </a:rPr>
              <a:pPr/>
              <a:t>22</a:t>
            </a:fld>
            <a:endParaRPr lang="en-US">
              <a:latin typeface="Arial" pitchFamily="34" charset="0"/>
            </a:endParaRPr>
          </a:p>
        </p:txBody>
      </p:sp>
      <p:sp>
        <p:nvSpPr>
          <p:cNvPr id="44035" name="Rectangle 2"/>
          <p:cNvSpPr>
            <a:spLocks noRot="1" noChangeArrowheads="1" noTextEdit="1"/>
          </p:cNvSpPr>
          <p:nvPr>
            <p:ph type="sldImg"/>
          </p:nvPr>
        </p:nvSpPr>
        <p:spPr>
          <a:xfrm>
            <a:off x="1258888" y="719138"/>
            <a:ext cx="4800600" cy="3600450"/>
          </a:xfrm>
          <a:ln/>
        </p:spPr>
      </p:sp>
      <p:sp>
        <p:nvSpPr>
          <p:cNvPr id="44036" name="Rectangle 3"/>
          <p:cNvSpPr>
            <a:spLocks noGrp="1" noChangeArrowheads="1"/>
          </p:cNvSpPr>
          <p:nvPr>
            <p:ph type="body" idx="1"/>
          </p:nvPr>
        </p:nvSpPr>
        <p:spPr>
          <a:xfrm>
            <a:off x="973138" y="4560888"/>
            <a:ext cx="5368925" cy="4321175"/>
          </a:xfrm>
          <a:noFill/>
          <a:ln/>
        </p:spPr>
        <p:txBody>
          <a:bodyPr/>
          <a:lstStyle/>
          <a:p>
            <a:pPr eaLnBrk="1" hangingPunct="1"/>
            <a:endParaRPr lang="en-GB"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04589703-FD3D-4579-9985-39BB405DF280}" type="slidenum">
              <a:rPr lang="en-US">
                <a:latin typeface="Arial" pitchFamily="34" charset="0"/>
              </a:rPr>
              <a:pPr/>
              <a:t>24</a:t>
            </a:fld>
            <a:endParaRPr lang="en-US">
              <a:latin typeface="Arial" pitchFamily="34" charset="0"/>
            </a:endParaRPr>
          </a:p>
        </p:txBody>
      </p:sp>
      <p:sp>
        <p:nvSpPr>
          <p:cNvPr id="45059" name="Rectangle 2"/>
          <p:cNvSpPr>
            <a:spLocks noRot="1" noChangeArrowheads="1" noTextEdit="1"/>
          </p:cNvSpPr>
          <p:nvPr>
            <p:ph type="sldImg"/>
          </p:nvPr>
        </p:nvSpPr>
        <p:spPr>
          <a:xfrm>
            <a:off x="920750" y="214313"/>
            <a:ext cx="5467350" cy="4100512"/>
          </a:xfrm>
          <a:ln/>
        </p:spPr>
      </p:sp>
      <p:sp>
        <p:nvSpPr>
          <p:cNvPr id="45060" name="Rectangle 3"/>
          <p:cNvSpPr>
            <a:spLocks noGrp="1" noChangeArrowheads="1"/>
          </p:cNvSpPr>
          <p:nvPr>
            <p:ph type="body" idx="1"/>
          </p:nvPr>
        </p:nvSpPr>
        <p:spPr>
          <a:xfrm>
            <a:off x="193675" y="4364038"/>
            <a:ext cx="6918325" cy="5057775"/>
          </a:xfrm>
          <a:noFill/>
          <a:ln/>
        </p:spPr>
        <p:txBody>
          <a:bodyPr/>
          <a:lstStyle/>
          <a:p>
            <a:pPr eaLnBrk="1" hangingPunct="1"/>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3999D702-26D9-41C0-B867-570E22342279}" type="slidenum">
              <a:rPr lang="en-US">
                <a:latin typeface="Arial" pitchFamily="34" charset="0"/>
              </a:rPr>
              <a:pPr/>
              <a:t>4</a:t>
            </a:fld>
            <a:endParaRPr lang="en-US">
              <a:latin typeface="Arial" pitchFamily="34"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smtClean="0">
                <a:latin typeface="Arial" pitchFamily="34" charset="0"/>
              </a:rPr>
              <a:t>12 million lbs passenger luggage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0513DF39-DDF9-4A86-A2F4-0462AEA502EA}" type="slidenum">
              <a:rPr lang="en-US">
                <a:latin typeface="Arial" pitchFamily="34" charset="0"/>
              </a:rPr>
              <a:pPr/>
              <a:t>5</a:t>
            </a:fld>
            <a:endParaRPr lang="en-US">
              <a:latin typeface="Arial" pitchFamily="34" charset="0"/>
            </a:endParaRP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GB" b="1" u="sng" smtClean="0">
                <a:latin typeface="Arial" pitchFamily="34" charset="0"/>
              </a:rPr>
              <a:t>\</a:t>
            </a:r>
            <a:endParaRPr 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2FBB9ADC-125B-4D73-B8C0-230B3F9642AE}" type="slidenum">
              <a:rPr lang="en-US">
                <a:latin typeface="Arial" pitchFamily="34" charset="0"/>
              </a:rPr>
              <a:pPr/>
              <a:t>6</a:t>
            </a:fld>
            <a:endParaRPr lang="en-US">
              <a:latin typeface="Arial" pitchFamily="34" charset="0"/>
            </a:endParaRPr>
          </a:p>
        </p:txBody>
      </p:sp>
      <p:sp>
        <p:nvSpPr>
          <p:cNvPr id="34819" name="Rectangle 2"/>
          <p:cNvSpPr>
            <a:spLocks noRot="1" noChangeArrowheads="1" noTextEdit="1"/>
          </p:cNvSpPr>
          <p:nvPr>
            <p:ph type="sldImg"/>
          </p:nvPr>
        </p:nvSpPr>
        <p:spPr>
          <a:xfrm>
            <a:off x="1255713" y="722313"/>
            <a:ext cx="4800600" cy="3600450"/>
          </a:xfrm>
          <a:ln/>
        </p:spPr>
      </p:sp>
      <p:sp>
        <p:nvSpPr>
          <p:cNvPr id="34820" name="Rectangle 3"/>
          <p:cNvSpPr>
            <a:spLocks noGrp="1" noChangeArrowheads="1"/>
          </p:cNvSpPr>
          <p:nvPr>
            <p:ph type="body" idx="1"/>
          </p:nvPr>
        </p:nvSpPr>
        <p:spPr>
          <a:xfrm>
            <a:off x="731838" y="4560888"/>
            <a:ext cx="5853112" cy="4318000"/>
          </a:xfrm>
          <a:noFill/>
          <a:ln/>
        </p:spPr>
        <p:txBody>
          <a:bodyPr/>
          <a:lstStyle/>
          <a:p>
            <a:pPr eaLnBrk="1" hangingPunct="1"/>
            <a:r>
              <a:rPr lang="en-GB" b="1" u="sng" smtClean="0">
                <a:latin typeface="Arial" pitchFamily="34" charset="0"/>
              </a:rPr>
              <a:t>Key Talking Points/Items to remember here:</a:t>
            </a:r>
          </a:p>
          <a:p>
            <a:pPr eaLnBrk="1" hangingPunct="1">
              <a:buFontTx/>
              <a:buChar char="•"/>
            </a:pPr>
            <a:r>
              <a:rPr lang="en-US" smtClean="0">
                <a:latin typeface="Arial" pitchFamily="34" charset="0"/>
              </a:rPr>
              <a:t>Currently, only air carriers screen cargo. </a:t>
            </a:r>
          </a:p>
          <a:p>
            <a:pPr eaLnBrk="1" hangingPunct="1">
              <a:buFontTx/>
              <a:buChar char="•"/>
            </a:pPr>
            <a:r>
              <a:rPr lang="en-US" smtClean="0">
                <a:latin typeface="Arial" pitchFamily="34" charset="0"/>
              </a:rPr>
              <a:t>There isn’t sufficient capacity at one single point (air carrier) in the supply chain to handle the amount of cargo that may need to be screened (~ insert Doug’s statistic ~600-700,000 pieces a day based on estimated 15M pounds of cargo daily moving PAX)</a:t>
            </a:r>
          </a:p>
          <a:p>
            <a:pPr eaLnBrk="1" hangingPunct="1">
              <a:buFontTx/>
              <a:buChar char="•"/>
            </a:pPr>
            <a:r>
              <a:rPr lang="en-US" smtClean="0">
                <a:latin typeface="Arial" pitchFamily="34" charset="0"/>
              </a:rPr>
              <a:t>Big delsy</a:t>
            </a:r>
          </a:p>
          <a:p>
            <a:pPr eaLnBrk="1" hangingPunct="1"/>
            <a:endParaRPr 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3C842C78-5ACF-4823-BA86-19B0D4026C34}" type="slidenum">
              <a:rPr lang="en-US">
                <a:latin typeface="Arial" pitchFamily="34" charset="0"/>
              </a:rPr>
              <a:pPr/>
              <a:t>8</a:t>
            </a:fld>
            <a:endParaRPr lang="en-US">
              <a:latin typeface="Arial" pitchFamily="34" charset="0"/>
            </a:endParaRPr>
          </a:p>
        </p:txBody>
      </p:sp>
      <p:sp>
        <p:nvSpPr>
          <p:cNvPr id="35843" name="Rectangle 2"/>
          <p:cNvSpPr>
            <a:spLocks noRot="1" noChangeArrowheads="1" noTextEdit="1"/>
          </p:cNvSpPr>
          <p:nvPr>
            <p:ph type="sldImg"/>
          </p:nvPr>
        </p:nvSpPr>
        <p:spPr>
          <a:xfrm>
            <a:off x="920750" y="214313"/>
            <a:ext cx="5467350" cy="4100512"/>
          </a:xfrm>
          <a:ln/>
        </p:spPr>
      </p:sp>
      <p:sp>
        <p:nvSpPr>
          <p:cNvPr id="35844" name="Rectangle 3"/>
          <p:cNvSpPr>
            <a:spLocks noGrp="1" noChangeArrowheads="1"/>
          </p:cNvSpPr>
          <p:nvPr>
            <p:ph type="body" idx="1"/>
          </p:nvPr>
        </p:nvSpPr>
        <p:spPr>
          <a:xfrm>
            <a:off x="193675" y="4364038"/>
            <a:ext cx="6918325" cy="5057775"/>
          </a:xfrm>
          <a:noFill/>
          <a:ln/>
        </p:spPr>
        <p:txBody>
          <a:bodyPr/>
          <a:lstStyle/>
          <a:p>
            <a:pPr eaLnBrk="1" hangingPunct="1"/>
            <a:endParaRPr 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CB800D9A-B215-4C36-AC7D-B0236986E6E4}" type="slidenum">
              <a:rPr lang="en-US">
                <a:latin typeface="Arial" pitchFamily="34" charset="0"/>
              </a:rPr>
              <a:pPr/>
              <a:t>9</a:t>
            </a:fld>
            <a:endParaRPr lang="en-US">
              <a:latin typeface="Arial" pitchFamily="34" charset="0"/>
            </a:endParaRPr>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r>
              <a:rPr lang="en-GB" b="1" u="sng" smtClean="0">
                <a:latin typeface="Arial" pitchFamily="34" charset="0"/>
              </a:rPr>
              <a:t>Key Talking Points/Items to remember here:</a:t>
            </a:r>
          </a:p>
          <a:p>
            <a:pPr eaLnBrk="1" hangingPunct="1"/>
            <a:endParaRPr 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BD71B992-6260-4B4E-9C88-95D0C2A93AE8}" type="slidenum">
              <a:rPr lang="en-US">
                <a:latin typeface="Arial" pitchFamily="34" charset="0"/>
              </a:rPr>
              <a:pPr/>
              <a:t>10</a:t>
            </a:fld>
            <a:endParaRPr lang="en-US">
              <a:latin typeface="Arial" pitchFamily="34" charset="0"/>
            </a:endParaRPr>
          </a:p>
        </p:txBody>
      </p:sp>
      <p:sp>
        <p:nvSpPr>
          <p:cNvPr id="37891" name="Rectangle 2"/>
          <p:cNvSpPr>
            <a:spLocks noGrp="1" noRot="1" noChangeAspect="1" noChangeArrowheads="1" noTextEdit="1"/>
          </p:cNvSpPr>
          <p:nvPr>
            <p:ph type="sldImg"/>
          </p:nvPr>
        </p:nvSpPr>
        <p:spPr>
          <a:xfrm>
            <a:off x="1258888" y="722313"/>
            <a:ext cx="4800600" cy="3600450"/>
          </a:xfrm>
          <a:ln/>
        </p:spPr>
      </p:sp>
      <p:sp>
        <p:nvSpPr>
          <p:cNvPr id="37892" name="Rectangle 3"/>
          <p:cNvSpPr>
            <a:spLocks noGrp="1" noChangeArrowheads="1"/>
          </p:cNvSpPr>
          <p:nvPr>
            <p:ph type="body" idx="1"/>
          </p:nvPr>
        </p:nvSpPr>
        <p:spPr>
          <a:noFill/>
          <a:ln/>
        </p:spPr>
        <p:txBody>
          <a:bodyPr/>
          <a:lstStyle/>
          <a:p>
            <a:pPr eaLnBrk="1" hangingPunct="1"/>
            <a:r>
              <a:rPr lang="en-GB" b="1" u="sng" smtClean="0">
                <a:latin typeface="Arial" pitchFamily="34" charset="0"/>
              </a:rPr>
              <a:t>Key Talking Points/Items to remember here: (all cargo carriers?)</a:t>
            </a:r>
          </a:p>
          <a:p>
            <a:pPr eaLnBrk="1" hangingPunct="1">
              <a:buFontTx/>
              <a:buChar char="•"/>
            </a:pPr>
            <a:r>
              <a:rPr lang="en-GB" smtClean="0">
                <a:latin typeface="Arial" pitchFamily="34" charset="0"/>
              </a:rPr>
              <a:t>“ One node back” for example ABC Company may have cargo moving in many lanes through IACs and 3PLs. </a:t>
            </a:r>
          </a:p>
          <a:p>
            <a:pPr eaLnBrk="1" hangingPunct="1">
              <a:buFontTx/>
              <a:buChar char="•"/>
            </a:pPr>
            <a:r>
              <a:rPr lang="en-GB" smtClean="0">
                <a:latin typeface="Arial" pitchFamily="34" charset="0"/>
              </a:rPr>
              <a:t>Only cargo that is tendered directly to the IAC/AC may be counted as screened. </a:t>
            </a:r>
          </a:p>
          <a:p>
            <a:pPr eaLnBrk="1" hangingPunct="1"/>
            <a:endParaRPr 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918AF22-0189-4011-ACC8-A9B8FBAC2144}" type="slidenum">
              <a:rPr lang="en-US">
                <a:latin typeface="Arial" pitchFamily="34" charset="0"/>
              </a:rPr>
              <a:pPr/>
              <a:t>13</a:t>
            </a:fld>
            <a:endParaRPr lang="en-US">
              <a:latin typeface="Arial" pitchFamily="34" charset="0"/>
            </a:endParaRPr>
          </a:p>
        </p:txBody>
      </p:sp>
      <p:sp>
        <p:nvSpPr>
          <p:cNvPr id="38915" name="Rectangle 2"/>
          <p:cNvSpPr>
            <a:spLocks noRot="1" noChangeArrowheads="1" noTextEdit="1"/>
          </p:cNvSpPr>
          <p:nvPr>
            <p:ph type="sldImg"/>
          </p:nvPr>
        </p:nvSpPr>
        <p:spPr>
          <a:xfrm>
            <a:off x="1258888" y="722313"/>
            <a:ext cx="4800600" cy="3600450"/>
          </a:xfrm>
          <a:ln/>
        </p:spPr>
      </p:sp>
      <p:sp>
        <p:nvSpPr>
          <p:cNvPr id="38916" name="Rectangle 3"/>
          <p:cNvSpPr>
            <a:spLocks noGrp="1" noChangeArrowheads="1"/>
          </p:cNvSpPr>
          <p:nvPr>
            <p:ph type="body" idx="1"/>
          </p:nvPr>
        </p:nvSpPr>
        <p:spPr>
          <a:noFill/>
          <a:ln/>
        </p:spPr>
        <p:txBody>
          <a:bodyPr/>
          <a:lstStyle/>
          <a:p>
            <a:pPr eaLnBrk="1" hangingPunct="1"/>
            <a:r>
              <a:rPr lang="en-GB" b="1" u="sng" smtClean="0">
                <a:latin typeface="Arial" pitchFamily="34" charset="0"/>
              </a:rPr>
              <a:t>Key Talking Points/Items to remember here:</a:t>
            </a:r>
          </a:p>
          <a:p>
            <a:pPr eaLnBrk="1" hangingPunct="1">
              <a:buFontTx/>
              <a:buChar char="•"/>
            </a:pPr>
            <a:r>
              <a:rPr lang="en-US" smtClean="0">
                <a:latin typeface="Arial" pitchFamily="34" charset="0"/>
              </a:rPr>
              <a:t> Focus on the mock processes and a collaborative approach.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pPr>
              <a:spcBef>
                <a:spcPct val="50000"/>
              </a:spcBef>
              <a:buClr>
                <a:srgbClr val="000066"/>
              </a:buClr>
              <a:buFontTx/>
              <a:buChar char="–"/>
            </a:pPr>
            <a:fld id="{CE7ED9C7-F61E-45A6-86B6-F5403AFA1406}" type="slidenum">
              <a:rPr lang="en-US" sz="1200">
                <a:solidFill>
                  <a:srgbClr val="000000"/>
                </a:solidFill>
                <a:latin typeface="Arial" pitchFamily="34" charset="0"/>
              </a:rPr>
              <a:pPr>
                <a:spcBef>
                  <a:spcPct val="50000"/>
                </a:spcBef>
                <a:buClr>
                  <a:srgbClr val="000066"/>
                </a:buClr>
                <a:buFontTx/>
                <a:buChar char="–"/>
              </a:pPr>
              <a:t>14</a:t>
            </a:fld>
            <a:endParaRPr lang="en-US" sz="1200">
              <a:solidFill>
                <a:srgbClr val="000000"/>
              </a:solidFill>
              <a:latin typeface="Arial" pitchFamily="34" charset="0"/>
            </a:endParaRPr>
          </a:p>
        </p:txBody>
      </p:sp>
      <p:sp>
        <p:nvSpPr>
          <p:cNvPr id="39939" name="Rectangle 2"/>
          <p:cNvSpPr>
            <a:spLocks noGrp="1" noRot="1" noChangeAspect="1" noChangeArrowheads="1" noTextEdit="1"/>
          </p:cNvSpPr>
          <p:nvPr>
            <p:ph type="sldImg"/>
          </p:nvPr>
        </p:nvSpPr>
        <p:spPr>
          <a:xfrm>
            <a:off x="1258888" y="722313"/>
            <a:ext cx="4800600" cy="3600450"/>
          </a:xfrm>
          <a:ln/>
        </p:spPr>
      </p:sp>
      <p:sp>
        <p:nvSpPr>
          <p:cNvPr id="39940" name="Rectangle 3"/>
          <p:cNvSpPr>
            <a:spLocks noGrp="1" noChangeArrowheads="1"/>
          </p:cNvSpPr>
          <p:nvPr>
            <p:ph type="body" idx="1"/>
          </p:nvPr>
        </p:nvSpPr>
        <p:spPr>
          <a:noFill/>
          <a:ln/>
        </p:spPr>
        <p:txBody>
          <a:bodyPr/>
          <a:lstStyle/>
          <a:p>
            <a:pPr eaLnBrk="1" hangingPunct="1"/>
            <a:r>
              <a:rPr lang="en-GB" b="1" u="sng" smtClean="0">
                <a:latin typeface="Arial" pitchFamily="34" charset="0"/>
              </a:rPr>
              <a:t>Key Talking Points/Items to remember here:</a:t>
            </a:r>
          </a:p>
          <a:p>
            <a:pPr eaLnBrk="1" hangingPunct="1"/>
            <a:endParaRPr lang="en-GB" b="1" u="sng" smtClean="0">
              <a:latin typeface="Arial" pitchFamily="34" charset="0"/>
            </a:endParaRPr>
          </a:p>
          <a:p>
            <a:pPr eaLnBrk="1" hangingPunct="1"/>
            <a:r>
              <a:rPr lang="en-GB" smtClean="0">
                <a:latin typeface="Arial" pitchFamily="34" charset="0"/>
              </a:rPr>
              <a:t>TSA has received 113 applications to be CCSFS</a:t>
            </a:r>
          </a:p>
          <a:p>
            <a:pPr eaLnBrk="1" hangingPunct="1"/>
            <a:endParaRPr lang="en-GB" smtClean="0">
              <a:latin typeface="Arial" pitchFamily="34" charset="0"/>
            </a:endParaRPr>
          </a:p>
          <a:p>
            <a:pPr eaLnBrk="1" hangingPunct="1">
              <a:buFontTx/>
              <a:buChar char="•"/>
            </a:pPr>
            <a:r>
              <a:rPr lang="en-GB" smtClean="0">
                <a:latin typeface="Arial" pitchFamily="34" charset="0"/>
              </a:rPr>
              <a:t>Phase One Objectives </a:t>
            </a:r>
          </a:p>
          <a:p>
            <a:pPr lvl="1" eaLnBrk="1" hangingPunct="1">
              <a:buFontTx/>
              <a:buChar char="•"/>
            </a:pPr>
            <a:r>
              <a:rPr lang="en-GB" smtClean="0">
                <a:latin typeface="Arial" pitchFamily="34" charset="0"/>
              </a:rPr>
              <a:t>10 to 15 facilities per city</a:t>
            </a:r>
          </a:p>
          <a:p>
            <a:pPr lvl="1" eaLnBrk="1" hangingPunct="1">
              <a:buFontTx/>
              <a:buChar char="•"/>
            </a:pPr>
            <a:r>
              <a:rPr lang="en-GB" smtClean="0">
                <a:latin typeface="Arial" pitchFamily="34" charset="0"/>
              </a:rPr>
              <a:t>Target three airports initially and expand as program develops</a:t>
            </a:r>
          </a:p>
          <a:p>
            <a:pPr lvl="1" eaLnBrk="1" hangingPunct="1">
              <a:buFontTx/>
              <a:buChar char="•"/>
            </a:pPr>
            <a:r>
              <a:rPr lang="en-GB" smtClean="0">
                <a:latin typeface="Arial" pitchFamily="34" charset="0"/>
              </a:rPr>
              <a:t>Introduce cargo complexities</a:t>
            </a:r>
          </a:p>
          <a:p>
            <a:pPr lvl="1" eaLnBrk="1" hangingPunct="1">
              <a:buFontTx/>
              <a:buChar char="•"/>
            </a:pPr>
            <a:r>
              <a:rPr lang="en-GB" smtClean="0">
                <a:latin typeface="Arial" pitchFamily="34" charset="0"/>
              </a:rPr>
              <a:t>Participation based on facility and TSA approval</a:t>
            </a:r>
          </a:p>
          <a:p>
            <a:pPr eaLnBrk="1" hangingPunct="1">
              <a:buFontTx/>
              <a:buChar char="•"/>
            </a:pPr>
            <a:r>
              <a:rPr lang="en-GB" smtClean="0">
                <a:latin typeface="Arial" pitchFamily="34" charset="0"/>
              </a:rPr>
              <a:t>TSA will be modifying the program from information gathered in SFO.</a:t>
            </a:r>
          </a:p>
          <a:p>
            <a:pPr eaLnBrk="1" hangingPunct="1">
              <a:buFontTx/>
              <a:buChar char="•"/>
            </a:pPr>
            <a:r>
              <a:rPr lang="en-GB" smtClean="0">
                <a:latin typeface="Arial" pitchFamily="34" charset="0"/>
              </a:rPr>
              <a:t>You are lucky to be here participating to have an opportunity to help shape a program that will have a big impact on industry as a whole. </a:t>
            </a:r>
          </a:p>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p:cNvSpPr>
            <a:spLocks noChangeArrowheads="1"/>
          </p:cNvSpPr>
          <p:nvPr/>
        </p:nvSpPr>
        <p:spPr bwMode="auto">
          <a:xfrm>
            <a:off x="176213" y="941388"/>
            <a:ext cx="8953500" cy="42862"/>
          </a:xfrm>
          <a:prstGeom prst="rect">
            <a:avLst/>
          </a:prstGeom>
          <a:gradFill rotWithShape="1">
            <a:gsLst>
              <a:gs pos="0">
                <a:srgbClr val="000066"/>
              </a:gs>
              <a:gs pos="100000">
                <a:schemeClr val="folHlink"/>
              </a:gs>
            </a:gsLst>
            <a:lin ang="0" scaled="1"/>
          </a:gradFill>
          <a:ln w="9525">
            <a:noFill/>
            <a:miter lim="800000"/>
            <a:headEnd/>
            <a:tailEnd/>
          </a:ln>
          <a:effectLst/>
        </p:spPr>
        <p:txBody>
          <a:bodyPr wrap="none" anchor="ctr"/>
          <a:lstStyle/>
          <a:p>
            <a:pPr>
              <a:defRPr/>
            </a:pPr>
            <a:endParaRPr lang="en-US">
              <a:latin typeface="Arial" charset="0"/>
            </a:endParaRPr>
          </a:p>
        </p:txBody>
      </p:sp>
      <p:sp>
        <p:nvSpPr>
          <p:cNvPr id="5" name="Line 5"/>
          <p:cNvSpPr>
            <a:spLocks noChangeShapeType="1"/>
          </p:cNvSpPr>
          <p:nvPr/>
        </p:nvSpPr>
        <p:spPr bwMode="auto">
          <a:xfrm flipV="1">
            <a:off x="2057400" y="2514600"/>
            <a:ext cx="0" cy="1295400"/>
          </a:xfrm>
          <a:prstGeom prst="line">
            <a:avLst/>
          </a:prstGeom>
          <a:noFill/>
          <a:ln w="50800">
            <a:solidFill>
              <a:srgbClr val="081D58"/>
            </a:solidFill>
            <a:round/>
            <a:headEnd/>
            <a:tailEnd/>
          </a:ln>
          <a:effectLst/>
        </p:spPr>
        <p:txBody>
          <a:bodyPr wrap="none" anchor="ctr"/>
          <a:lstStyle/>
          <a:p>
            <a:pPr>
              <a:defRPr/>
            </a:pPr>
            <a:endParaRPr lang="en-US">
              <a:latin typeface="Arial" charset="0"/>
            </a:endParaRPr>
          </a:p>
        </p:txBody>
      </p:sp>
      <p:sp>
        <p:nvSpPr>
          <p:cNvPr id="6" name="Line 6"/>
          <p:cNvSpPr>
            <a:spLocks noChangeShapeType="1"/>
          </p:cNvSpPr>
          <p:nvPr/>
        </p:nvSpPr>
        <p:spPr bwMode="auto">
          <a:xfrm>
            <a:off x="1676400" y="3200400"/>
            <a:ext cx="6934200" cy="0"/>
          </a:xfrm>
          <a:prstGeom prst="line">
            <a:avLst/>
          </a:prstGeom>
          <a:noFill/>
          <a:ln w="12700">
            <a:solidFill>
              <a:srgbClr val="081D58"/>
            </a:solidFill>
            <a:round/>
            <a:headEnd/>
            <a:tailEnd/>
          </a:ln>
          <a:effectLst/>
        </p:spPr>
        <p:txBody>
          <a:bodyPr wrap="none" anchor="ctr"/>
          <a:lstStyle/>
          <a:p>
            <a:pPr>
              <a:defRPr/>
            </a:pPr>
            <a:endParaRPr lang="en-US">
              <a:latin typeface="Arial" charset="0"/>
            </a:endParaRPr>
          </a:p>
        </p:txBody>
      </p:sp>
      <p:pic>
        <p:nvPicPr>
          <p:cNvPr id="7" name="Picture 7" descr="TSA logo"/>
          <p:cNvPicPr>
            <a:picLocks noChangeAspect="1" noChangeArrowheads="1"/>
          </p:cNvPicPr>
          <p:nvPr/>
        </p:nvPicPr>
        <p:blipFill>
          <a:blip r:embed="rId2"/>
          <a:srcRect/>
          <a:stretch>
            <a:fillRect/>
          </a:stretch>
        </p:blipFill>
        <p:spPr bwMode="auto">
          <a:xfrm>
            <a:off x="142875" y="65088"/>
            <a:ext cx="2667000" cy="849312"/>
          </a:xfrm>
          <a:prstGeom prst="rect">
            <a:avLst/>
          </a:prstGeom>
          <a:noFill/>
          <a:ln w="9525">
            <a:noFill/>
            <a:miter lim="800000"/>
            <a:headEnd/>
            <a:tailEnd/>
          </a:ln>
        </p:spPr>
      </p:pic>
      <p:sp>
        <p:nvSpPr>
          <p:cNvPr id="8" name="Text Box 9"/>
          <p:cNvSpPr txBox="1">
            <a:spLocks noChangeArrowheads="1"/>
          </p:cNvSpPr>
          <p:nvPr/>
        </p:nvSpPr>
        <p:spPr bwMode="auto">
          <a:xfrm>
            <a:off x="130175" y="0"/>
            <a:ext cx="8861425" cy="214313"/>
          </a:xfrm>
          <a:prstGeom prst="rect">
            <a:avLst/>
          </a:prstGeom>
          <a:noFill/>
          <a:ln w="9525">
            <a:noFill/>
            <a:miter lim="800000"/>
            <a:headEnd/>
            <a:tailEnd/>
          </a:ln>
          <a:effectLst/>
        </p:spPr>
        <p:txBody>
          <a:bodyPr>
            <a:spAutoFit/>
          </a:bodyPr>
          <a:lstStyle/>
          <a:p>
            <a:pPr>
              <a:spcBef>
                <a:spcPct val="50000"/>
              </a:spcBef>
              <a:defRPr/>
            </a:pPr>
            <a:r>
              <a:rPr lang="en-US" sz="800">
                <a:latin typeface="Arial" charset="0"/>
              </a:rPr>
              <a:t>NOTIONAL – FOR DISCUSSION PURPOSES ONLY</a:t>
            </a:r>
          </a:p>
        </p:txBody>
      </p:sp>
      <p:sp>
        <p:nvSpPr>
          <p:cNvPr id="9" name="Text Box 10"/>
          <p:cNvSpPr txBox="1">
            <a:spLocks noChangeArrowheads="1"/>
          </p:cNvSpPr>
          <p:nvPr userDrawn="1"/>
        </p:nvSpPr>
        <p:spPr bwMode="auto">
          <a:xfrm>
            <a:off x="8451850" y="6705600"/>
            <a:ext cx="692150" cy="152400"/>
          </a:xfrm>
          <a:prstGeom prst="rect">
            <a:avLst/>
          </a:prstGeom>
          <a:noFill/>
          <a:ln w="9525" algn="ctr">
            <a:noFill/>
            <a:miter lim="800000"/>
            <a:headEnd/>
            <a:tailEnd/>
          </a:ln>
          <a:effectLst/>
        </p:spPr>
        <p:txBody>
          <a:bodyPr lIns="0" tIns="0" rIns="0" bIns="0">
            <a:spAutoFit/>
          </a:bodyPr>
          <a:lstStyle/>
          <a:p>
            <a:pPr>
              <a:spcBef>
                <a:spcPct val="50000"/>
              </a:spcBef>
              <a:defRPr/>
            </a:pPr>
            <a:r>
              <a:rPr lang="en-US" sz="1000">
                <a:latin typeface="Arial" charset="0"/>
              </a:rPr>
              <a:t>Version 3.0</a:t>
            </a:r>
          </a:p>
        </p:txBody>
      </p:sp>
      <p:sp>
        <p:nvSpPr>
          <p:cNvPr id="336898" name="Rectangle 2"/>
          <p:cNvSpPr>
            <a:spLocks noGrp="1" noChangeArrowheads="1"/>
          </p:cNvSpPr>
          <p:nvPr>
            <p:ph type="ctrTitle"/>
          </p:nvPr>
        </p:nvSpPr>
        <p:spPr>
          <a:xfrm>
            <a:off x="2136775" y="2681288"/>
            <a:ext cx="6418263" cy="519112"/>
          </a:xfrm>
        </p:spPr>
        <p:txBody>
          <a:bodyPr/>
          <a:lstStyle>
            <a:lvl1pPr>
              <a:defRPr sz="2800"/>
            </a:lvl1pPr>
          </a:lstStyle>
          <a:p>
            <a:r>
              <a:rPr lang="en-US"/>
              <a:t>Click to edit Master title style</a:t>
            </a:r>
          </a:p>
        </p:txBody>
      </p:sp>
      <p:sp>
        <p:nvSpPr>
          <p:cNvPr id="336899" name="Rectangle 3"/>
          <p:cNvSpPr>
            <a:spLocks noGrp="1" noChangeArrowheads="1"/>
          </p:cNvSpPr>
          <p:nvPr>
            <p:ph type="subTitle" idx="1"/>
          </p:nvPr>
        </p:nvSpPr>
        <p:spPr>
          <a:xfrm>
            <a:off x="2136775" y="3276600"/>
            <a:ext cx="6400800" cy="457200"/>
          </a:xfrm>
        </p:spPr>
        <p:txBody>
          <a:bodyPr/>
          <a:lstStyle>
            <a:lvl1pPr marL="0" indent="0">
              <a:spcBef>
                <a:spcPct val="0"/>
              </a:spcBef>
              <a:buClrTx/>
              <a:buFontTx/>
              <a:buNone/>
              <a:defRPr sz="2400" b="1">
                <a:solidFill>
                  <a:schemeClr val="tx2"/>
                </a:solidFill>
              </a:defRPr>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4513" y="222250"/>
            <a:ext cx="2249487" cy="2171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1288" y="222250"/>
            <a:ext cx="6600825" cy="2171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41288" y="222250"/>
            <a:ext cx="9002712" cy="457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52400" y="814388"/>
            <a:ext cx="8991600" cy="1579562"/>
          </a:xfrm>
        </p:spPr>
        <p:txBody>
          <a:bodyPr/>
          <a:lstStyle/>
          <a:p>
            <a:pPr lvl="0"/>
            <a:endParaRPr lang="en-US" noProof="0" smtClean="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p:cNvSpPr>
            <a:spLocks noChangeArrowheads="1"/>
          </p:cNvSpPr>
          <p:nvPr/>
        </p:nvSpPr>
        <p:spPr bwMode="auto">
          <a:xfrm>
            <a:off x="176213" y="941388"/>
            <a:ext cx="8953500" cy="42862"/>
          </a:xfrm>
          <a:prstGeom prst="rect">
            <a:avLst/>
          </a:prstGeom>
          <a:gradFill rotWithShape="1">
            <a:gsLst>
              <a:gs pos="0">
                <a:srgbClr val="000066"/>
              </a:gs>
              <a:gs pos="100000">
                <a:schemeClr val="folHlink"/>
              </a:gs>
            </a:gsLst>
            <a:lin ang="0" scaled="1"/>
          </a:gradFill>
          <a:ln w="9525">
            <a:noFill/>
            <a:miter lim="800000"/>
            <a:headEnd/>
            <a:tailEnd/>
          </a:ln>
          <a:effectLst/>
        </p:spPr>
        <p:txBody>
          <a:bodyPr wrap="none" anchor="ctr"/>
          <a:lstStyle/>
          <a:p>
            <a:pPr>
              <a:defRPr/>
            </a:pPr>
            <a:endParaRPr lang="en-US">
              <a:solidFill>
                <a:srgbClr val="000000"/>
              </a:solidFill>
            </a:endParaRPr>
          </a:p>
        </p:txBody>
      </p:sp>
      <p:sp>
        <p:nvSpPr>
          <p:cNvPr id="5" name="Line 5"/>
          <p:cNvSpPr>
            <a:spLocks noChangeShapeType="1"/>
          </p:cNvSpPr>
          <p:nvPr/>
        </p:nvSpPr>
        <p:spPr bwMode="auto">
          <a:xfrm flipV="1">
            <a:off x="2057400" y="2514600"/>
            <a:ext cx="0" cy="1295400"/>
          </a:xfrm>
          <a:prstGeom prst="line">
            <a:avLst/>
          </a:prstGeom>
          <a:noFill/>
          <a:ln w="50800">
            <a:solidFill>
              <a:srgbClr val="081D58"/>
            </a:solidFill>
            <a:round/>
            <a:headEnd/>
            <a:tailEnd/>
          </a:ln>
          <a:effectLst/>
        </p:spPr>
        <p:txBody>
          <a:bodyPr wrap="none" anchor="ctr"/>
          <a:lstStyle/>
          <a:p>
            <a:pPr>
              <a:defRPr/>
            </a:pPr>
            <a:endParaRPr lang="en-US">
              <a:solidFill>
                <a:srgbClr val="000000"/>
              </a:solidFill>
            </a:endParaRPr>
          </a:p>
        </p:txBody>
      </p:sp>
      <p:sp>
        <p:nvSpPr>
          <p:cNvPr id="6" name="Line 6"/>
          <p:cNvSpPr>
            <a:spLocks noChangeShapeType="1"/>
          </p:cNvSpPr>
          <p:nvPr/>
        </p:nvSpPr>
        <p:spPr bwMode="auto">
          <a:xfrm>
            <a:off x="1676400" y="3200400"/>
            <a:ext cx="6934200" cy="0"/>
          </a:xfrm>
          <a:prstGeom prst="line">
            <a:avLst/>
          </a:prstGeom>
          <a:noFill/>
          <a:ln w="12700">
            <a:solidFill>
              <a:srgbClr val="081D58"/>
            </a:solidFill>
            <a:round/>
            <a:headEnd/>
            <a:tailEnd/>
          </a:ln>
          <a:effectLst/>
        </p:spPr>
        <p:txBody>
          <a:bodyPr wrap="none" anchor="ctr"/>
          <a:lstStyle/>
          <a:p>
            <a:pPr>
              <a:defRPr/>
            </a:pPr>
            <a:endParaRPr lang="en-US">
              <a:solidFill>
                <a:srgbClr val="000000"/>
              </a:solidFill>
            </a:endParaRPr>
          </a:p>
        </p:txBody>
      </p:sp>
      <p:pic>
        <p:nvPicPr>
          <p:cNvPr id="7" name="Picture 7" descr="TSA logo"/>
          <p:cNvPicPr>
            <a:picLocks noChangeAspect="1" noChangeArrowheads="1"/>
          </p:cNvPicPr>
          <p:nvPr/>
        </p:nvPicPr>
        <p:blipFill>
          <a:blip r:embed="rId2"/>
          <a:srcRect/>
          <a:stretch>
            <a:fillRect/>
          </a:stretch>
        </p:blipFill>
        <p:spPr bwMode="auto">
          <a:xfrm>
            <a:off x="142875" y="65088"/>
            <a:ext cx="2667000" cy="849312"/>
          </a:xfrm>
          <a:prstGeom prst="rect">
            <a:avLst/>
          </a:prstGeom>
          <a:noFill/>
          <a:ln w="9525">
            <a:noFill/>
            <a:miter lim="800000"/>
            <a:headEnd/>
            <a:tailEnd/>
          </a:ln>
        </p:spPr>
      </p:pic>
      <p:sp>
        <p:nvSpPr>
          <p:cNvPr id="8" name="Text Box 9"/>
          <p:cNvSpPr txBox="1">
            <a:spLocks noChangeArrowheads="1"/>
          </p:cNvSpPr>
          <p:nvPr/>
        </p:nvSpPr>
        <p:spPr bwMode="auto">
          <a:xfrm>
            <a:off x="130175" y="0"/>
            <a:ext cx="8861425" cy="214313"/>
          </a:xfrm>
          <a:prstGeom prst="rect">
            <a:avLst/>
          </a:prstGeom>
          <a:noFill/>
          <a:ln w="9525">
            <a:noFill/>
            <a:miter lim="800000"/>
            <a:headEnd/>
            <a:tailEnd/>
          </a:ln>
          <a:effectLst/>
        </p:spPr>
        <p:txBody>
          <a:bodyPr>
            <a:spAutoFit/>
          </a:bodyPr>
          <a:lstStyle/>
          <a:p>
            <a:pPr>
              <a:spcBef>
                <a:spcPct val="50000"/>
              </a:spcBef>
              <a:defRPr/>
            </a:pPr>
            <a:r>
              <a:rPr lang="en-US" sz="800">
                <a:solidFill>
                  <a:srgbClr val="000000"/>
                </a:solidFill>
              </a:rPr>
              <a:t>NOTIONAL – FOR DISCUSSION PURPOSES ONLY</a:t>
            </a:r>
          </a:p>
        </p:txBody>
      </p:sp>
      <p:sp>
        <p:nvSpPr>
          <p:cNvPr id="9" name="Text Box 10"/>
          <p:cNvSpPr txBox="1">
            <a:spLocks noChangeArrowheads="1"/>
          </p:cNvSpPr>
          <p:nvPr userDrawn="1"/>
        </p:nvSpPr>
        <p:spPr bwMode="auto">
          <a:xfrm>
            <a:off x="8451850" y="6705600"/>
            <a:ext cx="692150" cy="152400"/>
          </a:xfrm>
          <a:prstGeom prst="rect">
            <a:avLst/>
          </a:prstGeom>
          <a:noFill/>
          <a:ln w="9525" algn="ctr">
            <a:noFill/>
            <a:miter lim="800000"/>
            <a:headEnd/>
            <a:tailEnd/>
          </a:ln>
          <a:effectLst/>
        </p:spPr>
        <p:txBody>
          <a:bodyPr lIns="0" tIns="0" rIns="0" bIns="0">
            <a:spAutoFit/>
          </a:bodyPr>
          <a:lstStyle/>
          <a:p>
            <a:pPr>
              <a:spcBef>
                <a:spcPct val="50000"/>
              </a:spcBef>
              <a:defRPr/>
            </a:pPr>
            <a:r>
              <a:rPr lang="en-US" sz="1000">
                <a:solidFill>
                  <a:srgbClr val="000000"/>
                </a:solidFill>
              </a:rPr>
              <a:t>Version 3.0</a:t>
            </a:r>
          </a:p>
        </p:txBody>
      </p:sp>
      <p:sp>
        <p:nvSpPr>
          <p:cNvPr id="10" name="Rectangle 11"/>
          <p:cNvSpPr>
            <a:spLocks noChangeArrowheads="1"/>
          </p:cNvSpPr>
          <p:nvPr userDrawn="1"/>
        </p:nvSpPr>
        <p:spPr bwMode="gray">
          <a:xfrm>
            <a:off x="-11113" y="6500813"/>
            <a:ext cx="9223376" cy="368300"/>
          </a:xfrm>
          <a:prstGeom prst="rect">
            <a:avLst/>
          </a:prstGeom>
          <a:noFill/>
          <a:ln w="9525" algn="ctr">
            <a:noFill/>
            <a:miter lim="800000"/>
            <a:headEnd/>
            <a:tailEnd/>
          </a:ln>
          <a:effectLst/>
        </p:spPr>
        <p:txBody>
          <a:bodyPr>
            <a:spAutoFit/>
          </a:bodyPr>
          <a:lstStyle/>
          <a:p>
            <a:pPr algn="l">
              <a:spcBef>
                <a:spcPct val="50000"/>
              </a:spcBef>
              <a:defRPr/>
            </a:pPr>
            <a:r>
              <a:rPr lang="en-US" sz="600" u="sng">
                <a:solidFill>
                  <a:srgbClr val="000000"/>
                </a:solidFill>
              </a:rPr>
              <a:t>WARNING:</a:t>
            </a:r>
            <a:r>
              <a:rPr lang="en-US" sz="600">
                <a:solidFill>
                  <a:srgbClr val="000000"/>
                </a:solidFill>
              </a:rPr>
              <a:t>  This record contains Sensitive Security Information that is controlled under 49 C.F.R. Parts 15 AND 1520.  No part of this record may be disclosed to persons without a “Need to Know,”  as defined in 49 C.F.R. parts 15 AND 1520, except with the written permission of the Administrator of the Transportation Security Administration or the Secretary  of Transportation.  Unauthorized release may result in civil penalties or other action.  For U.S. Government Agencies, public disclosure governed by 5 U.S.C. 552 and 49 C.F.R. parts 15 and 1520.</a:t>
            </a:r>
          </a:p>
        </p:txBody>
      </p:sp>
      <p:sp>
        <p:nvSpPr>
          <p:cNvPr id="336898" name="Rectangle 2"/>
          <p:cNvSpPr>
            <a:spLocks noGrp="1" noChangeArrowheads="1"/>
          </p:cNvSpPr>
          <p:nvPr>
            <p:ph type="ctrTitle"/>
          </p:nvPr>
        </p:nvSpPr>
        <p:spPr>
          <a:xfrm>
            <a:off x="2136775" y="2681288"/>
            <a:ext cx="6418263" cy="519112"/>
          </a:xfrm>
        </p:spPr>
        <p:txBody>
          <a:bodyPr/>
          <a:lstStyle>
            <a:lvl1pPr>
              <a:defRPr sz="2800"/>
            </a:lvl1pPr>
          </a:lstStyle>
          <a:p>
            <a:r>
              <a:rPr lang="en-US"/>
              <a:t>Click to edit Master title style</a:t>
            </a:r>
          </a:p>
        </p:txBody>
      </p:sp>
      <p:sp>
        <p:nvSpPr>
          <p:cNvPr id="336899" name="Rectangle 3"/>
          <p:cNvSpPr>
            <a:spLocks noGrp="1" noChangeArrowheads="1"/>
          </p:cNvSpPr>
          <p:nvPr>
            <p:ph type="subTitle" idx="1"/>
          </p:nvPr>
        </p:nvSpPr>
        <p:spPr>
          <a:xfrm>
            <a:off x="2136775" y="3276600"/>
            <a:ext cx="6400800" cy="457200"/>
          </a:xfrm>
        </p:spPr>
        <p:txBody>
          <a:bodyPr/>
          <a:lstStyle>
            <a:lvl1pPr marL="0" indent="0">
              <a:spcBef>
                <a:spcPct val="0"/>
              </a:spcBef>
              <a:buClrTx/>
              <a:buFontTx/>
              <a:buNone/>
              <a:defRPr sz="2400" b="1">
                <a:solidFill>
                  <a:schemeClr val="tx2"/>
                </a:solidFill>
              </a:defRPr>
            </a:lvl1pPr>
          </a:lstStyle>
          <a:p>
            <a:r>
              <a:rPr lang="en-US"/>
              <a:t>Click to edit Master subtitle style</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814388"/>
            <a:ext cx="4419600" cy="1579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814388"/>
            <a:ext cx="4419600" cy="1579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4513" y="222250"/>
            <a:ext cx="2249487" cy="2171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1288" y="222250"/>
            <a:ext cx="6600825" cy="2171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41288" y="222250"/>
            <a:ext cx="9002712" cy="457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52400" y="814388"/>
            <a:ext cx="8991600" cy="1579562"/>
          </a:xfrm>
        </p:spPr>
        <p:txBody>
          <a:bodyPr/>
          <a:lstStyle/>
          <a:p>
            <a:pPr lvl="0"/>
            <a:endParaRPr lang="en-US" noProof="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814388"/>
            <a:ext cx="4419600" cy="1579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814388"/>
            <a:ext cx="4419600" cy="1579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141288" y="222250"/>
            <a:ext cx="9002712" cy="4572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4099" name="Rectangle 3"/>
          <p:cNvSpPr>
            <a:spLocks noGrp="1" noChangeArrowheads="1"/>
          </p:cNvSpPr>
          <p:nvPr>
            <p:ph type="body" idx="1"/>
          </p:nvPr>
        </p:nvSpPr>
        <p:spPr bwMode="auto">
          <a:xfrm>
            <a:off x="152400" y="814388"/>
            <a:ext cx="8991600" cy="1579562"/>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35876" name="Text Box 4"/>
          <p:cNvSpPr txBox="1">
            <a:spLocks noChangeArrowheads="1"/>
          </p:cNvSpPr>
          <p:nvPr/>
        </p:nvSpPr>
        <p:spPr bwMode="auto">
          <a:xfrm>
            <a:off x="2052638" y="6589713"/>
            <a:ext cx="184150" cy="366712"/>
          </a:xfrm>
          <a:prstGeom prst="rect">
            <a:avLst/>
          </a:prstGeom>
          <a:noFill/>
          <a:ln w="9525">
            <a:noFill/>
            <a:miter lim="800000"/>
            <a:headEnd/>
            <a:tailEnd/>
          </a:ln>
          <a:effectLst/>
        </p:spPr>
        <p:txBody>
          <a:bodyPr wrap="none">
            <a:spAutoFit/>
          </a:bodyPr>
          <a:lstStyle/>
          <a:p>
            <a:pPr algn="l">
              <a:defRPr/>
            </a:pPr>
            <a:endParaRPr lang="en-US" b="0">
              <a:latin typeface="Arial" charset="0"/>
            </a:endParaRPr>
          </a:p>
        </p:txBody>
      </p:sp>
      <p:sp>
        <p:nvSpPr>
          <p:cNvPr id="335877" name="Rectangle 5"/>
          <p:cNvSpPr>
            <a:spLocks noChangeArrowheads="1"/>
          </p:cNvSpPr>
          <p:nvPr/>
        </p:nvSpPr>
        <p:spPr bwMode="auto">
          <a:xfrm>
            <a:off x="176213" y="688975"/>
            <a:ext cx="8953500" cy="42863"/>
          </a:xfrm>
          <a:prstGeom prst="rect">
            <a:avLst/>
          </a:prstGeom>
          <a:gradFill rotWithShape="1">
            <a:gsLst>
              <a:gs pos="0">
                <a:srgbClr val="000066"/>
              </a:gs>
              <a:gs pos="100000">
                <a:schemeClr val="folHlink"/>
              </a:gs>
            </a:gsLst>
            <a:lin ang="0" scaled="1"/>
          </a:gradFill>
          <a:ln w="9525">
            <a:noFill/>
            <a:miter lim="800000"/>
            <a:headEnd/>
            <a:tailEnd/>
          </a:ln>
          <a:effectLst/>
        </p:spPr>
        <p:txBody>
          <a:bodyPr wrap="none" anchor="ctr"/>
          <a:lstStyle/>
          <a:p>
            <a:pPr>
              <a:defRPr/>
            </a:pPr>
            <a:endParaRPr lang="en-US">
              <a:latin typeface="Arial" charset="0"/>
            </a:endParaRPr>
          </a:p>
        </p:txBody>
      </p:sp>
      <p:sp>
        <p:nvSpPr>
          <p:cNvPr id="335878" name="Text Box 6"/>
          <p:cNvSpPr txBox="1">
            <a:spLocks noChangeArrowheads="1"/>
          </p:cNvSpPr>
          <p:nvPr/>
        </p:nvSpPr>
        <p:spPr bwMode="auto">
          <a:xfrm>
            <a:off x="4419600" y="6705600"/>
            <a:ext cx="307975" cy="214313"/>
          </a:xfrm>
          <a:prstGeom prst="rect">
            <a:avLst/>
          </a:prstGeom>
          <a:noFill/>
          <a:ln w="9525">
            <a:noFill/>
            <a:miter lim="800000"/>
            <a:headEnd/>
            <a:tailEnd/>
          </a:ln>
          <a:effectLst/>
        </p:spPr>
        <p:txBody>
          <a:bodyPr wrap="none">
            <a:spAutoFit/>
          </a:bodyPr>
          <a:lstStyle/>
          <a:p>
            <a:pPr algn="l">
              <a:defRPr/>
            </a:pPr>
            <a:fld id="{D5640670-F4EF-4D29-92CA-373C4DB8ADDF}" type="slidenum">
              <a:rPr lang="en-US" sz="800" b="0">
                <a:latin typeface="Arial" charset="0"/>
              </a:rPr>
              <a:pPr algn="l">
                <a:defRPr/>
              </a:pPr>
              <a:t>‹#›</a:t>
            </a:fld>
            <a:endParaRPr lang="en-US" sz="800" b="0">
              <a:latin typeface="Arial" charset="0"/>
            </a:endParaRPr>
          </a:p>
        </p:txBody>
      </p:sp>
      <p:pic>
        <p:nvPicPr>
          <p:cNvPr id="4103" name="Picture 7" descr="DHS logo (transparent)"/>
          <p:cNvPicPr>
            <a:picLocks noChangeAspect="1" noChangeArrowheads="1"/>
          </p:cNvPicPr>
          <p:nvPr/>
        </p:nvPicPr>
        <p:blipFill>
          <a:blip r:embed="rId14"/>
          <a:srcRect/>
          <a:stretch>
            <a:fillRect/>
          </a:stretch>
        </p:blipFill>
        <p:spPr bwMode="auto">
          <a:xfrm>
            <a:off x="8504238" y="49213"/>
            <a:ext cx="563562" cy="569912"/>
          </a:xfrm>
          <a:prstGeom prst="rect">
            <a:avLst/>
          </a:prstGeom>
          <a:noFill/>
          <a:ln w="9525">
            <a:noFill/>
            <a:miter lim="800000"/>
            <a:headEnd/>
            <a:tailEnd/>
          </a:ln>
        </p:spPr>
      </p:pic>
      <p:sp>
        <p:nvSpPr>
          <p:cNvPr id="335881" name="Text Box 9"/>
          <p:cNvSpPr txBox="1">
            <a:spLocks noChangeArrowheads="1"/>
          </p:cNvSpPr>
          <p:nvPr/>
        </p:nvSpPr>
        <p:spPr bwMode="auto">
          <a:xfrm>
            <a:off x="130175" y="0"/>
            <a:ext cx="8861425" cy="214313"/>
          </a:xfrm>
          <a:prstGeom prst="rect">
            <a:avLst/>
          </a:prstGeom>
          <a:noFill/>
          <a:ln w="9525">
            <a:noFill/>
            <a:miter lim="800000"/>
            <a:headEnd/>
            <a:tailEnd/>
          </a:ln>
          <a:effectLst/>
        </p:spPr>
        <p:txBody>
          <a:bodyPr>
            <a:spAutoFit/>
          </a:bodyPr>
          <a:lstStyle/>
          <a:p>
            <a:pPr>
              <a:spcBef>
                <a:spcPct val="50000"/>
              </a:spcBef>
              <a:defRPr/>
            </a:pPr>
            <a:r>
              <a:rPr lang="en-US" sz="800">
                <a:latin typeface="Arial" charset="0"/>
              </a:rPr>
              <a:t>NOTIONAL – FOR DISCUSSION PURPOSES ONLY</a:t>
            </a:r>
          </a:p>
        </p:txBody>
      </p:sp>
      <p:sp>
        <p:nvSpPr>
          <p:cNvPr id="335882" name="Text Box 10"/>
          <p:cNvSpPr txBox="1">
            <a:spLocks noChangeArrowheads="1"/>
          </p:cNvSpPr>
          <p:nvPr userDrawn="1"/>
        </p:nvSpPr>
        <p:spPr bwMode="auto">
          <a:xfrm>
            <a:off x="8451850" y="6705600"/>
            <a:ext cx="692150" cy="152400"/>
          </a:xfrm>
          <a:prstGeom prst="rect">
            <a:avLst/>
          </a:prstGeom>
          <a:noFill/>
          <a:ln w="9525" algn="ctr">
            <a:noFill/>
            <a:miter lim="800000"/>
            <a:headEnd/>
            <a:tailEnd/>
          </a:ln>
          <a:effectLst/>
        </p:spPr>
        <p:txBody>
          <a:bodyPr lIns="0" tIns="0" rIns="0" bIns="0">
            <a:spAutoFit/>
          </a:bodyPr>
          <a:lstStyle/>
          <a:p>
            <a:pPr>
              <a:spcBef>
                <a:spcPct val="50000"/>
              </a:spcBef>
              <a:defRPr/>
            </a:pPr>
            <a:r>
              <a:rPr lang="en-US" sz="1000">
                <a:latin typeface="Arial" charset="0"/>
              </a:rPr>
              <a:t>Version 3.0</a:t>
            </a:r>
          </a:p>
        </p:txBody>
      </p:sp>
    </p:spTree>
  </p:cSld>
  <p:clrMap bg1="lt1" tx1="dk1" bg2="lt2" tx2="dk2" accent1="accent1" accent2="accent2" accent3="accent3" accent4="accent4" accent5="accent5" accent6="accent6" hlink="hlink" folHlink="folHlink"/>
  <p:sldLayoutIdLst>
    <p:sldLayoutId id="2147483705"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Lst>
  <p:transition/>
  <p:txStyles>
    <p:titleStyle>
      <a:lvl1pPr algn="l" rtl="0" eaLnBrk="0" fontAlgn="base" hangingPunct="0">
        <a:spcBef>
          <a:spcPct val="0"/>
        </a:spcBef>
        <a:spcAft>
          <a:spcPct val="0"/>
        </a:spcAft>
        <a:defRPr sz="2400" b="1">
          <a:solidFill>
            <a:schemeClr val="tx2"/>
          </a:solidFill>
          <a:latin typeface="+mj-lt"/>
          <a:ea typeface="+mj-ea"/>
          <a:cs typeface="+mj-cs"/>
        </a:defRPr>
      </a:lvl1pPr>
      <a:lvl2pPr algn="l" rtl="0" eaLnBrk="0" fontAlgn="base" hangingPunct="0">
        <a:spcBef>
          <a:spcPct val="0"/>
        </a:spcBef>
        <a:spcAft>
          <a:spcPct val="0"/>
        </a:spcAft>
        <a:defRPr sz="2400" b="1">
          <a:solidFill>
            <a:schemeClr val="tx2"/>
          </a:solidFill>
          <a:latin typeface="Arial" charset="0"/>
        </a:defRPr>
      </a:lvl2pPr>
      <a:lvl3pPr algn="l" rtl="0" eaLnBrk="0" fontAlgn="base" hangingPunct="0">
        <a:spcBef>
          <a:spcPct val="0"/>
        </a:spcBef>
        <a:spcAft>
          <a:spcPct val="0"/>
        </a:spcAft>
        <a:defRPr sz="2400" b="1">
          <a:solidFill>
            <a:schemeClr val="tx2"/>
          </a:solidFill>
          <a:latin typeface="Arial" charset="0"/>
        </a:defRPr>
      </a:lvl3pPr>
      <a:lvl4pPr algn="l" rtl="0" eaLnBrk="0" fontAlgn="base" hangingPunct="0">
        <a:spcBef>
          <a:spcPct val="0"/>
        </a:spcBef>
        <a:spcAft>
          <a:spcPct val="0"/>
        </a:spcAft>
        <a:defRPr sz="2400" b="1">
          <a:solidFill>
            <a:schemeClr val="tx2"/>
          </a:solidFill>
          <a:latin typeface="Arial" charset="0"/>
        </a:defRPr>
      </a:lvl4pPr>
      <a:lvl5pPr algn="l" rtl="0" eaLnBrk="0" fontAlgn="base" hangingPunct="0">
        <a:spcBef>
          <a:spcPct val="0"/>
        </a:spcBef>
        <a:spcAft>
          <a:spcPct val="0"/>
        </a:spcAft>
        <a:defRPr sz="2400" b="1">
          <a:solidFill>
            <a:schemeClr val="tx2"/>
          </a:solidFill>
          <a:latin typeface="Arial" charset="0"/>
        </a:defRPr>
      </a:lvl5pPr>
      <a:lvl6pPr marL="457200" algn="l" rtl="0" fontAlgn="base">
        <a:spcBef>
          <a:spcPct val="0"/>
        </a:spcBef>
        <a:spcAft>
          <a:spcPct val="0"/>
        </a:spcAft>
        <a:defRPr sz="2400" b="1">
          <a:solidFill>
            <a:schemeClr val="tx2"/>
          </a:solidFill>
          <a:latin typeface="Arial" charset="0"/>
        </a:defRPr>
      </a:lvl6pPr>
      <a:lvl7pPr marL="914400" algn="l" rtl="0" fontAlgn="base">
        <a:spcBef>
          <a:spcPct val="0"/>
        </a:spcBef>
        <a:spcAft>
          <a:spcPct val="0"/>
        </a:spcAft>
        <a:defRPr sz="2400" b="1">
          <a:solidFill>
            <a:schemeClr val="tx2"/>
          </a:solidFill>
          <a:latin typeface="Arial" charset="0"/>
        </a:defRPr>
      </a:lvl7pPr>
      <a:lvl8pPr marL="1371600" algn="l" rtl="0" fontAlgn="base">
        <a:spcBef>
          <a:spcPct val="0"/>
        </a:spcBef>
        <a:spcAft>
          <a:spcPct val="0"/>
        </a:spcAft>
        <a:defRPr sz="2400" b="1">
          <a:solidFill>
            <a:schemeClr val="tx2"/>
          </a:solidFill>
          <a:latin typeface="Arial" charset="0"/>
        </a:defRPr>
      </a:lvl8pPr>
      <a:lvl9pPr marL="1828800" algn="l" rtl="0" fontAlgn="base">
        <a:spcBef>
          <a:spcPct val="0"/>
        </a:spcBef>
        <a:spcAft>
          <a:spcPct val="0"/>
        </a:spcAft>
        <a:defRPr sz="2400" b="1">
          <a:solidFill>
            <a:schemeClr val="tx2"/>
          </a:solidFill>
          <a:latin typeface="Arial" charset="0"/>
        </a:defRPr>
      </a:lvl9pPr>
    </p:titleStyle>
    <p:bodyStyle>
      <a:lvl1pPr marL="234950" indent="-234950" algn="l" rtl="0" eaLnBrk="0" fontAlgn="base" hangingPunct="0">
        <a:spcBef>
          <a:spcPct val="50000"/>
        </a:spcBef>
        <a:spcAft>
          <a:spcPct val="0"/>
        </a:spcAft>
        <a:buClr>
          <a:srgbClr val="000066"/>
        </a:buClr>
        <a:buFont typeface="Wingdings" pitchFamily="2" charset="2"/>
        <a:buChar char="§"/>
        <a:defRPr>
          <a:solidFill>
            <a:schemeClr val="tx1"/>
          </a:solidFill>
          <a:latin typeface="+mn-lt"/>
          <a:ea typeface="+mn-ea"/>
          <a:cs typeface="+mn-cs"/>
        </a:defRPr>
      </a:lvl1pPr>
      <a:lvl2pPr marL="512763" indent="-163513" algn="l" rtl="0" eaLnBrk="0" fontAlgn="base" hangingPunct="0">
        <a:spcBef>
          <a:spcPct val="50000"/>
        </a:spcBef>
        <a:spcAft>
          <a:spcPct val="0"/>
        </a:spcAft>
        <a:buClr>
          <a:srgbClr val="000066"/>
        </a:buClr>
        <a:buChar char="–"/>
        <a:defRPr sz="1600">
          <a:solidFill>
            <a:schemeClr val="tx1"/>
          </a:solidFill>
          <a:latin typeface="+mn-lt"/>
        </a:defRPr>
      </a:lvl2pPr>
      <a:lvl3pPr marL="862013" indent="-179388" algn="l" rtl="0" eaLnBrk="0" fontAlgn="base" hangingPunct="0">
        <a:spcBef>
          <a:spcPct val="50000"/>
        </a:spcBef>
        <a:spcAft>
          <a:spcPct val="0"/>
        </a:spcAft>
        <a:buClr>
          <a:srgbClr val="000066"/>
        </a:buClr>
        <a:buFont typeface="Wingdings" pitchFamily="2" charset="2"/>
        <a:buChar char="§"/>
        <a:defRPr sz="1400">
          <a:solidFill>
            <a:schemeClr val="tx1"/>
          </a:solidFill>
          <a:latin typeface="+mn-lt"/>
        </a:defRPr>
      </a:lvl3pPr>
      <a:lvl4pPr marL="1154113" indent="-177800" algn="l" rtl="0" eaLnBrk="0" fontAlgn="base" hangingPunct="0">
        <a:spcBef>
          <a:spcPct val="50000"/>
        </a:spcBef>
        <a:spcAft>
          <a:spcPct val="0"/>
        </a:spcAft>
        <a:buClr>
          <a:srgbClr val="000066"/>
        </a:buClr>
        <a:buChar char="–"/>
        <a:defRPr sz="1000">
          <a:solidFill>
            <a:schemeClr val="tx1"/>
          </a:solidFill>
          <a:latin typeface="+mn-lt"/>
        </a:defRPr>
      </a:lvl4pPr>
      <a:lvl5pPr marL="1554163" indent="-180975" algn="l" rtl="0" eaLnBrk="0" fontAlgn="base" hangingPunct="0">
        <a:spcBef>
          <a:spcPct val="50000"/>
        </a:spcBef>
        <a:spcAft>
          <a:spcPct val="0"/>
        </a:spcAft>
        <a:buClr>
          <a:srgbClr val="000066"/>
        </a:buClr>
        <a:buChar char="–"/>
        <a:defRPr sz="1300">
          <a:solidFill>
            <a:schemeClr val="tx1"/>
          </a:solidFill>
          <a:latin typeface="+mn-lt"/>
        </a:defRPr>
      </a:lvl5pPr>
      <a:lvl6pPr marL="2011363" indent="-180975" algn="l" rtl="0" fontAlgn="base">
        <a:spcBef>
          <a:spcPct val="50000"/>
        </a:spcBef>
        <a:spcAft>
          <a:spcPct val="0"/>
        </a:spcAft>
        <a:buClr>
          <a:srgbClr val="000066"/>
        </a:buClr>
        <a:buChar char="–"/>
        <a:defRPr sz="1300">
          <a:solidFill>
            <a:schemeClr val="tx1"/>
          </a:solidFill>
          <a:latin typeface="+mn-lt"/>
        </a:defRPr>
      </a:lvl6pPr>
      <a:lvl7pPr marL="2468563" indent="-180975" algn="l" rtl="0" fontAlgn="base">
        <a:spcBef>
          <a:spcPct val="50000"/>
        </a:spcBef>
        <a:spcAft>
          <a:spcPct val="0"/>
        </a:spcAft>
        <a:buClr>
          <a:srgbClr val="000066"/>
        </a:buClr>
        <a:buChar char="–"/>
        <a:defRPr sz="1300">
          <a:solidFill>
            <a:schemeClr val="tx1"/>
          </a:solidFill>
          <a:latin typeface="+mn-lt"/>
        </a:defRPr>
      </a:lvl7pPr>
      <a:lvl8pPr marL="2925763" indent="-180975" algn="l" rtl="0" fontAlgn="base">
        <a:spcBef>
          <a:spcPct val="50000"/>
        </a:spcBef>
        <a:spcAft>
          <a:spcPct val="0"/>
        </a:spcAft>
        <a:buClr>
          <a:srgbClr val="000066"/>
        </a:buClr>
        <a:buChar char="–"/>
        <a:defRPr sz="1300">
          <a:solidFill>
            <a:schemeClr val="tx1"/>
          </a:solidFill>
          <a:latin typeface="+mn-lt"/>
        </a:defRPr>
      </a:lvl8pPr>
      <a:lvl9pPr marL="3382963" indent="-180975" algn="l" rtl="0" fontAlgn="base">
        <a:spcBef>
          <a:spcPct val="50000"/>
        </a:spcBef>
        <a:spcAft>
          <a:spcPct val="0"/>
        </a:spcAft>
        <a:buClr>
          <a:srgbClr val="000066"/>
        </a:buClr>
        <a:buChar char="–"/>
        <a:defRPr sz="1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141288" y="222250"/>
            <a:ext cx="9002712" cy="4572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5123" name="Rectangle 3"/>
          <p:cNvSpPr>
            <a:spLocks noGrp="1" noChangeArrowheads="1"/>
          </p:cNvSpPr>
          <p:nvPr>
            <p:ph type="body" idx="1"/>
          </p:nvPr>
        </p:nvSpPr>
        <p:spPr bwMode="auto">
          <a:xfrm>
            <a:off x="152400" y="814388"/>
            <a:ext cx="8991600" cy="1579562"/>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35876" name="Text Box 4"/>
          <p:cNvSpPr txBox="1">
            <a:spLocks noChangeArrowheads="1"/>
          </p:cNvSpPr>
          <p:nvPr/>
        </p:nvSpPr>
        <p:spPr bwMode="auto">
          <a:xfrm>
            <a:off x="2052638" y="6589713"/>
            <a:ext cx="184150" cy="366712"/>
          </a:xfrm>
          <a:prstGeom prst="rect">
            <a:avLst/>
          </a:prstGeom>
          <a:noFill/>
          <a:ln w="9525">
            <a:noFill/>
            <a:miter lim="800000"/>
            <a:headEnd/>
            <a:tailEnd/>
          </a:ln>
          <a:effectLst/>
        </p:spPr>
        <p:txBody>
          <a:bodyPr wrap="none">
            <a:spAutoFit/>
          </a:bodyPr>
          <a:lstStyle/>
          <a:p>
            <a:pPr algn="l">
              <a:defRPr/>
            </a:pPr>
            <a:endParaRPr lang="en-US">
              <a:solidFill>
                <a:srgbClr val="000000"/>
              </a:solidFill>
            </a:endParaRPr>
          </a:p>
        </p:txBody>
      </p:sp>
      <p:sp>
        <p:nvSpPr>
          <p:cNvPr id="335877" name="Rectangle 5"/>
          <p:cNvSpPr>
            <a:spLocks noChangeArrowheads="1"/>
          </p:cNvSpPr>
          <p:nvPr/>
        </p:nvSpPr>
        <p:spPr bwMode="auto">
          <a:xfrm>
            <a:off x="176213" y="688975"/>
            <a:ext cx="8953500" cy="42863"/>
          </a:xfrm>
          <a:prstGeom prst="rect">
            <a:avLst/>
          </a:prstGeom>
          <a:gradFill rotWithShape="1">
            <a:gsLst>
              <a:gs pos="0">
                <a:srgbClr val="000066"/>
              </a:gs>
              <a:gs pos="100000">
                <a:schemeClr val="folHlink"/>
              </a:gs>
            </a:gsLst>
            <a:lin ang="0" scaled="1"/>
          </a:gradFill>
          <a:ln w="9525">
            <a:noFill/>
            <a:miter lim="800000"/>
            <a:headEnd/>
            <a:tailEnd/>
          </a:ln>
          <a:effectLst/>
        </p:spPr>
        <p:txBody>
          <a:bodyPr wrap="none" anchor="ctr"/>
          <a:lstStyle/>
          <a:p>
            <a:pPr>
              <a:defRPr/>
            </a:pPr>
            <a:endParaRPr lang="en-US">
              <a:solidFill>
                <a:srgbClr val="000000"/>
              </a:solidFill>
            </a:endParaRPr>
          </a:p>
        </p:txBody>
      </p:sp>
      <p:sp>
        <p:nvSpPr>
          <p:cNvPr id="335878" name="Text Box 6"/>
          <p:cNvSpPr txBox="1">
            <a:spLocks noChangeArrowheads="1"/>
          </p:cNvSpPr>
          <p:nvPr/>
        </p:nvSpPr>
        <p:spPr bwMode="auto">
          <a:xfrm>
            <a:off x="4419600" y="6705600"/>
            <a:ext cx="307975" cy="214313"/>
          </a:xfrm>
          <a:prstGeom prst="rect">
            <a:avLst/>
          </a:prstGeom>
          <a:noFill/>
          <a:ln w="9525">
            <a:noFill/>
            <a:miter lim="800000"/>
            <a:headEnd/>
            <a:tailEnd/>
          </a:ln>
          <a:effectLst/>
        </p:spPr>
        <p:txBody>
          <a:bodyPr wrap="none">
            <a:spAutoFit/>
          </a:bodyPr>
          <a:lstStyle/>
          <a:p>
            <a:pPr algn="l">
              <a:defRPr/>
            </a:pPr>
            <a:fld id="{8D2CDAF6-8B4F-4971-8506-E3DA91300941}" type="slidenum">
              <a:rPr lang="en-US" sz="800">
                <a:solidFill>
                  <a:srgbClr val="000000"/>
                </a:solidFill>
              </a:rPr>
              <a:pPr algn="l">
                <a:defRPr/>
              </a:pPr>
              <a:t>‹#›</a:t>
            </a:fld>
            <a:endParaRPr lang="en-US" sz="800">
              <a:solidFill>
                <a:srgbClr val="000000"/>
              </a:solidFill>
            </a:endParaRPr>
          </a:p>
        </p:txBody>
      </p:sp>
      <p:pic>
        <p:nvPicPr>
          <p:cNvPr id="5127" name="Picture 7" descr="DHS logo (transparent)"/>
          <p:cNvPicPr>
            <a:picLocks noChangeAspect="1" noChangeArrowheads="1"/>
          </p:cNvPicPr>
          <p:nvPr/>
        </p:nvPicPr>
        <p:blipFill>
          <a:blip r:embed="rId14"/>
          <a:srcRect/>
          <a:stretch>
            <a:fillRect/>
          </a:stretch>
        </p:blipFill>
        <p:spPr bwMode="auto">
          <a:xfrm>
            <a:off x="8504238" y="49213"/>
            <a:ext cx="563562" cy="569912"/>
          </a:xfrm>
          <a:prstGeom prst="rect">
            <a:avLst/>
          </a:prstGeom>
          <a:noFill/>
          <a:ln w="9525">
            <a:noFill/>
            <a:miter lim="800000"/>
            <a:headEnd/>
            <a:tailEnd/>
          </a:ln>
        </p:spPr>
      </p:pic>
      <p:sp>
        <p:nvSpPr>
          <p:cNvPr id="335881" name="Text Box 9"/>
          <p:cNvSpPr txBox="1">
            <a:spLocks noChangeArrowheads="1"/>
          </p:cNvSpPr>
          <p:nvPr/>
        </p:nvSpPr>
        <p:spPr bwMode="auto">
          <a:xfrm>
            <a:off x="130175" y="0"/>
            <a:ext cx="8861425" cy="214313"/>
          </a:xfrm>
          <a:prstGeom prst="rect">
            <a:avLst/>
          </a:prstGeom>
          <a:noFill/>
          <a:ln w="9525">
            <a:noFill/>
            <a:miter lim="800000"/>
            <a:headEnd/>
            <a:tailEnd/>
          </a:ln>
          <a:effectLst/>
        </p:spPr>
        <p:txBody>
          <a:bodyPr>
            <a:spAutoFit/>
          </a:bodyPr>
          <a:lstStyle/>
          <a:p>
            <a:pPr>
              <a:spcBef>
                <a:spcPct val="50000"/>
              </a:spcBef>
              <a:defRPr/>
            </a:pPr>
            <a:r>
              <a:rPr lang="en-US" sz="800">
                <a:solidFill>
                  <a:srgbClr val="000000"/>
                </a:solidFill>
              </a:rPr>
              <a:t>NOTIONAL – FOR DISCUSSION PURPOSES ONLY</a:t>
            </a:r>
          </a:p>
        </p:txBody>
      </p:sp>
      <p:sp>
        <p:nvSpPr>
          <p:cNvPr id="335882" name="Text Box 10"/>
          <p:cNvSpPr txBox="1">
            <a:spLocks noChangeArrowheads="1"/>
          </p:cNvSpPr>
          <p:nvPr userDrawn="1"/>
        </p:nvSpPr>
        <p:spPr bwMode="auto">
          <a:xfrm>
            <a:off x="8451850" y="6705600"/>
            <a:ext cx="692150" cy="152400"/>
          </a:xfrm>
          <a:prstGeom prst="rect">
            <a:avLst/>
          </a:prstGeom>
          <a:noFill/>
          <a:ln w="9525" algn="ctr">
            <a:noFill/>
            <a:miter lim="800000"/>
            <a:headEnd/>
            <a:tailEnd/>
          </a:ln>
          <a:effectLst/>
        </p:spPr>
        <p:txBody>
          <a:bodyPr lIns="0" tIns="0" rIns="0" bIns="0">
            <a:spAutoFit/>
          </a:bodyPr>
          <a:lstStyle/>
          <a:p>
            <a:pPr>
              <a:spcBef>
                <a:spcPct val="50000"/>
              </a:spcBef>
              <a:defRPr/>
            </a:pPr>
            <a:r>
              <a:rPr lang="en-US" sz="1000">
                <a:solidFill>
                  <a:srgbClr val="000000"/>
                </a:solidFill>
              </a:rPr>
              <a:t>Version 3.0</a:t>
            </a:r>
          </a:p>
        </p:txBody>
      </p:sp>
      <p:sp>
        <p:nvSpPr>
          <p:cNvPr id="335883" name="Rectangle 11"/>
          <p:cNvSpPr>
            <a:spLocks noChangeArrowheads="1"/>
          </p:cNvSpPr>
          <p:nvPr userDrawn="1"/>
        </p:nvSpPr>
        <p:spPr bwMode="gray">
          <a:xfrm>
            <a:off x="-11113" y="6500813"/>
            <a:ext cx="9223376" cy="368300"/>
          </a:xfrm>
          <a:prstGeom prst="rect">
            <a:avLst/>
          </a:prstGeom>
          <a:noFill/>
          <a:ln w="9525" algn="ctr">
            <a:noFill/>
            <a:miter lim="800000"/>
            <a:headEnd/>
            <a:tailEnd/>
          </a:ln>
          <a:effectLst/>
        </p:spPr>
        <p:txBody>
          <a:bodyPr>
            <a:spAutoFit/>
          </a:bodyPr>
          <a:lstStyle/>
          <a:p>
            <a:pPr algn="l">
              <a:spcBef>
                <a:spcPct val="50000"/>
              </a:spcBef>
              <a:defRPr/>
            </a:pPr>
            <a:r>
              <a:rPr lang="en-US" sz="600" u="sng">
                <a:solidFill>
                  <a:srgbClr val="000000"/>
                </a:solidFill>
              </a:rPr>
              <a:t>WARNING:</a:t>
            </a:r>
            <a:r>
              <a:rPr lang="en-US" sz="600">
                <a:solidFill>
                  <a:srgbClr val="000000"/>
                </a:solidFill>
              </a:rPr>
              <a:t>  This record contains Sensitive Security Information that is controlled under 49 C.F.R. Parts 15 AND 1520.  No part of this record may be disclosed to persons without a “Need to Know,”  as defined in 49 C.F.R. parts 15 AND 1520, except with the written permission of the Administrator of the Transportation Security Administration or the Secretary  of Transportation.  Unauthorized release may result in civil penalties or other action.  For U.S. Government Agencies, public disclosure governed by 5 U.S.C. 552 and 49 C.F.R. parts 15 and 1520.</a:t>
            </a:r>
          </a:p>
        </p:txBody>
      </p:sp>
    </p:spTree>
  </p:cSld>
  <p:clrMap bg1="lt1" tx1="dk1" bg2="lt2" tx2="dk2" accent1="accent1" accent2="accent2" accent3="accent3" accent4="accent4" accent5="accent5" accent6="accent6" hlink="hlink" folHlink="folHlink"/>
  <p:sldLayoutIdLst>
    <p:sldLayoutId id="2147483706"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Lst>
  <p:transition/>
  <p:txStyles>
    <p:titleStyle>
      <a:lvl1pPr algn="l" rtl="0" eaLnBrk="0" fontAlgn="base" hangingPunct="0">
        <a:spcBef>
          <a:spcPct val="0"/>
        </a:spcBef>
        <a:spcAft>
          <a:spcPct val="0"/>
        </a:spcAft>
        <a:defRPr sz="2400" b="1">
          <a:solidFill>
            <a:schemeClr val="tx2"/>
          </a:solidFill>
          <a:latin typeface="+mj-lt"/>
          <a:ea typeface="+mj-ea"/>
          <a:cs typeface="+mj-cs"/>
        </a:defRPr>
      </a:lvl1pPr>
      <a:lvl2pPr algn="l" rtl="0" eaLnBrk="0" fontAlgn="base" hangingPunct="0">
        <a:spcBef>
          <a:spcPct val="0"/>
        </a:spcBef>
        <a:spcAft>
          <a:spcPct val="0"/>
        </a:spcAft>
        <a:defRPr sz="2400" b="1">
          <a:solidFill>
            <a:schemeClr val="tx2"/>
          </a:solidFill>
          <a:latin typeface="Arial" pitchFamily="34" charset="0"/>
        </a:defRPr>
      </a:lvl2pPr>
      <a:lvl3pPr algn="l" rtl="0" eaLnBrk="0" fontAlgn="base" hangingPunct="0">
        <a:spcBef>
          <a:spcPct val="0"/>
        </a:spcBef>
        <a:spcAft>
          <a:spcPct val="0"/>
        </a:spcAft>
        <a:defRPr sz="2400" b="1">
          <a:solidFill>
            <a:schemeClr val="tx2"/>
          </a:solidFill>
          <a:latin typeface="Arial" pitchFamily="34" charset="0"/>
        </a:defRPr>
      </a:lvl3pPr>
      <a:lvl4pPr algn="l" rtl="0" eaLnBrk="0" fontAlgn="base" hangingPunct="0">
        <a:spcBef>
          <a:spcPct val="0"/>
        </a:spcBef>
        <a:spcAft>
          <a:spcPct val="0"/>
        </a:spcAft>
        <a:defRPr sz="2400" b="1">
          <a:solidFill>
            <a:schemeClr val="tx2"/>
          </a:solidFill>
          <a:latin typeface="Arial" pitchFamily="34" charset="0"/>
        </a:defRPr>
      </a:lvl4pPr>
      <a:lvl5pPr algn="l" rtl="0" eaLnBrk="0" fontAlgn="base" hangingPunct="0">
        <a:spcBef>
          <a:spcPct val="0"/>
        </a:spcBef>
        <a:spcAft>
          <a:spcPct val="0"/>
        </a:spcAft>
        <a:defRPr sz="2400" b="1">
          <a:solidFill>
            <a:schemeClr val="tx2"/>
          </a:solidFill>
          <a:latin typeface="Arial" pitchFamily="34" charset="0"/>
        </a:defRPr>
      </a:lvl5pPr>
      <a:lvl6pPr marL="457200" algn="l" rtl="0" fontAlgn="base">
        <a:spcBef>
          <a:spcPct val="0"/>
        </a:spcBef>
        <a:spcAft>
          <a:spcPct val="0"/>
        </a:spcAft>
        <a:defRPr sz="2400" b="1">
          <a:solidFill>
            <a:schemeClr val="tx2"/>
          </a:solidFill>
          <a:latin typeface="Arial" pitchFamily="34" charset="0"/>
        </a:defRPr>
      </a:lvl6pPr>
      <a:lvl7pPr marL="914400" algn="l" rtl="0" fontAlgn="base">
        <a:spcBef>
          <a:spcPct val="0"/>
        </a:spcBef>
        <a:spcAft>
          <a:spcPct val="0"/>
        </a:spcAft>
        <a:defRPr sz="2400" b="1">
          <a:solidFill>
            <a:schemeClr val="tx2"/>
          </a:solidFill>
          <a:latin typeface="Arial" pitchFamily="34" charset="0"/>
        </a:defRPr>
      </a:lvl7pPr>
      <a:lvl8pPr marL="1371600" algn="l" rtl="0" fontAlgn="base">
        <a:spcBef>
          <a:spcPct val="0"/>
        </a:spcBef>
        <a:spcAft>
          <a:spcPct val="0"/>
        </a:spcAft>
        <a:defRPr sz="2400" b="1">
          <a:solidFill>
            <a:schemeClr val="tx2"/>
          </a:solidFill>
          <a:latin typeface="Arial" pitchFamily="34" charset="0"/>
        </a:defRPr>
      </a:lvl8pPr>
      <a:lvl9pPr marL="1828800" algn="l" rtl="0" fontAlgn="base">
        <a:spcBef>
          <a:spcPct val="0"/>
        </a:spcBef>
        <a:spcAft>
          <a:spcPct val="0"/>
        </a:spcAft>
        <a:defRPr sz="2400" b="1">
          <a:solidFill>
            <a:schemeClr val="tx2"/>
          </a:solidFill>
          <a:latin typeface="Arial" pitchFamily="34" charset="0"/>
        </a:defRPr>
      </a:lvl9pPr>
    </p:titleStyle>
    <p:bodyStyle>
      <a:lvl1pPr marL="234950" indent="-234950" algn="l" rtl="0" eaLnBrk="0" fontAlgn="base" hangingPunct="0">
        <a:spcBef>
          <a:spcPct val="50000"/>
        </a:spcBef>
        <a:spcAft>
          <a:spcPct val="0"/>
        </a:spcAft>
        <a:buClr>
          <a:srgbClr val="000066"/>
        </a:buClr>
        <a:buFont typeface="Wingdings" pitchFamily="2" charset="2"/>
        <a:buChar char="§"/>
        <a:defRPr>
          <a:solidFill>
            <a:schemeClr val="tx1"/>
          </a:solidFill>
          <a:latin typeface="+mn-lt"/>
          <a:ea typeface="+mn-ea"/>
          <a:cs typeface="+mn-cs"/>
        </a:defRPr>
      </a:lvl1pPr>
      <a:lvl2pPr marL="512763" indent="-163513" algn="l" rtl="0" eaLnBrk="0" fontAlgn="base" hangingPunct="0">
        <a:spcBef>
          <a:spcPct val="50000"/>
        </a:spcBef>
        <a:spcAft>
          <a:spcPct val="0"/>
        </a:spcAft>
        <a:buClr>
          <a:srgbClr val="000066"/>
        </a:buClr>
        <a:buChar char="–"/>
        <a:defRPr sz="1600">
          <a:solidFill>
            <a:schemeClr val="tx1"/>
          </a:solidFill>
          <a:latin typeface="+mn-lt"/>
        </a:defRPr>
      </a:lvl2pPr>
      <a:lvl3pPr marL="862013" indent="-179388" algn="l" rtl="0" eaLnBrk="0" fontAlgn="base" hangingPunct="0">
        <a:spcBef>
          <a:spcPct val="50000"/>
        </a:spcBef>
        <a:spcAft>
          <a:spcPct val="0"/>
        </a:spcAft>
        <a:buClr>
          <a:srgbClr val="000066"/>
        </a:buClr>
        <a:buFont typeface="Wingdings" pitchFamily="2" charset="2"/>
        <a:buChar char="§"/>
        <a:defRPr sz="1400">
          <a:solidFill>
            <a:schemeClr val="tx1"/>
          </a:solidFill>
          <a:latin typeface="+mn-lt"/>
        </a:defRPr>
      </a:lvl3pPr>
      <a:lvl4pPr marL="1154113" indent="-177800" algn="l" rtl="0" eaLnBrk="0" fontAlgn="base" hangingPunct="0">
        <a:spcBef>
          <a:spcPct val="50000"/>
        </a:spcBef>
        <a:spcAft>
          <a:spcPct val="0"/>
        </a:spcAft>
        <a:buClr>
          <a:srgbClr val="000066"/>
        </a:buClr>
        <a:buChar char="–"/>
        <a:defRPr sz="1000">
          <a:solidFill>
            <a:schemeClr val="tx1"/>
          </a:solidFill>
          <a:latin typeface="+mn-lt"/>
        </a:defRPr>
      </a:lvl4pPr>
      <a:lvl5pPr marL="1554163" indent="-180975" algn="l" rtl="0" eaLnBrk="0" fontAlgn="base" hangingPunct="0">
        <a:spcBef>
          <a:spcPct val="50000"/>
        </a:spcBef>
        <a:spcAft>
          <a:spcPct val="0"/>
        </a:spcAft>
        <a:buClr>
          <a:srgbClr val="000066"/>
        </a:buClr>
        <a:buChar char="–"/>
        <a:defRPr sz="1300">
          <a:solidFill>
            <a:schemeClr val="tx1"/>
          </a:solidFill>
          <a:latin typeface="+mn-lt"/>
        </a:defRPr>
      </a:lvl5pPr>
      <a:lvl6pPr marL="2011363" indent="-180975" algn="l" rtl="0" fontAlgn="base">
        <a:spcBef>
          <a:spcPct val="50000"/>
        </a:spcBef>
        <a:spcAft>
          <a:spcPct val="0"/>
        </a:spcAft>
        <a:buClr>
          <a:srgbClr val="000066"/>
        </a:buClr>
        <a:buChar char="–"/>
        <a:defRPr sz="1300">
          <a:solidFill>
            <a:schemeClr val="tx1"/>
          </a:solidFill>
          <a:latin typeface="+mn-lt"/>
        </a:defRPr>
      </a:lvl6pPr>
      <a:lvl7pPr marL="2468563" indent="-180975" algn="l" rtl="0" fontAlgn="base">
        <a:spcBef>
          <a:spcPct val="50000"/>
        </a:spcBef>
        <a:spcAft>
          <a:spcPct val="0"/>
        </a:spcAft>
        <a:buClr>
          <a:srgbClr val="000066"/>
        </a:buClr>
        <a:buChar char="–"/>
        <a:defRPr sz="1300">
          <a:solidFill>
            <a:schemeClr val="tx1"/>
          </a:solidFill>
          <a:latin typeface="+mn-lt"/>
        </a:defRPr>
      </a:lvl7pPr>
      <a:lvl8pPr marL="2925763" indent="-180975" algn="l" rtl="0" fontAlgn="base">
        <a:spcBef>
          <a:spcPct val="50000"/>
        </a:spcBef>
        <a:spcAft>
          <a:spcPct val="0"/>
        </a:spcAft>
        <a:buClr>
          <a:srgbClr val="000066"/>
        </a:buClr>
        <a:buChar char="–"/>
        <a:defRPr sz="1300">
          <a:solidFill>
            <a:schemeClr val="tx1"/>
          </a:solidFill>
          <a:latin typeface="+mn-lt"/>
        </a:defRPr>
      </a:lvl8pPr>
      <a:lvl9pPr marL="3382963" indent="-180975" algn="l" rtl="0" fontAlgn="base">
        <a:spcBef>
          <a:spcPct val="50000"/>
        </a:spcBef>
        <a:spcAft>
          <a:spcPct val="0"/>
        </a:spcAft>
        <a:buClr>
          <a:srgbClr val="000066"/>
        </a:buClr>
        <a:buChar char="–"/>
        <a:defRPr sz="1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8" Type="http://schemas.openxmlformats.org/officeDocument/2006/relationships/hyperlink" Target="mailto:Darryl.Hines@dhs.gov" TargetMode="External"/><Relationship Id="rId3" Type="http://schemas.openxmlformats.org/officeDocument/2006/relationships/hyperlink" Target="mailto:Alida.Offenbach@dhs.gov" TargetMode="External"/><Relationship Id="rId7" Type="http://schemas.openxmlformats.org/officeDocument/2006/relationships/hyperlink" Target="mailto:Yvette.Jamison@dhs.gov" TargetMode="External"/><Relationship Id="rId2" Type="http://schemas.openxmlformats.org/officeDocument/2006/relationships/hyperlink" Target="mailto:Marilyn.Christiansen@dhs.gov" TargetMode="External"/><Relationship Id="rId1" Type="http://schemas.openxmlformats.org/officeDocument/2006/relationships/slideLayout" Target="../slideLayouts/slideLayout2.xml"/><Relationship Id="rId6" Type="http://schemas.openxmlformats.org/officeDocument/2006/relationships/hyperlink" Target="mailto:Ruth.Porrata@dhs.gov" TargetMode="External"/><Relationship Id="rId5" Type="http://schemas.openxmlformats.org/officeDocument/2006/relationships/hyperlink" Target="mailto:Carl.Trombatore@dhs.gov" TargetMode="External"/><Relationship Id="rId10" Type="http://schemas.openxmlformats.org/officeDocument/2006/relationships/hyperlink" Target="mailto:Henry.Murray@dhs.gov" TargetMode="External"/><Relationship Id="rId4" Type="http://schemas.openxmlformats.org/officeDocument/2006/relationships/hyperlink" Target="mailto:Robert.Shaffer@dhs.gov" TargetMode="External"/><Relationship Id="rId9" Type="http://schemas.openxmlformats.org/officeDocument/2006/relationships/hyperlink" Target="mailto:Donald.Basso@dhs.gov"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CCSP@dhs.go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CCSP@dhs.gov"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060575" y="2681288"/>
            <a:ext cx="7083425" cy="519112"/>
          </a:xfrm>
        </p:spPr>
        <p:txBody>
          <a:bodyPr/>
          <a:lstStyle/>
          <a:p>
            <a:pPr eaLnBrk="1" hangingPunct="1"/>
            <a:r>
              <a:rPr lang="en-US" smtClean="0"/>
              <a:t>Certified Cargo Screening Program</a:t>
            </a:r>
          </a:p>
        </p:txBody>
      </p:sp>
      <p:sp>
        <p:nvSpPr>
          <p:cNvPr id="8195" name="Rectangle 3"/>
          <p:cNvSpPr>
            <a:spLocks noGrp="1" noChangeArrowheads="1"/>
          </p:cNvSpPr>
          <p:nvPr>
            <p:ph type="subTitle" idx="1"/>
          </p:nvPr>
        </p:nvSpPr>
        <p:spPr/>
        <p:txBody>
          <a:bodyPr/>
          <a:lstStyle/>
          <a:p>
            <a:pPr eaLnBrk="1" hangingPunct="1"/>
            <a:r>
              <a:rPr lang="en-US" smtClean="0"/>
              <a:t>Non-SSI Presentation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Who can become a Certified Cargo Screening Facility?</a:t>
            </a:r>
          </a:p>
        </p:txBody>
      </p:sp>
      <p:sp>
        <p:nvSpPr>
          <p:cNvPr id="16387" name="Rectangle 3"/>
          <p:cNvSpPr>
            <a:spLocks noGrp="1" noChangeArrowheads="1"/>
          </p:cNvSpPr>
          <p:nvPr>
            <p:ph type="body" idx="1"/>
          </p:nvPr>
        </p:nvSpPr>
        <p:spPr>
          <a:xfrm>
            <a:off x="152400" y="777875"/>
            <a:ext cx="8991600" cy="5299075"/>
          </a:xfrm>
        </p:spPr>
        <p:txBody>
          <a:bodyPr/>
          <a:lstStyle/>
          <a:p>
            <a:pPr marL="0" indent="0" eaLnBrk="1" hangingPunct="1">
              <a:buClr>
                <a:schemeClr val="hlink"/>
              </a:buClr>
              <a:buFont typeface="Wingdings" pitchFamily="2" charset="2"/>
              <a:buNone/>
            </a:pPr>
            <a:r>
              <a:rPr lang="en-US" sz="1600" b="1" smtClean="0"/>
              <a:t>Facilities screening under the CCSP will be known as Certified Cargo Screening Facilities (CCSFs).</a:t>
            </a:r>
          </a:p>
          <a:p>
            <a:pPr marL="457200" lvl="1" indent="-228600" eaLnBrk="1" hangingPunct="1">
              <a:spcBef>
                <a:spcPct val="80000"/>
              </a:spcBef>
              <a:buClr>
                <a:schemeClr val="hlink"/>
              </a:buClr>
              <a:buFont typeface="Wingdings" pitchFamily="2" charset="2"/>
              <a:buChar char="§"/>
            </a:pPr>
            <a:r>
              <a:rPr lang="en-US" smtClean="0"/>
              <a:t>Facilities currently applying to become Certified Cargo Screening Facilities:</a:t>
            </a:r>
          </a:p>
          <a:p>
            <a:pPr marL="457200" lvl="1" indent="-228600" eaLnBrk="1" hangingPunct="1">
              <a:buClr>
                <a:schemeClr val="hlink"/>
              </a:buClr>
              <a:buFont typeface="Wingdings" pitchFamily="2" charset="2"/>
              <a:buChar char="§"/>
            </a:pPr>
            <a:endParaRPr lang="en-US" smtClean="0"/>
          </a:p>
          <a:p>
            <a:pPr marL="457200" lvl="1" indent="-228600" eaLnBrk="1" hangingPunct="1">
              <a:buClr>
                <a:schemeClr val="hlink"/>
              </a:buClr>
              <a:buFont typeface="Wingdings" pitchFamily="2" charset="2"/>
              <a:buChar char="§"/>
            </a:pPr>
            <a:endParaRPr lang="en-US" smtClean="0"/>
          </a:p>
          <a:p>
            <a:pPr marL="457200" lvl="1" indent="-228600" eaLnBrk="1" hangingPunct="1">
              <a:buClr>
                <a:schemeClr val="hlink"/>
              </a:buClr>
              <a:buFont typeface="Wingdings" pitchFamily="2" charset="2"/>
              <a:buChar char="§"/>
            </a:pPr>
            <a:endParaRPr lang="en-US" smtClean="0"/>
          </a:p>
          <a:p>
            <a:pPr marL="457200" lvl="1" indent="-228600" eaLnBrk="1" hangingPunct="1">
              <a:buClr>
                <a:schemeClr val="hlink"/>
              </a:buClr>
              <a:buFont typeface="Wingdings" pitchFamily="2" charset="2"/>
              <a:buChar char="§"/>
            </a:pPr>
            <a:endParaRPr lang="en-US" smtClean="0"/>
          </a:p>
          <a:p>
            <a:pPr marL="457200" lvl="1" indent="-228600" eaLnBrk="1" hangingPunct="1">
              <a:buClr>
                <a:schemeClr val="hlink"/>
              </a:buClr>
              <a:buFont typeface="Wingdings" pitchFamily="2" charset="2"/>
              <a:buChar char="§"/>
            </a:pPr>
            <a:endParaRPr lang="en-US" smtClean="0"/>
          </a:p>
          <a:p>
            <a:pPr marL="457200" lvl="1" indent="-228600" eaLnBrk="1" hangingPunct="1">
              <a:buClr>
                <a:schemeClr val="hlink"/>
              </a:buClr>
              <a:buFont typeface="Wingdings" pitchFamily="2" charset="2"/>
              <a:buChar char="§"/>
            </a:pPr>
            <a:endParaRPr lang="en-US" smtClean="0"/>
          </a:p>
          <a:p>
            <a:pPr marL="457200" lvl="1" indent="-228600" eaLnBrk="1" hangingPunct="1">
              <a:buClr>
                <a:schemeClr val="hlink"/>
              </a:buClr>
              <a:buFont typeface="Wingdings" pitchFamily="2" charset="2"/>
              <a:buChar char="§"/>
            </a:pPr>
            <a:endParaRPr lang="en-US" smtClean="0"/>
          </a:p>
          <a:p>
            <a:pPr marL="457200" lvl="1" indent="-228600" eaLnBrk="1" hangingPunct="1">
              <a:buClr>
                <a:schemeClr val="hlink"/>
              </a:buClr>
              <a:buFont typeface="Wingdings" pitchFamily="2" charset="2"/>
              <a:buChar char="§"/>
            </a:pPr>
            <a:r>
              <a:rPr lang="en-US" smtClean="0"/>
              <a:t>TSA will permit independent facilities (ICSFs) to screen cargo for other entities.</a:t>
            </a:r>
          </a:p>
          <a:p>
            <a:pPr marL="457200" lvl="1" indent="-228600" eaLnBrk="1" hangingPunct="1">
              <a:buClr>
                <a:schemeClr val="hlink"/>
              </a:buClr>
              <a:buFont typeface="Wingdings" pitchFamily="2" charset="2"/>
              <a:buChar char="§"/>
            </a:pPr>
            <a:r>
              <a:rPr lang="en-US" smtClean="0"/>
              <a:t>Any entity with a desire to screen cargo must have a facility that can be secured.</a:t>
            </a:r>
          </a:p>
          <a:p>
            <a:pPr marL="457200" lvl="1" indent="-228600" eaLnBrk="1" hangingPunct="1">
              <a:buClr>
                <a:schemeClr val="hlink"/>
              </a:buClr>
              <a:buFont typeface="Wingdings" pitchFamily="2" charset="2"/>
              <a:buChar char="§"/>
            </a:pPr>
            <a:r>
              <a:rPr lang="en-US" smtClean="0"/>
              <a:t>CCSFs must be no more than one node back from a currently regulated entity (freight forwarder/air carrier).</a:t>
            </a:r>
          </a:p>
          <a:p>
            <a:pPr marL="457200" lvl="1" indent="-228600" eaLnBrk="1" hangingPunct="1">
              <a:buClr>
                <a:schemeClr val="hlink"/>
              </a:buClr>
              <a:buFont typeface="Wingdings" pitchFamily="2" charset="2"/>
              <a:buChar char="§"/>
            </a:pPr>
            <a:r>
              <a:rPr lang="en-US" smtClean="0"/>
              <a:t>Facilities that are not currently regulated by TSA will become regulated under the program.</a:t>
            </a:r>
          </a:p>
        </p:txBody>
      </p:sp>
      <p:sp>
        <p:nvSpPr>
          <p:cNvPr id="16388" name="AutoShape 4"/>
          <p:cNvSpPr>
            <a:spLocks noChangeArrowheads="1"/>
          </p:cNvSpPr>
          <p:nvPr/>
        </p:nvSpPr>
        <p:spPr bwMode="auto">
          <a:xfrm>
            <a:off x="1409700" y="1981200"/>
            <a:ext cx="1790700" cy="647700"/>
          </a:xfrm>
          <a:prstGeom prst="roundRect">
            <a:avLst>
              <a:gd name="adj" fmla="val 16667"/>
            </a:avLst>
          </a:prstGeom>
          <a:solidFill>
            <a:schemeClr val="accent2"/>
          </a:solidFill>
          <a:ln w="19050">
            <a:noFill/>
            <a:round/>
            <a:headEnd/>
            <a:tailEnd/>
          </a:ln>
        </p:spPr>
        <p:txBody>
          <a:bodyPr lIns="27432" tIns="27432" rIns="27432" bIns="27432" anchor="ctr" anchorCtr="1"/>
          <a:lstStyle/>
          <a:p>
            <a:r>
              <a:rPr lang="en-US" sz="1400">
                <a:solidFill>
                  <a:schemeClr val="bg1"/>
                </a:solidFill>
              </a:rPr>
              <a:t>Shipping </a:t>
            </a:r>
          </a:p>
          <a:p>
            <a:r>
              <a:rPr lang="en-US" sz="1400">
                <a:solidFill>
                  <a:schemeClr val="bg1"/>
                </a:solidFill>
              </a:rPr>
              <a:t>Facilities</a:t>
            </a:r>
          </a:p>
        </p:txBody>
      </p:sp>
      <p:sp>
        <p:nvSpPr>
          <p:cNvPr id="16389" name="AutoShape 5"/>
          <p:cNvSpPr>
            <a:spLocks noChangeArrowheads="1"/>
          </p:cNvSpPr>
          <p:nvPr/>
        </p:nvSpPr>
        <p:spPr bwMode="auto">
          <a:xfrm>
            <a:off x="3429000" y="3467100"/>
            <a:ext cx="1790700" cy="647700"/>
          </a:xfrm>
          <a:prstGeom prst="roundRect">
            <a:avLst>
              <a:gd name="adj" fmla="val 16667"/>
            </a:avLst>
          </a:prstGeom>
          <a:solidFill>
            <a:schemeClr val="accent2"/>
          </a:solidFill>
          <a:ln w="19050">
            <a:noFill/>
            <a:round/>
            <a:headEnd/>
            <a:tailEnd/>
          </a:ln>
        </p:spPr>
        <p:txBody>
          <a:bodyPr lIns="27432" tIns="27432" rIns="27432" bIns="27432" anchor="ctr" anchorCtr="1"/>
          <a:lstStyle/>
          <a:p>
            <a:r>
              <a:rPr lang="en-US" sz="1400">
                <a:solidFill>
                  <a:schemeClr val="bg1"/>
                </a:solidFill>
              </a:rPr>
              <a:t>Freight Forwarding </a:t>
            </a:r>
          </a:p>
          <a:p>
            <a:r>
              <a:rPr lang="en-US" sz="1400">
                <a:solidFill>
                  <a:schemeClr val="bg1"/>
                </a:solidFill>
              </a:rPr>
              <a:t>Facilities</a:t>
            </a:r>
          </a:p>
        </p:txBody>
      </p:sp>
      <p:sp>
        <p:nvSpPr>
          <p:cNvPr id="16390" name="AutoShape 6"/>
          <p:cNvSpPr>
            <a:spLocks noChangeArrowheads="1"/>
          </p:cNvSpPr>
          <p:nvPr/>
        </p:nvSpPr>
        <p:spPr bwMode="auto">
          <a:xfrm>
            <a:off x="495300" y="2717800"/>
            <a:ext cx="1790700" cy="647700"/>
          </a:xfrm>
          <a:prstGeom prst="roundRect">
            <a:avLst>
              <a:gd name="adj" fmla="val 16667"/>
            </a:avLst>
          </a:prstGeom>
          <a:solidFill>
            <a:schemeClr val="accent2"/>
          </a:solidFill>
          <a:ln w="19050">
            <a:noFill/>
            <a:round/>
            <a:headEnd/>
            <a:tailEnd/>
          </a:ln>
        </p:spPr>
        <p:txBody>
          <a:bodyPr lIns="27432" tIns="27432" rIns="27432" bIns="27432" anchor="ctr" anchorCtr="1"/>
          <a:lstStyle/>
          <a:p>
            <a:r>
              <a:rPr lang="en-US" sz="1400">
                <a:solidFill>
                  <a:schemeClr val="bg1"/>
                </a:solidFill>
              </a:rPr>
              <a:t>Third Party Logistics Providers</a:t>
            </a:r>
          </a:p>
        </p:txBody>
      </p:sp>
      <p:sp>
        <p:nvSpPr>
          <p:cNvPr id="16391" name="AutoShape 7"/>
          <p:cNvSpPr>
            <a:spLocks noChangeArrowheads="1"/>
          </p:cNvSpPr>
          <p:nvPr/>
        </p:nvSpPr>
        <p:spPr bwMode="auto">
          <a:xfrm>
            <a:off x="3390900" y="1981200"/>
            <a:ext cx="1790700" cy="647700"/>
          </a:xfrm>
          <a:prstGeom prst="roundRect">
            <a:avLst>
              <a:gd name="adj" fmla="val 16667"/>
            </a:avLst>
          </a:prstGeom>
          <a:solidFill>
            <a:schemeClr val="accent2"/>
          </a:solidFill>
          <a:ln w="19050">
            <a:noFill/>
            <a:round/>
            <a:headEnd/>
            <a:tailEnd/>
          </a:ln>
        </p:spPr>
        <p:txBody>
          <a:bodyPr lIns="27432" tIns="27432" rIns="27432" bIns="27432" anchor="ctr" anchorCtr="1"/>
          <a:lstStyle/>
          <a:p>
            <a:r>
              <a:rPr lang="en-US" sz="1400">
                <a:solidFill>
                  <a:schemeClr val="bg1"/>
                </a:solidFill>
              </a:rPr>
              <a:t>Manufacturing Facilities</a:t>
            </a:r>
          </a:p>
        </p:txBody>
      </p:sp>
      <p:sp>
        <p:nvSpPr>
          <p:cNvPr id="16392" name="AutoShape 8"/>
          <p:cNvSpPr>
            <a:spLocks noChangeArrowheads="1"/>
          </p:cNvSpPr>
          <p:nvPr/>
        </p:nvSpPr>
        <p:spPr bwMode="auto">
          <a:xfrm>
            <a:off x="1409700" y="3454400"/>
            <a:ext cx="1790700" cy="647700"/>
          </a:xfrm>
          <a:prstGeom prst="roundRect">
            <a:avLst>
              <a:gd name="adj" fmla="val 16667"/>
            </a:avLst>
          </a:prstGeom>
          <a:solidFill>
            <a:schemeClr val="accent2"/>
          </a:solidFill>
          <a:ln w="19050">
            <a:noFill/>
            <a:round/>
            <a:headEnd/>
            <a:tailEnd/>
          </a:ln>
        </p:spPr>
        <p:txBody>
          <a:bodyPr lIns="27432" tIns="27432" rIns="27432" bIns="27432" anchor="ctr" anchorCtr="1"/>
          <a:lstStyle/>
          <a:p>
            <a:r>
              <a:rPr lang="en-US" sz="1400">
                <a:solidFill>
                  <a:schemeClr val="bg1"/>
                </a:solidFill>
              </a:rPr>
              <a:t>Warehouses</a:t>
            </a:r>
          </a:p>
        </p:txBody>
      </p:sp>
      <p:sp>
        <p:nvSpPr>
          <p:cNvPr id="16393" name="AutoShape 9"/>
          <p:cNvSpPr>
            <a:spLocks noChangeArrowheads="1"/>
          </p:cNvSpPr>
          <p:nvPr/>
        </p:nvSpPr>
        <p:spPr bwMode="auto">
          <a:xfrm>
            <a:off x="2476500" y="2717800"/>
            <a:ext cx="1790700" cy="647700"/>
          </a:xfrm>
          <a:prstGeom prst="roundRect">
            <a:avLst>
              <a:gd name="adj" fmla="val 16667"/>
            </a:avLst>
          </a:prstGeom>
          <a:solidFill>
            <a:schemeClr val="accent2"/>
          </a:solidFill>
          <a:ln w="19050">
            <a:noFill/>
            <a:round/>
            <a:headEnd/>
            <a:tailEnd/>
          </a:ln>
        </p:spPr>
        <p:txBody>
          <a:bodyPr lIns="27432" tIns="27432" rIns="27432" bIns="27432" anchor="ctr" anchorCtr="1"/>
          <a:lstStyle/>
          <a:p>
            <a:r>
              <a:rPr lang="en-US" sz="1400">
                <a:solidFill>
                  <a:schemeClr val="bg1"/>
                </a:solidFill>
              </a:rPr>
              <a:t>Warehouses/ Distribution Centers</a:t>
            </a:r>
          </a:p>
        </p:txBody>
      </p:sp>
      <p:pic>
        <p:nvPicPr>
          <p:cNvPr id="16394" name="Picture 10" descr="Plant1b"/>
          <p:cNvPicPr preferRelativeResize="0">
            <a:picLocks noChangeArrowheads="1"/>
          </p:cNvPicPr>
          <p:nvPr/>
        </p:nvPicPr>
        <p:blipFill>
          <a:blip r:embed="rId3"/>
          <a:srcRect/>
          <a:stretch>
            <a:fillRect/>
          </a:stretch>
        </p:blipFill>
        <p:spPr bwMode="auto">
          <a:xfrm>
            <a:off x="6400800" y="1981200"/>
            <a:ext cx="2514600" cy="2120900"/>
          </a:xfrm>
          <a:prstGeom prst="rect">
            <a:avLst/>
          </a:prstGeom>
          <a:noFill/>
          <a:ln w="3175">
            <a:solidFill>
              <a:srgbClr val="000000"/>
            </a:solidFill>
            <a:miter lim="800000"/>
            <a:headEnd/>
            <a:tailEnd/>
          </a:ln>
        </p:spPr>
      </p:pic>
      <p:sp>
        <p:nvSpPr>
          <p:cNvPr id="16395" name="AutoShape 5"/>
          <p:cNvSpPr>
            <a:spLocks noChangeArrowheads="1"/>
          </p:cNvSpPr>
          <p:nvPr/>
        </p:nvSpPr>
        <p:spPr bwMode="auto">
          <a:xfrm>
            <a:off x="4419600" y="2733675"/>
            <a:ext cx="1790700" cy="647700"/>
          </a:xfrm>
          <a:prstGeom prst="roundRect">
            <a:avLst>
              <a:gd name="adj" fmla="val 16667"/>
            </a:avLst>
          </a:prstGeom>
          <a:solidFill>
            <a:schemeClr val="accent2"/>
          </a:solidFill>
          <a:ln w="19050">
            <a:noFill/>
            <a:round/>
            <a:headEnd/>
            <a:tailEnd/>
          </a:ln>
        </p:spPr>
        <p:txBody>
          <a:bodyPr lIns="27432" tIns="27432" rIns="27432" bIns="27432" anchor="ctr" anchorCtr="1"/>
          <a:lstStyle/>
          <a:p>
            <a:r>
              <a:rPr lang="en-US" sz="1400">
                <a:solidFill>
                  <a:schemeClr val="bg1"/>
                </a:solidFill>
              </a:rPr>
              <a:t>Contract Manufactures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2136775" y="2681288"/>
            <a:ext cx="7007225" cy="519112"/>
          </a:xfrm>
        </p:spPr>
        <p:txBody>
          <a:bodyPr/>
          <a:lstStyle/>
          <a:p>
            <a:pPr eaLnBrk="1" hangingPunct="1"/>
            <a:r>
              <a:rPr lang="en-US" smtClean="0"/>
              <a:t>Phase One Deployment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AutoShape 2"/>
          <p:cNvSpPr>
            <a:spLocks noChangeArrowheads="1"/>
          </p:cNvSpPr>
          <p:nvPr/>
        </p:nvSpPr>
        <p:spPr bwMode="auto">
          <a:xfrm>
            <a:off x="6096000" y="1447800"/>
            <a:ext cx="1371600" cy="1066800"/>
          </a:xfrm>
          <a:prstGeom prst="chevron">
            <a:avLst>
              <a:gd name="adj" fmla="val 32143"/>
            </a:avLst>
          </a:prstGeom>
          <a:solidFill>
            <a:schemeClr val="accent1"/>
          </a:solidFill>
          <a:ln w="6350" algn="ctr">
            <a:noFill/>
            <a:miter lim="800000"/>
            <a:headEnd/>
            <a:tailEnd/>
          </a:ln>
          <a:effectLst>
            <a:outerShdw dist="17961" dir="2700000" algn="ctr" rotWithShape="0">
              <a:srgbClr val="808080"/>
            </a:outerShdw>
          </a:effectLst>
        </p:spPr>
        <p:txBody>
          <a:bodyPr wrap="square" lIns="0" tIns="0" rIns="0" bIns="0" anchor="ctr" anchorCtr="1">
            <a:normAutofit/>
          </a:bodyPr>
          <a:lstStyle/>
          <a:p>
            <a:pPr>
              <a:defRPr/>
            </a:pPr>
            <a:r>
              <a:rPr lang="en-US" sz="1000" dirty="0">
                <a:solidFill>
                  <a:srgbClr val="000000"/>
                </a:solidFill>
              </a:rPr>
              <a:t>Expand Program</a:t>
            </a:r>
          </a:p>
        </p:txBody>
      </p:sp>
      <p:sp>
        <p:nvSpPr>
          <p:cNvPr id="448515" name="AutoShape 3"/>
          <p:cNvSpPr>
            <a:spLocks noChangeArrowheads="1"/>
          </p:cNvSpPr>
          <p:nvPr/>
        </p:nvSpPr>
        <p:spPr bwMode="auto">
          <a:xfrm>
            <a:off x="381000" y="1447800"/>
            <a:ext cx="1371600" cy="1066800"/>
          </a:xfrm>
          <a:prstGeom prst="chevron">
            <a:avLst>
              <a:gd name="adj" fmla="val 32143"/>
            </a:avLst>
          </a:prstGeom>
          <a:solidFill>
            <a:schemeClr val="accent1"/>
          </a:solidFill>
          <a:ln w="6350" algn="ctr">
            <a:noFill/>
            <a:miter lim="800000"/>
            <a:headEnd/>
            <a:tailEnd/>
          </a:ln>
          <a:effectLst>
            <a:outerShdw dist="17961" dir="2700000" algn="ctr" rotWithShape="0">
              <a:srgbClr val="808080"/>
            </a:outerShdw>
          </a:effectLst>
        </p:spPr>
        <p:txBody>
          <a:bodyPr wrap="square" lIns="0" tIns="0" rIns="0" bIns="0" anchor="ctr" anchorCtr="1">
            <a:normAutofit/>
          </a:bodyPr>
          <a:lstStyle/>
          <a:p>
            <a:pPr>
              <a:defRPr/>
            </a:pPr>
            <a:r>
              <a:rPr lang="en-US" sz="1000" dirty="0">
                <a:solidFill>
                  <a:srgbClr val="000000"/>
                </a:solidFill>
              </a:rPr>
              <a:t>Determine Cities &amp;</a:t>
            </a:r>
          </a:p>
          <a:p>
            <a:pPr>
              <a:defRPr/>
            </a:pPr>
            <a:r>
              <a:rPr lang="en-US" sz="1000" dirty="0">
                <a:solidFill>
                  <a:srgbClr val="000000"/>
                </a:solidFill>
              </a:rPr>
              <a:t>Facilities</a:t>
            </a:r>
            <a:endParaRPr lang="en-US" sz="500" dirty="0">
              <a:solidFill>
                <a:srgbClr val="000000"/>
              </a:solidFill>
            </a:endParaRPr>
          </a:p>
        </p:txBody>
      </p:sp>
      <p:sp>
        <p:nvSpPr>
          <p:cNvPr id="448516" name="AutoShape 4"/>
          <p:cNvSpPr>
            <a:spLocks noChangeArrowheads="1"/>
          </p:cNvSpPr>
          <p:nvPr/>
        </p:nvSpPr>
        <p:spPr bwMode="auto">
          <a:xfrm>
            <a:off x="3810000" y="1447800"/>
            <a:ext cx="1371600" cy="1066800"/>
          </a:xfrm>
          <a:prstGeom prst="chevron">
            <a:avLst>
              <a:gd name="adj" fmla="val 32143"/>
            </a:avLst>
          </a:prstGeom>
          <a:solidFill>
            <a:schemeClr val="accent1"/>
          </a:solidFill>
          <a:ln w="6350" algn="ctr">
            <a:noFill/>
            <a:miter lim="800000"/>
            <a:headEnd/>
            <a:tailEnd/>
          </a:ln>
          <a:effectLst>
            <a:outerShdw dist="17961" dir="2700000" algn="ctr" rotWithShape="0">
              <a:srgbClr val="808080"/>
            </a:outerShdw>
          </a:effectLst>
        </p:spPr>
        <p:txBody>
          <a:bodyPr wrap="square" lIns="0" tIns="0" rIns="0" bIns="0" anchor="ctr" anchorCtr="1">
            <a:normAutofit/>
          </a:bodyPr>
          <a:lstStyle/>
          <a:p>
            <a:pPr>
              <a:defRPr/>
            </a:pPr>
            <a:r>
              <a:rPr lang="en-US" sz="1000">
                <a:solidFill>
                  <a:srgbClr val="000000"/>
                </a:solidFill>
              </a:rPr>
              <a:t>Introduce Complexity</a:t>
            </a:r>
          </a:p>
        </p:txBody>
      </p:sp>
      <p:sp>
        <p:nvSpPr>
          <p:cNvPr id="448517" name="AutoShape 5"/>
          <p:cNvSpPr>
            <a:spLocks noChangeArrowheads="1"/>
          </p:cNvSpPr>
          <p:nvPr/>
        </p:nvSpPr>
        <p:spPr bwMode="auto">
          <a:xfrm>
            <a:off x="4953000" y="1447800"/>
            <a:ext cx="1371600" cy="1066800"/>
          </a:xfrm>
          <a:prstGeom prst="chevron">
            <a:avLst>
              <a:gd name="adj" fmla="val 32143"/>
            </a:avLst>
          </a:prstGeom>
          <a:solidFill>
            <a:schemeClr val="accent1"/>
          </a:solidFill>
          <a:ln w="6350" algn="ctr">
            <a:noFill/>
            <a:miter lim="800000"/>
            <a:headEnd/>
            <a:tailEnd/>
          </a:ln>
          <a:effectLst>
            <a:outerShdw dist="17961" dir="2700000" algn="ctr" rotWithShape="0">
              <a:srgbClr val="808080"/>
            </a:outerShdw>
          </a:effectLst>
        </p:spPr>
        <p:txBody>
          <a:bodyPr wrap="square" lIns="0" tIns="0" rIns="0" bIns="0" anchor="ctr" anchorCtr="1">
            <a:normAutofit/>
          </a:bodyPr>
          <a:lstStyle/>
          <a:p>
            <a:pPr>
              <a:defRPr/>
            </a:pPr>
            <a:r>
              <a:rPr lang="en-US" sz="1000" dirty="0">
                <a:solidFill>
                  <a:srgbClr val="000000"/>
                </a:solidFill>
              </a:rPr>
              <a:t>Evaluate &amp; Refine Program</a:t>
            </a:r>
          </a:p>
        </p:txBody>
      </p:sp>
      <p:sp>
        <p:nvSpPr>
          <p:cNvPr id="448518" name="AutoShape 6"/>
          <p:cNvSpPr>
            <a:spLocks noChangeArrowheads="1"/>
          </p:cNvSpPr>
          <p:nvPr/>
        </p:nvSpPr>
        <p:spPr bwMode="auto">
          <a:xfrm>
            <a:off x="2667000" y="1447800"/>
            <a:ext cx="1371600" cy="1066800"/>
          </a:xfrm>
          <a:prstGeom prst="chevron">
            <a:avLst>
              <a:gd name="adj" fmla="val 32143"/>
            </a:avLst>
          </a:prstGeom>
          <a:solidFill>
            <a:schemeClr val="accent1"/>
          </a:solidFill>
          <a:ln w="6350" algn="ctr">
            <a:noFill/>
            <a:miter lim="800000"/>
            <a:headEnd/>
            <a:tailEnd/>
          </a:ln>
          <a:effectLst>
            <a:outerShdw dist="17961" dir="2700000" algn="ctr" rotWithShape="0">
              <a:srgbClr val="808080"/>
            </a:outerShdw>
          </a:effectLst>
        </p:spPr>
        <p:txBody>
          <a:bodyPr wrap="square" lIns="0" tIns="0" rIns="0" bIns="0" anchor="ctr" anchorCtr="1">
            <a:normAutofit/>
          </a:bodyPr>
          <a:lstStyle/>
          <a:p>
            <a:pPr>
              <a:defRPr/>
            </a:pPr>
            <a:r>
              <a:rPr lang="en-US" sz="1000">
                <a:solidFill>
                  <a:srgbClr val="000000"/>
                </a:solidFill>
              </a:rPr>
              <a:t>Evaluate &amp;</a:t>
            </a:r>
          </a:p>
          <a:p>
            <a:pPr>
              <a:defRPr/>
            </a:pPr>
            <a:r>
              <a:rPr lang="en-US" sz="1000">
                <a:solidFill>
                  <a:srgbClr val="000000"/>
                </a:solidFill>
              </a:rPr>
              <a:t> Refine</a:t>
            </a:r>
            <a:br>
              <a:rPr lang="en-US" sz="1000">
                <a:solidFill>
                  <a:srgbClr val="000000"/>
                </a:solidFill>
              </a:rPr>
            </a:br>
            <a:r>
              <a:rPr lang="en-US" sz="1000">
                <a:solidFill>
                  <a:srgbClr val="000000"/>
                </a:solidFill>
              </a:rPr>
              <a:t>Program</a:t>
            </a:r>
            <a:endParaRPr lang="en-US" sz="500">
              <a:solidFill>
                <a:srgbClr val="000000"/>
              </a:solidFill>
            </a:endParaRPr>
          </a:p>
        </p:txBody>
      </p:sp>
      <p:sp>
        <p:nvSpPr>
          <p:cNvPr id="448519" name="AutoShape 7"/>
          <p:cNvSpPr>
            <a:spLocks noChangeArrowheads="1"/>
          </p:cNvSpPr>
          <p:nvPr/>
        </p:nvSpPr>
        <p:spPr bwMode="auto">
          <a:xfrm>
            <a:off x="1524000" y="1447800"/>
            <a:ext cx="1371600" cy="1066800"/>
          </a:xfrm>
          <a:prstGeom prst="chevron">
            <a:avLst>
              <a:gd name="adj" fmla="val 32143"/>
            </a:avLst>
          </a:prstGeom>
          <a:solidFill>
            <a:schemeClr val="accent1"/>
          </a:solidFill>
          <a:ln w="6350" algn="ctr">
            <a:noFill/>
            <a:miter lim="800000"/>
            <a:headEnd/>
            <a:tailEnd/>
          </a:ln>
          <a:effectLst>
            <a:outerShdw dist="17961" dir="2700000" algn="ctr" rotWithShape="0">
              <a:srgbClr val="808080"/>
            </a:outerShdw>
          </a:effectLst>
        </p:spPr>
        <p:txBody>
          <a:bodyPr wrap="square" lIns="0" tIns="0" rIns="0" bIns="0" anchor="ctr" anchorCtr="1">
            <a:normAutofit/>
          </a:bodyPr>
          <a:lstStyle/>
          <a:p>
            <a:pPr>
              <a:defRPr/>
            </a:pPr>
            <a:r>
              <a:rPr lang="en-US" sz="1000" dirty="0">
                <a:solidFill>
                  <a:srgbClr val="000000"/>
                </a:solidFill>
              </a:rPr>
              <a:t>Initiate</a:t>
            </a:r>
            <a:r>
              <a:rPr lang="en-US" sz="1000" dirty="0">
                <a:solidFill>
                  <a:srgbClr val="000000"/>
                </a:solidFill>
              </a:rPr>
              <a:t/>
            </a:r>
            <a:br>
              <a:rPr lang="en-US" sz="1000" dirty="0">
                <a:solidFill>
                  <a:srgbClr val="000000"/>
                </a:solidFill>
              </a:rPr>
            </a:br>
            <a:r>
              <a:rPr lang="en-US" sz="1000" dirty="0">
                <a:solidFill>
                  <a:srgbClr val="000000"/>
                </a:solidFill>
              </a:rPr>
              <a:t>Simple </a:t>
            </a:r>
            <a:r>
              <a:rPr lang="en-US" sz="1000" dirty="0">
                <a:solidFill>
                  <a:srgbClr val="000000"/>
                </a:solidFill>
              </a:rPr>
              <a:t>Scenarios</a:t>
            </a:r>
            <a:endParaRPr lang="en-US" sz="500" dirty="0">
              <a:solidFill>
                <a:srgbClr val="000000"/>
              </a:solidFill>
            </a:endParaRPr>
          </a:p>
        </p:txBody>
      </p:sp>
      <p:sp>
        <p:nvSpPr>
          <p:cNvPr id="18435" name="Rectangle 8"/>
          <p:cNvSpPr>
            <a:spLocks noGrp="1" noChangeArrowheads="1"/>
          </p:cNvSpPr>
          <p:nvPr>
            <p:ph type="body" idx="1"/>
          </p:nvPr>
        </p:nvSpPr>
        <p:spPr>
          <a:xfrm>
            <a:off x="152400" y="774700"/>
            <a:ext cx="8991600" cy="366713"/>
          </a:xfrm>
        </p:spPr>
        <p:txBody>
          <a:bodyPr/>
          <a:lstStyle/>
          <a:p>
            <a:pPr marL="0" indent="0" eaLnBrk="1" hangingPunct="1">
              <a:buFont typeface="Wingdings" pitchFamily="2" charset="2"/>
              <a:buNone/>
            </a:pPr>
            <a:r>
              <a:rPr lang="en-US" smtClean="0"/>
              <a:t>A phased approach allowed program deployment and development to occur in parallel.</a:t>
            </a:r>
          </a:p>
        </p:txBody>
      </p:sp>
      <p:sp>
        <p:nvSpPr>
          <p:cNvPr id="18436" name="Rectangle 9"/>
          <p:cNvSpPr>
            <a:spLocks noGrp="1" noChangeArrowheads="1"/>
          </p:cNvSpPr>
          <p:nvPr>
            <p:ph type="title"/>
          </p:nvPr>
        </p:nvSpPr>
        <p:spPr>
          <a:xfrm>
            <a:off x="141288" y="228600"/>
            <a:ext cx="9002712" cy="457200"/>
          </a:xfrm>
        </p:spPr>
        <p:txBody>
          <a:bodyPr/>
          <a:lstStyle/>
          <a:p>
            <a:pPr eaLnBrk="1" hangingPunct="1"/>
            <a:r>
              <a:rPr lang="en-US" smtClean="0"/>
              <a:t>Phased Approach</a:t>
            </a:r>
          </a:p>
        </p:txBody>
      </p:sp>
      <p:sp>
        <p:nvSpPr>
          <p:cNvPr id="18437" name="Rectangle 10"/>
          <p:cNvSpPr>
            <a:spLocks noChangeArrowheads="1"/>
          </p:cNvSpPr>
          <p:nvPr/>
        </p:nvSpPr>
        <p:spPr bwMode="auto">
          <a:xfrm>
            <a:off x="381000" y="2590800"/>
            <a:ext cx="6781800" cy="3352800"/>
          </a:xfrm>
          <a:prstGeom prst="rect">
            <a:avLst/>
          </a:prstGeom>
          <a:noFill/>
          <a:ln w="19050" algn="ctr">
            <a:solidFill>
              <a:srgbClr val="BDBDFF"/>
            </a:solidFill>
            <a:prstDash val="dash"/>
            <a:miter lim="800000"/>
            <a:headEnd/>
            <a:tailEnd/>
          </a:ln>
        </p:spPr>
        <p:txBody>
          <a:bodyPr lIns="27432" tIns="91440" rIns="27432" bIns="91440"/>
          <a:lstStyle/>
          <a:p>
            <a:pPr marL="406400" indent="-177800" algn="l">
              <a:spcAft>
                <a:spcPct val="20000"/>
              </a:spcAft>
            </a:pPr>
            <a:r>
              <a:rPr lang="en-GB" u="sng">
                <a:solidFill>
                  <a:srgbClr val="000000"/>
                </a:solidFill>
              </a:rPr>
              <a:t>Phase One Deployment</a:t>
            </a:r>
          </a:p>
          <a:p>
            <a:pPr marL="406400" indent="-177800" algn="l">
              <a:spcAft>
                <a:spcPct val="20000"/>
              </a:spcAft>
              <a:buFont typeface="Wingdings" pitchFamily="2" charset="2"/>
              <a:buChar char="§"/>
            </a:pPr>
            <a:r>
              <a:rPr lang="en-GB" sz="1600">
                <a:solidFill>
                  <a:srgbClr val="000000"/>
                </a:solidFill>
              </a:rPr>
              <a:t>10 to 15 companies/facilities per city.</a:t>
            </a:r>
          </a:p>
          <a:p>
            <a:pPr marL="406400" indent="-177800" algn="l">
              <a:spcAft>
                <a:spcPct val="20000"/>
              </a:spcAft>
              <a:buFont typeface="Wingdings" pitchFamily="2" charset="2"/>
              <a:buChar char="§"/>
            </a:pPr>
            <a:r>
              <a:rPr lang="en-GB" sz="1600">
                <a:solidFill>
                  <a:srgbClr val="000000"/>
                </a:solidFill>
              </a:rPr>
              <a:t>Initially targeted three airports and expanded as program developed.</a:t>
            </a:r>
          </a:p>
          <a:p>
            <a:pPr marL="406400" indent="-177800" algn="l">
              <a:spcAft>
                <a:spcPct val="20000"/>
              </a:spcAft>
              <a:buFont typeface="Wingdings" pitchFamily="2" charset="2"/>
              <a:buChar char="§"/>
            </a:pPr>
            <a:r>
              <a:rPr lang="en-GB" sz="1600">
                <a:solidFill>
                  <a:srgbClr val="000000"/>
                </a:solidFill>
              </a:rPr>
              <a:t>Team of 9 experienced TSA Field Staff.</a:t>
            </a:r>
          </a:p>
          <a:p>
            <a:pPr marL="406400" indent="-177800" algn="l">
              <a:spcAft>
                <a:spcPct val="20000"/>
              </a:spcAft>
              <a:buFont typeface="Wingdings" pitchFamily="2" charset="2"/>
              <a:buChar char="§"/>
            </a:pPr>
            <a:r>
              <a:rPr lang="en-GB" sz="1600">
                <a:solidFill>
                  <a:srgbClr val="000000"/>
                </a:solidFill>
              </a:rPr>
              <a:t>Phase One was rolled out at a total of nine cities.</a:t>
            </a:r>
          </a:p>
        </p:txBody>
      </p:sp>
      <p:sp>
        <p:nvSpPr>
          <p:cNvPr id="18438" name="Rectangle 11"/>
          <p:cNvSpPr>
            <a:spLocks noChangeArrowheads="1"/>
          </p:cNvSpPr>
          <p:nvPr/>
        </p:nvSpPr>
        <p:spPr bwMode="auto">
          <a:xfrm>
            <a:off x="7315200" y="2590800"/>
            <a:ext cx="1524000" cy="3352800"/>
          </a:xfrm>
          <a:prstGeom prst="rect">
            <a:avLst/>
          </a:prstGeom>
          <a:noFill/>
          <a:ln w="19050" algn="ctr">
            <a:solidFill>
              <a:schemeClr val="tx1"/>
            </a:solidFill>
            <a:prstDash val="dash"/>
            <a:miter lim="800000"/>
            <a:headEnd/>
            <a:tailEnd/>
          </a:ln>
        </p:spPr>
        <p:txBody>
          <a:bodyPr lIns="27432" tIns="91440" rIns="27432" bIns="91440"/>
          <a:lstStyle/>
          <a:p>
            <a:pPr marL="171450" indent="-114300" algn="l">
              <a:spcBef>
                <a:spcPct val="20000"/>
              </a:spcBef>
              <a:spcAft>
                <a:spcPct val="30000"/>
              </a:spcAft>
              <a:buFont typeface="Wingdings" pitchFamily="2" charset="2"/>
              <a:buChar char="§"/>
            </a:pPr>
            <a:r>
              <a:rPr lang="en-GB" sz="1200">
                <a:solidFill>
                  <a:srgbClr val="000000"/>
                </a:solidFill>
              </a:rPr>
              <a:t>Open to all cargo </a:t>
            </a:r>
            <a:br>
              <a:rPr lang="en-GB" sz="1200">
                <a:solidFill>
                  <a:srgbClr val="000000"/>
                </a:solidFill>
              </a:rPr>
            </a:br>
            <a:r>
              <a:rPr lang="en-GB" sz="1200">
                <a:solidFill>
                  <a:srgbClr val="000000"/>
                </a:solidFill>
              </a:rPr>
              <a:t>and business</a:t>
            </a:r>
            <a:br>
              <a:rPr lang="en-GB" sz="1200">
                <a:solidFill>
                  <a:srgbClr val="000000"/>
                </a:solidFill>
              </a:rPr>
            </a:br>
            <a:r>
              <a:rPr lang="en-GB" sz="1200">
                <a:solidFill>
                  <a:srgbClr val="000000"/>
                </a:solidFill>
              </a:rPr>
              <a:t>complexities.</a:t>
            </a:r>
          </a:p>
          <a:p>
            <a:pPr marL="171450" indent="-114300" algn="l">
              <a:spcBef>
                <a:spcPct val="20000"/>
              </a:spcBef>
              <a:spcAft>
                <a:spcPct val="30000"/>
              </a:spcAft>
              <a:buFont typeface="Wingdings" pitchFamily="2" charset="2"/>
              <a:buChar char="§"/>
            </a:pPr>
            <a:r>
              <a:rPr lang="en-GB" sz="1200">
                <a:solidFill>
                  <a:srgbClr val="000000"/>
                </a:solidFill>
              </a:rPr>
              <a:t>Third Party Validators are phased in to replace TSA Field Teams.</a:t>
            </a:r>
          </a:p>
          <a:p>
            <a:pPr marL="171450" indent="-114300" algn="l">
              <a:spcBef>
                <a:spcPct val="20000"/>
              </a:spcBef>
              <a:spcAft>
                <a:spcPct val="30000"/>
              </a:spcAft>
              <a:buFont typeface="Wingdings" pitchFamily="2" charset="2"/>
              <a:buChar char="§"/>
            </a:pPr>
            <a:r>
              <a:rPr lang="en-GB" sz="1200">
                <a:solidFill>
                  <a:srgbClr val="000000"/>
                </a:solidFill>
              </a:rPr>
              <a:t>All air carriers recognize </a:t>
            </a:r>
            <a:br>
              <a:rPr lang="en-GB" sz="1200">
                <a:solidFill>
                  <a:srgbClr val="000000"/>
                </a:solidFill>
              </a:rPr>
            </a:br>
            <a:r>
              <a:rPr lang="en-GB" sz="1200">
                <a:solidFill>
                  <a:srgbClr val="000000"/>
                </a:solidFill>
              </a:rPr>
              <a:t>CCSF screening.</a:t>
            </a:r>
          </a:p>
        </p:txBody>
      </p:sp>
      <p:sp>
        <p:nvSpPr>
          <p:cNvPr id="18439" name="Rectangle 12"/>
          <p:cNvSpPr>
            <a:spLocks noChangeArrowheads="1"/>
          </p:cNvSpPr>
          <p:nvPr/>
        </p:nvSpPr>
        <p:spPr bwMode="auto">
          <a:xfrm>
            <a:off x="8458200" y="1447800"/>
            <a:ext cx="381000" cy="1066800"/>
          </a:xfrm>
          <a:prstGeom prst="rect">
            <a:avLst/>
          </a:prstGeom>
          <a:solidFill>
            <a:srgbClr val="091D5D"/>
          </a:solidFill>
          <a:ln w="6350" algn="ctr">
            <a:noFill/>
            <a:miter lim="800000"/>
            <a:headEnd type="none" w="sm" len="sm"/>
            <a:tailEnd/>
          </a:ln>
        </p:spPr>
        <p:txBody>
          <a:bodyPr lIns="274320" tIns="0" rIns="0" bIns="0" anchor="ctr" anchorCtr="1"/>
          <a:lstStyle/>
          <a:p>
            <a:pPr eaLnBrk="0" hangingPunct="0"/>
            <a:endParaRPr lang="en-GB" sz="1200">
              <a:solidFill>
                <a:srgbClr val="FFFFFF"/>
              </a:solidFill>
            </a:endParaRPr>
          </a:p>
        </p:txBody>
      </p:sp>
      <p:sp>
        <p:nvSpPr>
          <p:cNvPr id="18440" name="AutoShape 13"/>
          <p:cNvSpPr>
            <a:spLocks noChangeArrowheads="1"/>
          </p:cNvSpPr>
          <p:nvPr/>
        </p:nvSpPr>
        <p:spPr bwMode="auto">
          <a:xfrm>
            <a:off x="7162800" y="1447800"/>
            <a:ext cx="1676400" cy="1066800"/>
          </a:xfrm>
          <a:prstGeom prst="chevron">
            <a:avLst>
              <a:gd name="adj" fmla="val 35714"/>
            </a:avLst>
          </a:prstGeom>
          <a:solidFill>
            <a:srgbClr val="091D5D"/>
          </a:solidFill>
          <a:ln w="6350" algn="ctr">
            <a:noFill/>
            <a:miter lim="800000"/>
            <a:headEnd type="none" w="sm" len="sm"/>
            <a:tailEnd/>
          </a:ln>
        </p:spPr>
        <p:txBody>
          <a:bodyPr lIns="274320" tIns="0" rIns="0" bIns="0" anchor="ctr"/>
          <a:lstStyle/>
          <a:p>
            <a:pPr algn="r" eaLnBrk="0" hangingPunct="0"/>
            <a:r>
              <a:rPr lang="en-GB" sz="1200">
                <a:solidFill>
                  <a:srgbClr val="FFFFFF"/>
                </a:solidFill>
              </a:rPr>
              <a:t>Full Rollout</a:t>
            </a:r>
          </a:p>
          <a:p>
            <a:pPr algn="r" eaLnBrk="0" hangingPunct="0"/>
            <a:r>
              <a:rPr lang="en-GB" sz="1200">
                <a:solidFill>
                  <a:srgbClr val="FFFFFF"/>
                </a:solidFill>
              </a:rPr>
              <a:t>Early 2009</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ChangeArrowheads="1"/>
          </p:cNvSpPr>
          <p:nvPr/>
        </p:nvSpPr>
        <p:spPr bwMode="auto">
          <a:xfrm>
            <a:off x="0" y="1660525"/>
            <a:ext cx="9144000" cy="3074988"/>
          </a:xfrm>
          <a:prstGeom prst="rect">
            <a:avLst/>
          </a:prstGeom>
          <a:solidFill>
            <a:schemeClr val="accent1"/>
          </a:solidFill>
          <a:ln w="9525" algn="ctr">
            <a:noFill/>
            <a:miter lim="800000"/>
            <a:headEnd/>
            <a:tailEnd/>
          </a:ln>
        </p:spPr>
        <p:txBody>
          <a:bodyPr anchor="ctr">
            <a:spAutoFit/>
          </a:bodyPr>
          <a:lstStyle/>
          <a:p>
            <a:endParaRPr lang="en-US"/>
          </a:p>
        </p:txBody>
      </p:sp>
      <p:sp>
        <p:nvSpPr>
          <p:cNvPr id="2052" name="Rectangle 3"/>
          <p:cNvSpPr>
            <a:spLocks noGrp="1" noChangeArrowheads="1"/>
          </p:cNvSpPr>
          <p:nvPr>
            <p:ph type="title"/>
          </p:nvPr>
        </p:nvSpPr>
        <p:spPr/>
        <p:txBody>
          <a:bodyPr/>
          <a:lstStyle/>
          <a:p>
            <a:pPr eaLnBrk="1" hangingPunct="1"/>
            <a:r>
              <a:rPr lang="en-US" smtClean="0"/>
              <a:t>CCSP Phase One Process </a:t>
            </a:r>
          </a:p>
        </p:txBody>
      </p:sp>
      <p:graphicFrame>
        <p:nvGraphicFramePr>
          <p:cNvPr id="2050" name="Object 4"/>
          <p:cNvGraphicFramePr>
            <a:graphicFrameLocks/>
          </p:cNvGraphicFramePr>
          <p:nvPr/>
        </p:nvGraphicFramePr>
        <p:xfrm>
          <a:off x="76200" y="2657475"/>
          <a:ext cx="9067800" cy="685800"/>
        </p:xfrm>
        <a:graphic>
          <a:graphicData uri="http://schemas.openxmlformats.org/presentationml/2006/ole">
            <p:oleObj spid="_x0000_s2050" name="Visio" r:id="rId4" imgW="9157335" imgH="1548765" progId="Visio.Drawing.11">
              <p:embed/>
            </p:oleObj>
          </a:graphicData>
        </a:graphic>
      </p:graphicFrame>
      <p:sp>
        <p:nvSpPr>
          <p:cNvPr id="2053" name="Text Box 5"/>
          <p:cNvSpPr txBox="1">
            <a:spLocks noChangeArrowheads="1"/>
          </p:cNvSpPr>
          <p:nvPr/>
        </p:nvSpPr>
        <p:spPr bwMode="auto">
          <a:xfrm>
            <a:off x="7867650" y="2900363"/>
            <a:ext cx="819150" cy="292100"/>
          </a:xfrm>
          <a:prstGeom prst="rect">
            <a:avLst/>
          </a:prstGeom>
          <a:noFill/>
          <a:ln w="9525">
            <a:noFill/>
            <a:miter lim="800000"/>
            <a:headEnd/>
            <a:tailEnd/>
          </a:ln>
        </p:spPr>
        <p:txBody>
          <a:bodyPr lIns="0" tIns="0" rIns="0" bIns="0" anchor="ctr" anchorCtr="1"/>
          <a:lstStyle/>
          <a:p>
            <a:pPr defTabSz="677863"/>
            <a:r>
              <a:rPr lang="en-US" sz="1100"/>
              <a:t>CCSP Screening</a:t>
            </a:r>
          </a:p>
        </p:txBody>
      </p:sp>
      <p:sp>
        <p:nvSpPr>
          <p:cNvPr id="2054" name="Text Box 6"/>
          <p:cNvSpPr txBox="1">
            <a:spLocks noChangeArrowheads="1"/>
          </p:cNvSpPr>
          <p:nvPr/>
        </p:nvSpPr>
        <p:spPr bwMode="auto">
          <a:xfrm>
            <a:off x="6705600" y="2900363"/>
            <a:ext cx="881063" cy="292100"/>
          </a:xfrm>
          <a:prstGeom prst="rect">
            <a:avLst/>
          </a:prstGeom>
          <a:noFill/>
          <a:ln w="9525">
            <a:noFill/>
            <a:miter lim="800000"/>
            <a:headEnd/>
            <a:tailEnd/>
          </a:ln>
        </p:spPr>
        <p:txBody>
          <a:bodyPr lIns="0" tIns="0" rIns="0" bIns="0" anchor="ctr" anchorCtr="1"/>
          <a:lstStyle/>
          <a:p>
            <a:pPr defTabSz="677863"/>
            <a:r>
              <a:rPr lang="en-US" sz="1100"/>
              <a:t>TSA Review</a:t>
            </a:r>
          </a:p>
          <a:p>
            <a:pPr defTabSz="677863"/>
            <a:r>
              <a:rPr lang="en-US" sz="1100"/>
              <a:t>Application</a:t>
            </a:r>
          </a:p>
        </p:txBody>
      </p:sp>
      <p:sp>
        <p:nvSpPr>
          <p:cNvPr id="2055" name="Text Box 7"/>
          <p:cNvSpPr txBox="1">
            <a:spLocks noChangeArrowheads="1"/>
          </p:cNvSpPr>
          <p:nvPr/>
        </p:nvSpPr>
        <p:spPr bwMode="auto">
          <a:xfrm>
            <a:off x="5545138" y="2878138"/>
            <a:ext cx="1085850" cy="292100"/>
          </a:xfrm>
          <a:prstGeom prst="rect">
            <a:avLst/>
          </a:prstGeom>
          <a:noFill/>
          <a:ln w="9525">
            <a:noFill/>
            <a:miter lim="800000"/>
            <a:headEnd/>
            <a:tailEnd/>
          </a:ln>
        </p:spPr>
        <p:txBody>
          <a:bodyPr lIns="0" tIns="0" rIns="0" bIns="0" anchor="ctr" anchorCtr="1"/>
          <a:lstStyle/>
          <a:p>
            <a:pPr defTabSz="677863"/>
            <a:endParaRPr lang="en-US" sz="1100"/>
          </a:p>
        </p:txBody>
      </p:sp>
      <p:sp>
        <p:nvSpPr>
          <p:cNvPr id="2056" name="Text Box 8"/>
          <p:cNvSpPr txBox="1">
            <a:spLocks noChangeArrowheads="1"/>
          </p:cNvSpPr>
          <p:nvPr/>
        </p:nvSpPr>
        <p:spPr bwMode="auto">
          <a:xfrm>
            <a:off x="1828800" y="2878138"/>
            <a:ext cx="3808413" cy="292100"/>
          </a:xfrm>
          <a:prstGeom prst="rect">
            <a:avLst/>
          </a:prstGeom>
          <a:noFill/>
          <a:ln w="9525">
            <a:noFill/>
            <a:miter lim="800000"/>
            <a:headEnd/>
            <a:tailEnd/>
          </a:ln>
        </p:spPr>
        <p:txBody>
          <a:bodyPr lIns="0" tIns="0" rIns="0" bIns="0" anchor="ctr" anchorCtr="1"/>
          <a:lstStyle/>
          <a:p>
            <a:pPr defTabSz="677863"/>
            <a:r>
              <a:rPr lang="en-US" sz="1100"/>
              <a:t>      Exploratory/Implementation Period</a:t>
            </a:r>
          </a:p>
        </p:txBody>
      </p:sp>
      <p:sp>
        <p:nvSpPr>
          <p:cNvPr id="2057" name="Line 9"/>
          <p:cNvSpPr>
            <a:spLocks noChangeShapeType="1"/>
          </p:cNvSpPr>
          <p:nvPr/>
        </p:nvSpPr>
        <p:spPr bwMode="auto">
          <a:xfrm>
            <a:off x="1141413" y="3038475"/>
            <a:ext cx="1587" cy="481013"/>
          </a:xfrm>
          <a:prstGeom prst="line">
            <a:avLst/>
          </a:prstGeom>
          <a:noFill/>
          <a:ln w="28575">
            <a:solidFill>
              <a:schemeClr val="tx1"/>
            </a:solidFill>
            <a:round/>
            <a:headEnd type="diamond" w="lg" len="lg"/>
            <a:tailEnd/>
          </a:ln>
        </p:spPr>
        <p:txBody>
          <a:bodyPr/>
          <a:lstStyle/>
          <a:p>
            <a:endParaRPr lang="en-US"/>
          </a:p>
        </p:txBody>
      </p:sp>
      <p:sp>
        <p:nvSpPr>
          <p:cNvPr id="2058" name="Line 10"/>
          <p:cNvSpPr>
            <a:spLocks noChangeShapeType="1"/>
          </p:cNvSpPr>
          <p:nvPr/>
        </p:nvSpPr>
        <p:spPr bwMode="auto">
          <a:xfrm>
            <a:off x="496888" y="2693988"/>
            <a:ext cx="0" cy="344487"/>
          </a:xfrm>
          <a:prstGeom prst="line">
            <a:avLst/>
          </a:prstGeom>
          <a:noFill/>
          <a:ln w="28575">
            <a:solidFill>
              <a:schemeClr val="tx1"/>
            </a:solidFill>
            <a:round/>
            <a:headEnd type="none" w="lg" len="lg"/>
            <a:tailEnd type="diamond" w="lg" len="lg"/>
          </a:ln>
        </p:spPr>
        <p:txBody>
          <a:bodyPr/>
          <a:lstStyle/>
          <a:p>
            <a:endParaRPr lang="en-US"/>
          </a:p>
        </p:txBody>
      </p:sp>
      <p:sp>
        <p:nvSpPr>
          <p:cNvPr id="2059" name="Text Box 11"/>
          <p:cNvSpPr txBox="1">
            <a:spLocks noChangeArrowheads="1"/>
          </p:cNvSpPr>
          <p:nvPr/>
        </p:nvSpPr>
        <p:spPr bwMode="auto">
          <a:xfrm>
            <a:off x="569913" y="3567113"/>
            <a:ext cx="1182687" cy="493712"/>
          </a:xfrm>
          <a:prstGeom prst="rect">
            <a:avLst/>
          </a:prstGeom>
          <a:noFill/>
          <a:ln w="9525">
            <a:noFill/>
            <a:miter lim="800000"/>
            <a:headEnd/>
            <a:tailEnd/>
          </a:ln>
        </p:spPr>
        <p:txBody>
          <a:bodyPr lIns="0" tIns="0" rIns="0" bIns="0"/>
          <a:lstStyle/>
          <a:p>
            <a:pPr defTabSz="677863"/>
            <a:r>
              <a:rPr lang="en-US" sz="1100"/>
              <a:t>Issue Draft </a:t>
            </a:r>
            <a:br>
              <a:rPr lang="en-US" sz="1100"/>
            </a:br>
            <a:r>
              <a:rPr lang="en-US" sz="1100"/>
              <a:t>Order &amp; AP to Participants</a:t>
            </a:r>
          </a:p>
        </p:txBody>
      </p:sp>
      <p:sp>
        <p:nvSpPr>
          <p:cNvPr id="2060" name="Text Box 12"/>
          <p:cNvSpPr txBox="1">
            <a:spLocks noChangeArrowheads="1"/>
          </p:cNvSpPr>
          <p:nvPr/>
        </p:nvSpPr>
        <p:spPr bwMode="auto">
          <a:xfrm>
            <a:off x="6172200" y="2165350"/>
            <a:ext cx="1008063" cy="414338"/>
          </a:xfrm>
          <a:prstGeom prst="rect">
            <a:avLst/>
          </a:prstGeom>
          <a:noFill/>
          <a:ln w="9525">
            <a:noFill/>
            <a:miter lim="800000"/>
            <a:headEnd/>
            <a:tailEnd/>
          </a:ln>
        </p:spPr>
        <p:txBody>
          <a:bodyPr lIns="0" tIns="0" rIns="0" bIns="0" anchorCtr="1"/>
          <a:lstStyle/>
          <a:p>
            <a:pPr defTabSz="677863">
              <a:spcAft>
                <a:spcPct val="20000"/>
              </a:spcAft>
              <a:buFont typeface="Wingdings" pitchFamily="2" charset="2"/>
              <a:buNone/>
            </a:pPr>
            <a:r>
              <a:rPr lang="en-US" sz="1100"/>
              <a:t>TSA Issues Final Order    </a:t>
            </a:r>
          </a:p>
        </p:txBody>
      </p:sp>
      <p:sp>
        <p:nvSpPr>
          <p:cNvPr id="2061" name="Text Box 13"/>
          <p:cNvSpPr txBox="1">
            <a:spLocks noChangeArrowheads="1"/>
          </p:cNvSpPr>
          <p:nvPr/>
        </p:nvSpPr>
        <p:spPr bwMode="auto">
          <a:xfrm>
            <a:off x="6970713" y="3521075"/>
            <a:ext cx="2173287" cy="773113"/>
          </a:xfrm>
          <a:prstGeom prst="rect">
            <a:avLst/>
          </a:prstGeom>
          <a:noFill/>
          <a:ln w="9525">
            <a:noFill/>
            <a:miter lim="800000"/>
            <a:headEnd/>
            <a:tailEnd/>
          </a:ln>
        </p:spPr>
        <p:txBody>
          <a:bodyPr lIns="0" tIns="0" rIns="0" bIns="0"/>
          <a:lstStyle/>
          <a:p>
            <a:pPr marL="131763" indent="-131763" algn="l" defTabSz="677863">
              <a:spcAft>
                <a:spcPct val="20000"/>
              </a:spcAft>
              <a:buFont typeface="Verdana" pitchFamily="34" charset="0"/>
              <a:buNone/>
            </a:pPr>
            <a:r>
              <a:rPr lang="en-US" sz="1100"/>
              <a:t>Upon Application Approval:</a:t>
            </a:r>
          </a:p>
          <a:p>
            <a:pPr marL="131763" indent="-131763" algn="l" defTabSz="677863">
              <a:spcAft>
                <a:spcPct val="20000"/>
              </a:spcAft>
              <a:buFont typeface="Wingdings" pitchFamily="2" charset="2"/>
              <a:buChar char="§"/>
            </a:pPr>
            <a:r>
              <a:rPr lang="en-US" sz="1100"/>
              <a:t>Facility Audits Conducted</a:t>
            </a:r>
          </a:p>
          <a:p>
            <a:pPr marL="131763" indent="-131763" algn="l" defTabSz="677863">
              <a:spcAft>
                <a:spcPct val="20000"/>
              </a:spcAft>
              <a:buFont typeface="Wingdings" pitchFamily="2" charset="2"/>
              <a:buChar char="§"/>
            </a:pPr>
            <a:r>
              <a:rPr lang="en-US" sz="1100"/>
              <a:t>TSA Issues Certification</a:t>
            </a:r>
          </a:p>
          <a:p>
            <a:pPr marL="131763" indent="-131763" algn="l" defTabSz="677863">
              <a:spcAft>
                <a:spcPct val="20000"/>
              </a:spcAft>
              <a:buFont typeface="Wingdings" pitchFamily="2" charset="2"/>
              <a:buChar char="§"/>
            </a:pPr>
            <a:r>
              <a:rPr lang="en-US" sz="1100"/>
              <a:t>Compliance Begins</a:t>
            </a:r>
          </a:p>
        </p:txBody>
      </p:sp>
      <p:sp>
        <p:nvSpPr>
          <p:cNvPr id="2062" name="AutoShape 14"/>
          <p:cNvSpPr>
            <a:spLocks/>
          </p:cNvSpPr>
          <p:nvPr/>
        </p:nvSpPr>
        <p:spPr bwMode="auto">
          <a:xfrm rot="-5400000">
            <a:off x="3922712" y="942976"/>
            <a:ext cx="365125" cy="5010150"/>
          </a:xfrm>
          <a:prstGeom prst="leftBrace">
            <a:avLst>
              <a:gd name="adj1" fmla="val 114348"/>
              <a:gd name="adj2" fmla="val 53509"/>
            </a:avLst>
          </a:prstGeom>
          <a:noFill/>
          <a:ln w="9525">
            <a:solidFill>
              <a:schemeClr val="tx1"/>
            </a:solidFill>
            <a:round/>
            <a:headEnd/>
            <a:tailEnd/>
          </a:ln>
        </p:spPr>
        <p:txBody>
          <a:bodyPr wrap="none" anchor="ctr"/>
          <a:lstStyle/>
          <a:p>
            <a:endParaRPr lang="en-US"/>
          </a:p>
        </p:txBody>
      </p:sp>
      <p:sp>
        <p:nvSpPr>
          <p:cNvPr id="2063" name="Line 15"/>
          <p:cNvSpPr>
            <a:spLocks noChangeShapeType="1"/>
          </p:cNvSpPr>
          <p:nvPr/>
        </p:nvSpPr>
        <p:spPr bwMode="auto">
          <a:xfrm>
            <a:off x="6629400" y="2557463"/>
            <a:ext cx="1588" cy="479425"/>
          </a:xfrm>
          <a:prstGeom prst="line">
            <a:avLst/>
          </a:prstGeom>
          <a:noFill/>
          <a:ln w="28575">
            <a:solidFill>
              <a:schemeClr val="tx1"/>
            </a:solidFill>
            <a:round/>
            <a:headEnd type="none" w="lg" len="lg"/>
            <a:tailEnd type="diamond" w="lg" len="lg"/>
          </a:ln>
        </p:spPr>
        <p:txBody>
          <a:bodyPr/>
          <a:lstStyle/>
          <a:p>
            <a:endParaRPr lang="en-US"/>
          </a:p>
        </p:txBody>
      </p:sp>
      <p:sp>
        <p:nvSpPr>
          <p:cNvPr id="2064" name="Text Box 16"/>
          <p:cNvSpPr txBox="1">
            <a:spLocks noChangeArrowheads="1"/>
          </p:cNvSpPr>
          <p:nvPr/>
        </p:nvSpPr>
        <p:spPr bwMode="auto">
          <a:xfrm>
            <a:off x="5570538" y="2887663"/>
            <a:ext cx="1047750" cy="292100"/>
          </a:xfrm>
          <a:prstGeom prst="rect">
            <a:avLst/>
          </a:prstGeom>
          <a:noFill/>
          <a:ln w="9525">
            <a:noFill/>
            <a:miter lim="800000"/>
            <a:headEnd/>
            <a:tailEnd/>
          </a:ln>
        </p:spPr>
        <p:txBody>
          <a:bodyPr lIns="0" tIns="0" rIns="0" bIns="0" anchor="ctr" anchorCtr="1"/>
          <a:lstStyle/>
          <a:p>
            <a:pPr defTabSz="677863"/>
            <a:r>
              <a:rPr lang="en-US" sz="1100"/>
              <a:t>Finalize Order</a:t>
            </a:r>
          </a:p>
        </p:txBody>
      </p:sp>
      <p:sp>
        <p:nvSpPr>
          <p:cNvPr id="2065" name="Line 17"/>
          <p:cNvSpPr>
            <a:spLocks noChangeShapeType="1"/>
          </p:cNvSpPr>
          <p:nvPr/>
        </p:nvSpPr>
        <p:spPr bwMode="auto">
          <a:xfrm>
            <a:off x="1714500" y="2579688"/>
            <a:ext cx="0" cy="458787"/>
          </a:xfrm>
          <a:prstGeom prst="line">
            <a:avLst/>
          </a:prstGeom>
          <a:noFill/>
          <a:ln w="28575">
            <a:solidFill>
              <a:schemeClr val="tx1"/>
            </a:solidFill>
            <a:round/>
            <a:headEnd type="none" w="lg" len="lg"/>
            <a:tailEnd type="diamond" w="lg" len="lg"/>
          </a:ln>
        </p:spPr>
        <p:txBody>
          <a:bodyPr/>
          <a:lstStyle/>
          <a:p>
            <a:endParaRPr lang="en-US"/>
          </a:p>
        </p:txBody>
      </p:sp>
      <p:sp>
        <p:nvSpPr>
          <p:cNvPr id="2066" name="Text Box 18"/>
          <p:cNvSpPr txBox="1">
            <a:spLocks noChangeArrowheads="1"/>
          </p:cNvSpPr>
          <p:nvPr/>
        </p:nvSpPr>
        <p:spPr bwMode="auto">
          <a:xfrm>
            <a:off x="1192213" y="2046288"/>
            <a:ext cx="1054100" cy="611187"/>
          </a:xfrm>
          <a:prstGeom prst="rect">
            <a:avLst/>
          </a:prstGeom>
          <a:noFill/>
          <a:ln w="9525">
            <a:noFill/>
            <a:miter lim="800000"/>
            <a:headEnd/>
            <a:tailEnd/>
          </a:ln>
        </p:spPr>
        <p:txBody>
          <a:bodyPr lIns="0" tIns="0" rIns="0" bIns="0"/>
          <a:lstStyle/>
          <a:p>
            <a:pPr defTabSz="677863"/>
            <a:r>
              <a:rPr lang="en-US" sz="1100"/>
              <a:t>Initial Site Visits &amp; Meetings</a:t>
            </a:r>
          </a:p>
        </p:txBody>
      </p:sp>
      <p:sp>
        <p:nvSpPr>
          <p:cNvPr id="2067" name="Text Box 19"/>
          <p:cNvSpPr txBox="1">
            <a:spLocks noChangeArrowheads="1"/>
          </p:cNvSpPr>
          <p:nvPr/>
        </p:nvSpPr>
        <p:spPr bwMode="auto">
          <a:xfrm>
            <a:off x="20638" y="1930400"/>
            <a:ext cx="941387" cy="661988"/>
          </a:xfrm>
          <a:prstGeom prst="rect">
            <a:avLst/>
          </a:prstGeom>
          <a:noFill/>
          <a:ln w="9525">
            <a:noFill/>
            <a:miter lim="800000"/>
            <a:headEnd/>
            <a:tailEnd/>
          </a:ln>
        </p:spPr>
        <p:txBody>
          <a:bodyPr lIns="0" tIns="0" rIns="0" bIns="0"/>
          <a:lstStyle/>
          <a:p>
            <a:pPr defTabSz="677863"/>
            <a:r>
              <a:rPr lang="en-US" sz="1100"/>
              <a:t>Conduct Outreach to Identify Participants</a:t>
            </a:r>
          </a:p>
        </p:txBody>
      </p:sp>
      <p:sp>
        <p:nvSpPr>
          <p:cNvPr id="2068" name="Text Box 20"/>
          <p:cNvSpPr txBox="1">
            <a:spLocks noChangeArrowheads="1"/>
          </p:cNvSpPr>
          <p:nvPr/>
        </p:nvSpPr>
        <p:spPr bwMode="auto">
          <a:xfrm>
            <a:off x="2514600" y="3686175"/>
            <a:ext cx="3581400" cy="493713"/>
          </a:xfrm>
          <a:prstGeom prst="rect">
            <a:avLst/>
          </a:prstGeom>
          <a:noFill/>
          <a:ln w="9525">
            <a:noFill/>
            <a:miter lim="800000"/>
            <a:headEnd/>
            <a:tailEnd/>
          </a:ln>
        </p:spPr>
        <p:txBody>
          <a:bodyPr lIns="0" tIns="0" rIns="0" bIns="0"/>
          <a:lstStyle/>
          <a:p>
            <a:pPr defTabSz="677863"/>
            <a:r>
              <a:rPr lang="en-US" sz="1100"/>
              <a:t>Refine Facility Standards &amp; Application </a:t>
            </a:r>
          </a:p>
          <a:p>
            <a:pPr defTabSz="677863"/>
            <a:r>
              <a:rPr lang="en-US" sz="1100"/>
              <a:t>Mock Cargo Moving</a:t>
            </a:r>
          </a:p>
          <a:p>
            <a:pPr defTabSz="677863"/>
            <a:r>
              <a:rPr lang="en-US" sz="1100"/>
              <a:t>(1 ½ to 2 months)</a:t>
            </a:r>
          </a:p>
          <a:p>
            <a:pPr defTabSz="677863"/>
            <a:endParaRPr lang="en-US" sz="1100"/>
          </a:p>
          <a:p>
            <a:pPr algn="l" defTabSz="677863"/>
            <a:endParaRPr lang="en-US" sz="1100" b="0"/>
          </a:p>
        </p:txBody>
      </p:sp>
      <p:sp>
        <p:nvSpPr>
          <p:cNvPr id="2069" name="Rectangle 21"/>
          <p:cNvSpPr>
            <a:spLocks noChangeArrowheads="1"/>
          </p:cNvSpPr>
          <p:nvPr/>
        </p:nvSpPr>
        <p:spPr bwMode="auto">
          <a:xfrm>
            <a:off x="141288" y="800100"/>
            <a:ext cx="9002712" cy="581025"/>
          </a:xfrm>
          <a:prstGeom prst="rect">
            <a:avLst/>
          </a:prstGeom>
          <a:noFill/>
          <a:ln w="9525" algn="ctr">
            <a:noFill/>
            <a:miter lim="800000"/>
            <a:headEnd/>
            <a:tailEnd/>
          </a:ln>
        </p:spPr>
        <p:txBody>
          <a:bodyPr>
            <a:spAutoFit/>
          </a:bodyPr>
          <a:lstStyle/>
          <a:p>
            <a:pPr algn="l">
              <a:spcBef>
                <a:spcPct val="50000"/>
              </a:spcBef>
              <a:buClr>
                <a:schemeClr val="hlink"/>
              </a:buClr>
              <a:buFont typeface="Wingdings" pitchFamily="2" charset="2"/>
              <a:buNone/>
            </a:pPr>
            <a:r>
              <a:rPr lang="en-US" sz="1600"/>
              <a:t>TSA is working collaboratively with participants throughout the supply chain to learn best practices and refine overall CCSP standards for full rollout.</a:t>
            </a:r>
          </a:p>
        </p:txBody>
      </p:sp>
      <p:sp>
        <p:nvSpPr>
          <p:cNvPr id="2070" name="Rectangle 22"/>
          <p:cNvSpPr>
            <a:spLocks noChangeArrowheads="1"/>
          </p:cNvSpPr>
          <p:nvPr/>
        </p:nvSpPr>
        <p:spPr bwMode="auto">
          <a:xfrm>
            <a:off x="150813" y="4927600"/>
            <a:ext cx="8991600" cy="1304925"/>
          </a:xfrm>
          <a:prstGeom prst="rect">
            <a:avLst/>
          </a:prstGeom>
          <a:noFill/>
          <a:ln w="9525">
            <a:noFill/>
            <a:miter lim="800000"/>
            <a:headEnd/>
            <a:tailEnd/>
          </a:ln>
        </p:spPr>
        <p:txBody>
          <a:bodyPr/>
          <a:lstStyle/>
          <a:p>
            <a:pPr marL="228600" indent="-228600" algn="l">
              <a:spcBef>
                <a:spcPct val="50000"/>
              </a:spcBef>
              <a:buClr>
                <a:schemeClr val="tx1"/>
              </a:buClr>
              <a:buFont typeface="Wingdings" pitchFamily="2" charset="2"/>
              <a:buChar char="§"/>
            </a:pPr>
            <a:r>
              <a:rPr lang="en-US" sz="1600" b="0"/>
              <a:t>Facilities in the “exploratory” phase are working with TSA to provide feedback on their ability to uphold facility standards, “mock screen” cargo, employ chain of custody, and tender/receive cargo as screened.</a:t>
            </a:r>
          </a:p>
          <a:p>
            <a:pPr marL="228600" indent="-228600" algn="l">
              <a:spcBef>
                <a:spcPct val="50000"/>
              </a:spcBef>
              <a:buClr>
                <a:schemeClr val="tx1"/>
              </a:buClr>
              <a:buFont typeface="Wingdings" pitchFamily="2" charset="2"/>
              <a:buChar char="§"/>
            </a:pPr>
            <a:r>
              <a:rPr lang="en-US" sz="1600" b="0"/>
              <a:t>Feedback on all aspects of the program should be provided to TSA. </a:t>
            </a:r>
          </a:p>
        </p:txBody>
      </p:sp>
      <p:sp>
        <p:nvSpPr>
          <p:cNvPr id="2071" name="Line 23"/>
          <p:cNvSpPr>
            <a:spLocks noChangeShapeType="1"/>
          </p:cNvSpPr>
          <p:nvPr/>
        </p:nvSpPr>
        <p:spPr bwMode="auto">
          <a:xfrm>
            <a:off x="7770813" y="3036888"/>
            <a:ext cx="1587" cy="481012"/>
          </a:xfrm>
          <a:prstGeom prst="line">
            <a:avLst/>
          </a:prstGeom>
          <a:noFill/>
          <a:ln w="28575">
            <a:solidFill>
              <a:schemeClr val="tx1"/>
            </a:solidFill>
            <a:round/>
            <a:headEnd type="diamond" w="lg" len="lg"/>
            <a:tailEnd/>
          </a:ln>
        </p:spPr>
        <p:txBody>
          <a:bodyPr/>
          <a:lstStyle/>
          <a:p>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93675" y="817563"/>
            <a:ext cx="7261225" cy="3041650"/>
          </a:xfrm>
          <a:prstGeom prst="rect">
            <a:avLst/>
          </a:prstGeom>
          <a:solidFill>
            <a:srgbClr val="DDDDDD"/>
          </a:solidFill>
          <a:ln w="9525">
            <a:noFill/>
            <a:miter lim="800000"/>
            <a:headEnd/>
            <a:tailEnd/>
          </a:ln>
        </p:spPr>
        <p:txBody>
          <a:bodyPr tIns="91440" bIns="91440"/>
          <a:lstStyle/>
          <a:p>
            <a:pPr marL="228600" indent="-228600" algn="l">
              <a:spcBef>
                <a:spcPct val="50000"/>
              </a:spcBef>
              <a:buClr>
                <a:srgbClr val="000066"/>
              </a:buClr>
              <a:buFont typeface="Wingdings" pitchFamily="2" charset="2"/>
              <a:buChar char="§"/>
              <a:tabLst>
                <a:tab pos="682625" algn="l"/>
              </a:tabLst>
            </a:pPr>
            <a:r>
              <a:rPr lang="en-US" sz="1600" u="sng">
                <a:solidFill>
                  <a:srgbClr val="000000"/>
                </a:solidFill>
              </a:rPr>
              <a:t>Round One</a:t>
            </a:r>
            <a:r>
              <a:rPr lang="en-US" sz="1600">
                <a:solidFill>
                  <a:srgbClr val="000000"/>
                </a:solidFill>
              </a:rPr>
              <a:t>: (San Francisco, Chicago, Philadelphia)</a:t>
            </a:r>
          </a:p>
          <a:p>
            <a:pPr marL="685800" lvl="1" indent="-228600" algn="l">
              <a:spcBef>
                <a:spcPct val="30000"/>
              </a:spcBef>
              <a:buClr>
                <a:srgbClr val="000066"/>
              </a:buClr>
              <a:buFont typeface="Arial" pitchFamily="34" charset="0"/>
              <a:buChar char="–"/>
              <a:tabLst>
                <a:tab pos="682625" algn="l"/>
              </a:tabLst>
            </a:pPr>
            <a:r>
              <a:rPr lang="en-US" sz="1400">
                <a:solidFill>
                  <a:srgbClr val="000000"/>
                </a:solidFill>
              </a:rPr>
              <a:t>Initial outreach began in September 2007, formal outreach January/February 2008</a:t>
            </a:r>
          </a:p>
          <a:p>
            <a:pPr marL="685800" lvl="1" indent="-228600" algn="l">
              <a:spcBef>
                <a:spcPct val="30000"/>
              </a:spcBef>
              <a:buClr>
                <a:srgbClr val="000066"/>
              </a:buClr>
              <a:buFont typeface="Arial" pitchFamily="34" charset="0"/>
              <a:buChar char="–"/>
              <a:tabLst>
                <a:tab pos="682625" algn="l"/>
              </a:tabLst>
            </a:pPr>
            <a:r>
              <a:rPr lang="en-US" sz="1400">
                <a:solidFill>
                  <a:srgbClr val="000000"/>
                </a:solidFill>
              </a:rPr>
              <a:t>All Phase one cities currently in the exploratory and implementation phase.</a:t>
            </a:r>
          </a:p>
          <a:p>
            <a:pPr marL="228600" indent="-228600" algn="l">
              <a:spcBef>
                <a:spcPct val="80000"/>
              </a:spcBef>
              <a:buClr>
                <a:srgbClr val="000066"/>
              </a:buClr>
              <a:buFont typeface="Wingdings" pitchFamily="2" charset="2"/>
              <a:buChar char="§"/>
              <a:tabLst>
                <a:tab pos="682625" algn="l"/>
              </a:tabLst>
            </a:pPr>
            <a:r>
              <a:rPr lang="en-US" sz="1600" u="sng">
                <a:solidFill>
                  <a:srgbClr val="000000"/>
                </a:solidFill>
              </a:rPr>
              <a:t>Round Two</a:t>
            </a:r>
            <a:r>
              <a:rPr lang="en-US" sz="1600">
                <a:solidFill>
                  <a:srgbClr val="000000"/>
                </a:solidFill>
              </a:rPr>
              <a:t>: (Los Angeles, Dallas, New York/Newark)</a:t>
            </a:r>
          </a:p>
          <a:p>
            <a:pPr marL="685800" lvl="1" indent="-228600" algn="l">
              <a:spcBef>
                <a:spcPct val="30000"/>
              </a:spcBef>
              <a:buClr>
                <a:srgbClr val="000066"/>
              </a:buClr>
              <a:buFont typeface="Arial" pitchFamily="34" charset="0"/>
              <a:buChar char="–"/>
              <a:tabLst>
                <a:tab pos="682625" algn="l"/>
              </a:tabLst>
            </a:pPr>
            <a:r>
              <a:rPr lang="en-US" sz="1400">
                <a:solidFill>
                  <a:srgbClr val="000000"/>
                </a:solidFill>
              </a:rPr>
              <a:t>Conducted initial outreach forums March 24, 2008 – April 4, 2008.</a:t>
            </a:r>
          </a:p>
          <a:p>
            <a:pPr marL="228600" indent="-228600" algn="l">
              <a:spcBef>
                <a:spcPct val="80000"/>
              </a:spcBef>
              <a:buClr>
                <a:srgbClr val="000066"/>
              </a:buClr>
              <a:buFont typeface="Wingdings" pitchFamily="2" charset="2"/>
              <a:buChar char="§"/>
              <a:tabLst>
                <a:tab pos="682625" algn="l"/>
              </a:tabLst>
            </a:pPr>
            <a:r>
              <a:rPr lang="en-US" sz="1600" u="sng">
                <a:solidFill>
                  <a:srgbClr val="000000"/>
                </a:solidFill>
              </a:rPr>
              <a:t>Round Three</a:t>
            </a:r>
            <a:r>
              <a:rPr lang="en-US" sz="1600">
                <a:solidFill>
                  <a:srgbClr val="000000"/>
                </a:solidFill>
              </a:rPr>
              <a:t>: (Seattle, Atlanta, Miami)</a:t>
            </a:r>
          </a:p>
          <a:p>
            <a:pPr marL="685800" lvl="1" indent="-228600" algn="l">
              <a:spcBef>
                <a:spcPct val="30000"/>
              </a:spcBef>
              <a:buClr>
                <a:srgbClr val="000066"/>
              </a:buClr>
              <a:buFont typeface="Arial" pitchFamily="34" charset="0"/>
              <a:buChar char="–"/>
              <a:tabLst>
                <a:tab pos="682625" algn="l"/>
              </a:tabLst>
            </a:pPr>
            <a:r>
              <a:rPr lang="en-US" sz="1400">
                <a:solidFill>
                  <a:srgbClr val="000000"/>
                </a:solidFill>
              </a:rPr>
              <a:t>Initial outreach forums conducted                                                                       May 5, 2008 – May 9, 2008.</a:t>
            </a:r>
          </a:p>
        </p:txBody>
      </p:sp>
      <p:sp>
        <p:nvSpPr>
          <p:cNvPr id="19459" name="Rectangle 3"/>
          <p:cNvSpPr>
            <a:spLocks noGrp="1" noChangeArrowheads="1"/>
          </p:cNvSpPr>
          <p:nvPr>
            <p:ph type="title"/>
          </p:nvPr>
        </p:nvSpPr>
        <p:spPr/>
        <p:txBody>
          <a:bodyPr/>
          <a:lstStyle/>
          <a:p>
            <a:pPr eaLnBrk="1" hangingPunct="1"/>
            <a:r>
              <a:rPr lang="en-US" smtClean="0"/>
              <a:t>CCSP Status Update</a:t>
            </a:r>
          </a:p>
        </p:txBody>
      </p:sp>
      <p:grpSp>
        <p:nvGrpSpPr>
          <p:cNvPr id="19460" name="Group 4"/>
          <p:cNvGrpSpPr>
            <a:grpSpLocks/>
          </p:cNvGrpSpPr>
          <p:nvPr/>
        </p:nvGrpSpPr>
        <p:grpSpPr bwMode="auto">
          <a:xfrm>
            <a:off x="2211388" y="4695825"/>
            <a:ext cx="1385887" cy="646113"/>
            <a:chOff x="4512" y="2736"/>
            <a:chExt cx="873" cy="407"/>
          </a:xfrm>
        </p:grpSpPr>
        <p:sp>
          <p:nvSpPr>
            <p:cNvPr id="19749" name="Rectangle 5"/>
            <p:cNvSpPr>
              <a:spLocks noChangeArrowheads="1"/>
            </p:cNvSpPr>
            <p:nvPr/>
          </p:nvSpPr>
          <p:spPr bwMode="auto">
            <a:xfrm>
              <a:off x="4512" y="2736"/>
              <a:ext cx="873" cy="407"/>
            </a:xfrm>
            <a:prstGeom prst="rect">
              <a:avLst/>
            </a:prstGeom>
            <a:noFill/>
            <a:ln w="19050">
              <a:solidFill>
                <a:schemeClr val="tx1"/>
              </a:solidFill>
              <a:miter lim="800000"/>
              <a:headEnd/>
              <a:tailEnd/>
            </a:ln>
          </p:spPr>
          <p:txBody>
            <a:bodyPr wrap="none"/>
            <a:lstStyle/>
            <a:p>
              <a:r>
                <a:rPr lang="en-US" sz="1200" u="sng">
                  <a:solidFill>
                    <a:srgbClr val="000000"/>
                  </a:solidFill>
                </a:rPr>
                <a:t>Key</a:t>
              </a:r>
            </a:p>
          </p:txBody>
        </p:sp>
        <p:grpSp>
          <p:nvGrpSpPr>
            <p:cNvPr id="19750" name="Group 6"/>
            <p:cNvGrpSpPr>
              <a:grpSpLocks/>
            </p:cNvGrpSpPr>
            <p:nvPr/>
          </p:nvGrpSpPr>
          <p:grpSpPr bwMode="auto">
            <a:xfrm>
              <a:off x="4566" y="2927"/>
              <a:ext cx="104" cy="104"/>
              <a:chOff x="4535" y="2909"/>
              <a:chExt cx="104" cy="104"/>
            </a:xfrm>
          </p:grpSpPr>
          <p:sp>
            <p:nvSpPr>
              <p:cNvPr id="613383" name="AutoShape 7"/>
              <p:cNvSpPr>
                <a:spLocks noChangeArrowheads="1"/>
              </p:cNvSpPr>
              <p:nvPr/>
            </p:nvSpPr>
            <p:spPr bwMode="auto">
              <a:xfrm>
                <a:off x="4535" y="2909"/>
                <a:ext cx="104" cy="104"/>
              </a:xfrm>
              <a:prstGeom prst="star5">
                <a:avLst/>
              </a:prstGeom>
              <a:solidFill>
                <a:srgbClr val="0000FF"/>
              </a:solidFill>
              <a:ln w="9525">
                <a:solidFill>
                  <a:schemeClr val="tx1"/>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753" name="Oval 8"/>
              <p:cNvSpPr>
                <a:spLocks noChangeArrowheads="1"/>
              </p:cNvSpPr>
              <p:nvPr/>
            </p:nvSpPr>
            <p:spPr bwMode="auto">
              <a:xfrm>
                <a:off x="4567" y="2941"/>
                <a:ext cx="40" cy="40"/>
              </a:xfrm>
              <a:prstGeom prst="ellipse">
                <a:avLst/>
              </a:prstGeom>
              <a:solidFill>
                <a:srgbClr val="FF0000"/>
              </a:solidFill>
              <a:ln w="9525">
                <a:solidFill>
                  <a:schemeClr val="tx1"/>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sp>
          <p:nvSpPr>
            <p:cNvPr id="19751" name="Text Box 9"/>
            <p:cNvSpPr txBox="1">
              <a:spLocks noChangeArrowheads="1"/>
            </p:cNvSpPr>
            <p:nvPr/>
          </p:nvSpPr>
          <p:spPr bwMode="auto">
            <a:xfrm>
              <a:off x="4704" y="2945"/>
              <a:ext cx="619" cy="86"/>
            </a:xfrm>
            <a:prstGeom prst="rect">
              <a:avLst/>
            </a:prstGeom>
            <a:noFill/>
            <a:ln w="9525">
              <a:noFill/>
              <a:miter lim="800000"/>
              <a:headEnd/>
              <a:tailEnd/>
            </a:ln>
          </p:spPr>
          <p:txBody>
            <a:bodyPr lIns="0" tIns="0" rIns="0" bIns="0" anchor="ctr">
              <a:spAutoFit/>
            </a:bodyPr>
            <a:lstStyle/>
            <a:p>
              <a:pPr algn="l">
                <a:spcBef>
                  <a:spcPct val="50000"/>
                </a:spcBef>
              </a:pPr>
              <a:r>
                <a:rPr lang="en-US" sz="900">
                  <a:solidFill>
                    <a:srgbClr val="000000"/>
                  </a:solidFill>
                </a:rPr>
                <a:t>CCSP Phase One</a:t>
              </a:r>
            </a:p>
          </p:txBody>
        </p:sp>
      </p:grpSp>
      <p:grpSp>
        <p:nvGrpSpPr>
          <p:cNvPr id="19461" name="Group 10"/>
          <p:cNvGrpSpPr>
            <a:grpSpLocks/>
          </p:cNvGrpSpPr>
          <p:nvPr/>
        </p:nvGrpSpPr>
        <p:grpSpPr bwMode="auto">
          <a:xfrm>
            <a:off x="3863975" y="2994025"/>
            <a:ext cx="5265738" cy="3443288"/>
            <a:chOff x="143" y="570"/>
            <a:chExt cx="3317" cy="2169"/>
          </a:xfrm>
        </p:grpSpPr>
        <p:sp>
          <p:nvSpPr>
            <p:cNvPr id="19462" name="Freeform 11"/>
            <p:cNvSpPr>
              <a:spLocks/>
            </p:cNvSpPr>
            <p:nvPr/>
          </p:nvSpPr>
          <p:spPr bwMode="auto">
            <a:xfrm>
              <a:off x="2341" y="1869"/>
              <a:ext cx="241" cy="394"/>
            </a:xfrm>
            <a:custGeom>
              <a:avLst/>
              <a:gdLst>
                <a:gd name="T0" fmla="*/ 0 w 357"/>
                <a:gd name="T1" fmla="*/ 21 h 583"/>
                <a:gd name="T2" fmla="*/ 9 w 357"/>
                <a:gd name="T3" fmla="*/ 32 h 583"/>
                <a:gd name="T4" fmla="*/ 0 w 357"/>
                <a:gd name="T5" fmla="*/ 392 h 583"/>
                <a:gd name="T6" fmla="*/ 22 w 357"/>
                <a:gd name="T7" fmla="*/ 566 h 583"/>
                <a:gd name="T8" fmla="*/ 48 w 357"/>
                <a:gd name="T9" fmla="*/ 572 h 583"/>
                <a:gd name="T10" fmla="*/ 58 w 357"/>
                <a:gd name="T11" fmla="*/ 517 h 583"/>
                <a:gd name="T12" fmla="*/ 68 w 357"/>
                <a:gd name="T13" fmla="*/ 532 h 583"/>
                <a:gd name="T14" fmla="*/ 69 w 357"/>
                <a:gd name="T15" fmla="*/ 558 h 583"/>
                <a:gd name="T16" fmla="*/ 83 w 357"/>
                <a:gd name="T17" fmla="*/ 571 h 583"/>
                <a:gd name="T18" fmla="*/ 63 w 357"/>
                <a:gd name="T19" fmla="*/ 583 h 583"/>
                <a:gd name="T20" fmla="*/ 113 w 357"/>
                <a:gd name="T21" fmla="*/ 570 h 583"/>
                <a:gd name="T22" fmla="*/ 123 w 357"/>
                <a:gd name="T23" fmla="*/ 553 h 583"/>
                <a:gd name="T24" fmla="*/ 115 w 357"/>
                <a:gd name="T25" fmla="*/ 544 h 583"/>
                <a:gd name="T26" fmla="*/ 119 w 357"/>
                <a:gd name="T27" fmla="*/ 530 h 583"/>
                <a:gd name="T28" fmla="*/ 95 w 357"/>
                <a:gd name="T29" fmla="*/ 507 h 583"/>
                <a:gd name="T30" fmla="*/ 97 w 357"/>
                <a:gd name="T31" fmla="*/ 488 h 583"/>
                <a:gd name="T32" fmla="*/ 357 w 357"/>
                <a:gd name="T33" fmla="*/ 465 h 583"/>
                <a:gd name="T34" fmla="*/ 335 w 357"/>
                <a:gd name="T35" fmla="*/ 372 h 583"/>
                <a:gd name="T36" fmla="*/ 339 w 357"/>
                <a:gd name="T37" fmla="*/ 340 h 583"/>
                <a:gd name="T38" fmla="*/ 350 w 357"/>
                <a:gd name="T39" fmla="*/ 318 h 583"/>
                <a:gd name="T40" fmla="*/ 341 w 357"/>
                <a:gd name="T41" fmla="*/ 287 h 583"/>
                <a:gd name="T42" fmla="*/ 316 w 357"/>
                <a:gd name="T43" fmla="*/ 246 h 583"/>
                <a:gd name="T44" fmla="*/ 249 w 357"/>
                <a:gd name="T45" fmla="*/ 0 h 583"/>
                <a:gd name="T46" fmla="*/ 0 w 357"/>
                <a:gd name="T47" fmla="*/ 21 h 58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57"/>
                <a:gd name="T73" fmla="*/ 0 h 583"/>
                <a:gd name="T74" fmla="*/ 357 w 357"/>
                <a:gd name="T75" fmla="*/ 583 h 58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57" h="583">
                  <a:moveTo>
                    <a:pt x="0" y="21"/>
                  </a:moveTo>
                  <a:lnTo>
                    <a:pt x="9" y="32"/>
                  </a:lnTo>
                  <a:lnTo>
                    <a:pt x="0" y="392"/>
                  </a:lnTo>
                  <a:lnTo>
                    <a:pt x="22" y="566"/>
                  </a:lnTo>
                  <a:lnTo>
                    <a:pt x="48" y="572"/>
                  </a:lnTo>
                  <a:lnTo>
                    <a:pt x="58" y="517"/>
                  </a:lnTo>
                  <a:lnTo>
                    <a:pt x="68" y="532"/>
                  </a:lnTo>
                  <a:lnTo>
                    <a:pt x="69" y="558"/>
                  </a:lnTo>
                  <a:lnTo>
                    <a:pt x="83" y="571"/>
                  </a:lnTo>
                  <a:lnTo>
                    <a:pt x="63" y="583"/>
                  </a:lnTo>
                  <a:lnTo>
                    <a:pt x="113" y="570"/>
                  </a:lnTo>
                  <a:lnTo>
                    <a:pt x="123" y="553"/>
                  </a:lnTo>
                  <a:lnTo>
                    <a:pt x="115" y="544"/>
                  </a:lnTo>
                  <a:lnTo>
                    <a:pt x="119" y="530"/>
                  </a:lnTo>
                  <a:lnTo>
                    <a:pt x="95" y="507"/>
                  </a:lnTo>
                  <a:lnTo>
                    <a:pt x="97" y="488"/>
                  </a:lnTo>
                  <a:lnTo>
                    <a:pt x="357" y="465"/>
                  </a:lnTo>
                  <a:lnTo>
                    <a:pt x="335" y="372"/>
                  </a:lnTo>
                  <a:lnTo>
                    <a:pt x="339" y="340"/>
                  </a:lnTo>
                  <a:lnTo>
                    <a:pt x="350" y="318"/>
                  </a:lnTo>
                  <a:lnTo>
                    <a:pt x="341" y="287"/>
                  </a:lnTo>
                  <a:lnTo>
                    <a:pt x="316" y="246"/>
                  </a:lnTo>
                  <a:lnTo>
                    <a:pt x="249" y="0"/>
                  </a:lnTo>
                  <a:lnTo>
                    <a:pt x="0" y="21"/>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63" name="Freeform 12"/>
            <p:cNvSpPr>
              <a:spLocks/>
            </p:cNvSpPr>
            <p:nvPr/>
          </p:nvSpPr>
          <p:spPr bwMode="auto">
            <a:xfrm>
              <a:off x="2341" y="1869"/>
              <a:ext cx="241" cy="394"/>
            </a:xfrm>
            <a:custGeom>
              <a:avLst/>
              <a:gdLst>
                <a:gd name="T0" fmla="*/ 0 w 357"/>
                <a:gd name="T1" fmla="*/ 21 h 583"/>
                <a:gd name="T2" fmla="*/ 9 w 357"/>
                <a:gd name="T3" fmla="*/ 32 h 583"/>
                <a:gd name="T4" fmla="*/ 0 w 357"/>
                <a:gd name="T5" fmla="*/ 392 h 583"/>
                <a:gd name="T6" fmla="*/ 22 w 357"/>
                <a:gd name="T7" fmla="*/ 566 h 583"/>
                <a:gd name="T8" fmla="*/ 48 w 357"/>
                <a:gd name="T9" fmla="*/ 572 h 583"/>
                <a:gd name="T10" fmla="*/ 58 w 357"/>
                <a:gd name="T11" fmla="*/ 517 h 583"/>
                <a:gd name="T12" fmla="*/ 68 w 357"/>
                <a:gd name="T13" fmla="*/ 532 h 583"/>
                <a:gd name="T14" fmla="*/ 69 w 357"/>
                <a:gd name="T15" fmla="*/ 558 h 583"/>
                <a:gd name="T16" fmla="*/ 83 w 357"/>
                <a:gd name="T17" fmla="*/ 571 h 583"/>
                <a:gd name="T18" fmla="*/ 63 w 357"/>
                <a:gd name="T19" fmla="*/ 583 h 583"/>
                <a:gd name="T20" fmla="*/ 113 w 357"/>
                <a:gd name="T21" fmla="*/ 570 h 583"/>
                <a:gd name="T22" fmla="*/ 123 w 357"/>
                <a:gd name="T23" fmla="*/ 553 h 583"/>
                <a:gd name="T24" fmla="*/ 115 w 357"/>
                <a:gd name="T25" fmla="*/ 544 h 583"/>
                <a:gd name="T26" fmla="*/ 119 w 357"/>
                <a:gd name="T27" fmla="*/ 530 h 583"/>
                <a:gd name="T28" fmla="*/ 95 w 357"/>
                <a:gd name="T29" fmla="*/ 507 h 583"/>
                <a:gd name="T30" fmla="*/ 97 w 357"/>
                <a:gd name="T31" fmla="*/ 488 h 583"/>
                <a:gd name="T32" fmla="*/ 357 w 357"/>
                <a:gd name="T33" fmla="*/ 465 h 583"/>
                <a:gd name="T34" fmla="*/ 335 w 357"/>
                <a:gd name="T35" fmla="*/ 372 h 583"/>
                <a:gd name="T36" fmla="*/ 339 w 357"/>
                <a:gd name="T37" fmla="*/ 340 h 583"/>
                <a:gd name="T38" fmla="*/ 350 w 357"/>
                <a:gd name="T39" fmla="*/ 318 h 583"/>
                <a:gd name="T40" fmla="*/ 341 w 357"/>
                <a:gd name="T41" fmla="*/ 287 h 583"/>
                <a:gd name="T42" fmla="*/ 316 w 357"/>
                <a:gd name="T43" fmla="*/ 246 h 583"/>
                <a:gd name="T44" fmla="*/ 249 w 357"/>
                <a:gd name="T45" fmla="*/ 0 h 583"/>
                <a:gd name="T46" fmla="*/ 0 w 357"/>
                <a:gd name="T47" fmla="*/ 21 h 58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57"/>
                <a:gd name="T73" fmla="*/ 0 h 583"/>
                <a:gd name="T74" fmla="*/ 357 w 357"/>
                <a:gd name="T75" fmla="*/ 583 h 58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57" h="583">
                  <a:moveTo>
                    <a:pt x="0" y="21"/>
                  </a:moveTo>
                  <a:lnTo>
                    <a:pt x="9" y="32"/>
                  </a:lnTo>
                  <a:lnTo>
                    <a:pt x="0" y="392"/>
                  </a:lnTo>
                  <a:lnTo>
                    <a:pt x="22" y="566"/>
                  </a:lnTo>
                  <a:lnTo>
                    <a:pt x="48" y="572"/>
                  </a:lnTo>
                  <a:lnTo>
                    <a:pt x="58" y="517"/>
                  </a:lnTo>
                  <a:lnTo>
                    <a:pt x="68" y="532"/>
                  </a:lnTo>
                  <a:lnTo>
                    <a:pt x="69" y="558"/>
                  </a:lnTo>
                  <a:lnTo>
                    <a:pt x="83" y="571"/>
                  </a:lnTo>
                  <a:lnTo>
                    <a:pt x="63" y="583"/>
                  </a:lnTo>
                  <a:lnTo>
                    <a:pt x="113" y="570"/>
                  </a:lnTo>
                  <a:lnTo>
                    <a:pt x="123" y="553"/>
                  </a:lnTo>
                  <a:lnTo>
                    <a:pt x="115" y="544"/>
                  </a:lnTo>
                  <a:lnTo>
                    <a:pt x="119" y="530"/>
                  </a:lnTo>
                  <a:lnTo>
                    <a:pt x="95" y="507"/>
                  </a:lnTo>
                  <a:lnTo>
                    <a:pt x="97" y="488"/>
                  </a:lnTo>
                  <a:lnTo>
                    <a:pt x="357" y="465"/>
                  </a:lnTo>
                  <a:lnTo>
                    <a:pt x="335" y="372"/>
                  </a:lnTo>
                  <a:lnTo>
                    <a:pt x="339" y="340"/>
                  </a:lnTo>
                  <a:lnTo>
                    <a:pt x="350" y="318"/>
                  </a:lnTo>
                  <a:lnTo>
                    <a:pt x="341" y="287"/>
                  </a:lnTo>
                  <a:lnTo>
                    <a:pt x="316" y="246"/>
                  </a:lnTo>
                  <a:lnTo>
                    <a:pt x="249" y="0"/>
                  </a:lnTo>
                  <a:lnTo>
                    <a:pt x="0" y="21"/>
                  </a:lnTo>
                  <a:close/>
                </a:path>
              </a:pathLst>
            </a:custGeom>
            <a:solidFill>
              <a:srgbClr val="BBE0E3"/>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64" name="Freeform 13"/>
            <p:cNvSpPr>
              <a:spLocks/>
            </p:cNvSpPr>
            <p:nvPr/>
          </p:nvSpPr>
          <p:spPr bwMode="auto">
            <a:xfrm>
              <a:off x="575" y="1625"/>
              <a:ext cx="433" cy="503"/>
            </a:xfrm>
            <a:custGeom>
              <a:avLst/>
              <a:gdLst>
                <a:gd name="T0" fmla="*/ 0 w 642"/>
                <a:gd name="T1" fmla="*/ 509 h 745"/>
                <a:gd name="T2" fmla="*/ 42 w 642"/>
                <a:gd name="T3" fmla="*/ 474 h 745"/>
                <a:gd name="T4" fmla="*/ 25 w 642"/>
                <a:gd name="T5" fmla="*/ 445 h 745"/>
                <a:gd name="T6" fmla="*/ 34 w 642"/>
                <a:gd name="T7" fmla="*/ 405 h 745"/>
                <a:gd name="T8" fmla="*/ 76 w 642"/>
                <a:gd name="T9" fmla="*/ 334 h 745"/>
                <a:gd name="T10" fmla="*/ 108 w 642"/>
                <a:gd name="T11" fmla="*/ 314 h 745"/>
                <a:gd name="T12" fmla="*/ 89 w 642"/>
                <a:gd name="T13" fmla="*/ 290 h 745"/>
                <a:gd name="T14" fmla="*/ 77 w 642"/>
                <a:gd name="T15" fmla="*/ 220 h 745"/>
                <a:gd name="T16" fmla="*/ 91 w 642"/>
                <a:gd name="T17" fmla="*/ 96 h 745"/>
                <a:gd name="T18" fmla="*/ 112 w 642"/>
                <a:gd name="T19" fmla="*/ 88 h 745"/>
                <a:gd name="T20" fmla="*/ 148 w 642"/>
                <a:gd name="T21" fmla="*/ 109 h 745"/>
                <a:gd name="T22" fmla="*/ 179 w 642"/>
                <a:gd name="T23" fmla="*/ 0 h 745"/>
                <a:gd name="T24" fmla="*/ 642 w 642"/>
                <a:gd name="T25" fmla="*/ 79 h 745"/>
                <a:gd name="T26" fmla="*/ 545 w 642"/>
                <a:gd name="T27" fmla="*/ 745 h 745"/>
                <a:gd name="T28" fmla="*/ 403 w 642"/>
                <a:gd name="T29" fmla="*/ 723 h 745"/>
                <a:gd name="T30" fmla="*/ 314 w 642"/>
                <a:gd name="T31" fmla="*/ 698 h 745"/>
                <a:gd name="T32" fmla="*/ 133 w 642"/>
                <a:gd name="T33" fmla="*/ 591 h 745"/>
                <a:gd name="T34" fmla="*/ 0 w 642"/>
                <a:gd name="T35" fmla="*/ 509 h 74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42"/>
                <a:gd name="T55" fmla="*/ 0 h 745"/>
                <a:gd name="T56" fmla="*/ 642 w 642"/>
                <a:gd name="T57" fmla="*/ 745 h 74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42" h="745">
                  <a:moveTo>
                    <a:pt x="0" y="509"/>
                  </a:moveTo>
                  <a:lnTo>
                    <a:pt x="42" y="474"/>
                  </a:lnTo>
                  <a:lnTo>
                    <a:pt x="25" y="445"/>
                  </a:lnTo>
                  <a:lnTo>
                    <a:pt x="34" y="405"/>
                  </a:lnTo>
                  <a:lnTo>
                    <a:pt x="76" y="334"/>
                  </a:lnTo>
                  <a:lnTo>
                    <a:pt x="108" y="314"/>
                  </a:lnTo>
                  <a:lnTo>
                    <a:pt x="89" y="290"/>
                  </a:lnTo>
                  <a:lnTo>
                    <a:pt x="77" y="220"/>
                  </a:lnTo>
                  <a:lnTo>
                    <a:pt x="91" y="96"/>
                  </a:lnTo>
                  <a:lnTo>
                    <a:pt x="112" y="88"/>
                  </a:lnTo>
                  <a:lnTo>
                    <a:pt x="148" y="109"/>
                  </a:lnTo>
                  <a:lnTo>
                    <a:pt x="179" y="0"/>
                  </a:lnTo>
                  <a:lnTo>
                    <a:pt x="642" y="79"/>
                  </a:lnTo>
                  <a:lnTo>
                    <a:pt x="545" y="745"/>
                  </a:lnTo>
                  <a:lnTo>
                    <a:pt x="403" y="723"/>
                  </a:lnTo>
                  <a:lnTo>
                    <a:pt x="314" y="698"/>
                  </a:lnTo>
                  <a:lnTo>
                    <a:pt x="133" y="591"/>
                  </a:lnTo>
                  <a:lnTo>
                    <a:pt x="0" y="509"/>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65" name="Freeform 14"/>
            <p:cNvSpPr>
              <a:spLocks/>
            </p:cNvSpPr>
            <p:nvPr/>
          </p:nvSpPr>
          <p:spPr bwMode="auto">
            <a:xfrm>
              <a:off x="1922" y="1769"/>
              <a:ext cx="319" cy="288"/>
            </a:xfrm>
            <a:custGeom>
              <a:avLst/>
              <a:gdLst>
                <a:gd name="T0" fmla="*/ 0 w 473"/>
                <a:gd name="T1" fmla="*/ 14 h 426"/>
                <a:gd name="T2" fmla="*/ 19 w 473"/>
                <a:gd name="T3" fmla="*/ 147 h 426"/>
                <a:gd name="T4" fmla="*/ 15 w 473"/>
                <a:gd name="T5" fmla="*/ 352 h 426"/>
                <a:gd name="T6" fmla="*/ 25 w 473"/>
                <a:gd name="T7" fmla="*/ 364 h 426"/>
                <a:gd name="T8" fmla="*/ 58 w 473"/>
                <a:gd name="T9" fmla="*/ 363 h 426"/>
                <a:gd name="T10" fmla="*/ 60 w 473"/>
                <a:gd name="T11" fmla="*/ 426 h 426"/>
                <a:gd name="T12" fmla="*/ 342 w 473"/>
                <a:gd name="T13" fmla="*/ 423 h 426"/>
                <a:gd name="T14" fmla="*/ 336 w 473"/>
                <a:gd name="T15" fmla="*/ 358 h 426"/>
                <a:gd name="T16" fmla="*/ 360 w 473"/>
                <a:gd name="T17" fmla="*/ 287 h 426"/>
                <a:gd name="T18" fmla="*/ 395 w 473"/>
                <a:gd name="T19" fmla="*/ 238 h 426"/>
                <a:gd name="T20" fmla="*/ 394 w 473"/>
                <a:gd name="T21" fmla="*/ 224 h 426"/>
                <a:gd name="T22" fmla="*/ 419 w 473"/>
                <a:gd name="T23" fmla="*/ 181 h 426"/>
                <a:gd name="T24" fmla="*/ 434 w 473"/>
                <a:gd name="T25" fmla="*/ 132 h 426"/>
                <a:gd name="T26" fmla="*/ 428 w 473"/>
                <a:gd name="T27" fmla="*/ 129 h 426"/>
                <a:gd name="T28" fmla="*/ 452 w 473"/>
                <a:gd name="T29" fmla="*/ 110 h 426"/>
                <a:gd name="T30" fmla="*/ 473 w 473"/>
                <a:gd name="T31" fmla="*/ 67 h 426"/>
                <a:gd name="T32" fmla="*/ 466 w 473"/>
                <a:gd name="T33" fmla="*/ 58 h 426"/>
                <a:gd name="T34" fmla="*/ 403 w 473"/>
                <a:gd name="T35" fmla="*/ 61 h 426"/>
                <a:gd name="T36" fmla="*/ 420 w 473"/>
                <a:gd name="T37" fmla="*/ 37 h 426"/>
                <a:gd name="T38" fmla="*/ 415 w 473"/>
                <a:gd name="T39" fmla="*/ 0 h 426"/>
                <a:gd name="T40" fmla="*/ 0 w 473"/>
                <a:gd name="T41" fmla="*/ 14 h 42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73"/>
                <a:gd name="T64" fmla="*/ 0 h 426"/>
                <a:gd name="T65" fmla="*/ 473 w 473"/>
                <a:gd name="T66" fmla="*/ 426 h 42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73" h="426">
                  <a:moveTo>
                    <a:pt x="0" y="14"/>
                  </a:moveTo>
                  <a:lnTo>
                    <a:pt x="19" y="147"/>
                  </a:lnTo>
                  <a:lnTo>
                    <a:pt x="15" y="352"/>
                  </a:lnTo>
                  <a:lnTo>
                    <a:pt x="25" y="364"/>
                  </a:lnTo>
                  <a:lnTo>
                    <a:pt x="58" y="363"/>
                  </a:lnTo>
                  <a:lnTo>
                    <a:pt x="60" y="426"/>
                  </a:lnTo>
                  <a:lnTo>
                    <a:pt x="342" y="423"/>
                  </a:lnTo>
                  <a:lnTo>
                    <a:pt x="336" y="358"/>
                  </a:lnTo>
                  <a:lnTo>
                    <a:pt x="360" y="287"/>
                  </a:lnTo>
                  <a:lnTo>
                    <a:pt x="395" y="238"/>
                  </a:lnTo>
                  <a:lnTo>
                    <a:pt x="394" y="224"/>
                  </a:lnTo>
                  <a:lnTo>
                    <a:pt x="419" y="181"/>
                  </a:lnTo>
                  <a:lnTo>
                    <a:pt x="434" y="132"/>
                  </a:lnTo>
                  <a:lnTo>
                    <a:pt x="428" y="129"/>
                  </a:lnTo>
                  <a:lnTo>
                    <a:pt x="452" y="110"/>
                  </a:lnTo>
                  <a:lnTo>
                    <a:pt x="473" y="67"/>
                  </a:lnTo>
                  <a:lnTo>
                    <a:pt x="466" y="58"/>
                  </a:lnTo>
                  <a:lnTo>
                    <a:pt x="403" y="61"/>
                  </a:lnTo>
                  <a:lnTo>
                    <a:pt x="420" y="37"/>
                  </a:lnTo>
                  <a:lnTo>
                    <a:pt x="415" y="0"/>
                  </a:lnTo>
                  <a:lnTo>
                    <a:pt x="0" y="14"/>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66" name="Freeform 15"/>
            <p:cNvSpPr>
              <a:spLocks/>
            </p:cNvSpPr>
            <p:nvPr/>
          </p:nvSpPr>
          <p:spPr bwMode="auto">
            <a:xfrm>
              <a:off x="1922" y="1769"/>
              <a:ext cx="319" cy="288"/>
            </a:xfrm>
            <a:custGeom>
              <a:avLst/>
              <a:gdLst>
                <a:gd name="T0" fmla="*/ 0 w 473"/>
                <a:gd name="T1" fmla="*/ 14 h 426"/>
                <a:gd name="T2" fmla="*/ 19 w 473"/>
                <a:gd name="T3" fmla="*/ 147 h 426"/>
                <a:gd name="T4" fmla="*/ 15 w 473"/>
                <a:gd name="T5" fmla="*/ 352 h 426"/>
                <a:gd name="T6" fmla="*/ 25 w 473"/>
                <a:gd name="T7" fmla="*/ 364 h 426"/>
                <a:gd name="T8" fmla="*/ 58 w 473"/>
                <a:gd name="T9" fmla="*/ 363 h 426"/>
                <a:gd name="T10" fmla="*/ 60 w 473"/>
                <a:gd name="T11" fmla="*/ 426 h 426"/>
                <a:gd name="T12" fmla="*/ 342 w 473"/>
                <a:gd name="T13" fmla="*/ 423 h 426"/>
                <a:gd name="T14" fmla="*/ 336 w 473"/>
                <a:gd name="T15" fmla="*/ 358 h 426"/>
                <a:gd name="T16" fmla="*/ 360 w 473"/>
                <a:gd name="T17" fmla="*/ 287 h 426"/>
                <a:gd name="T18" fmla="*/ 395 w 473"/>
                <a:gd name="T19" fmla="*/ 238 h 426"/>
                <a:gd name="T20" fmla="*/ 394 w 473"/>
                <a:gd name="T21" fmla="*/ 224 h 426"/>
                <a:gd name="T22" fmla="*/ 419 w 473"/>
                <a:gd name="T23" fmla="*/ 181 h 426"/>
                <a:gd name="T24" fmla="*/ 434 w 473"/>
                <a:gd name="T25" fmla="*/ 132 h 426"/>
                <a:gd name="T26" fmla="*/ 428 w 473"/>
                <a:gd name="T27" fmla="*/ 129 h 426"/>
                <a:gd name="T28" fmla="*/ 452 w 473"/>
                <a:gd name="T29" fmla="*/ 110 h 426"/>
                <a:gd name="T30" fmla="*/ 473 w 473"/>
                <a:gd name="T31" fmla="*/ 67 h 426"/>
                <a:gd name="T32" fmla="*/ 466 w 473"/>
                <a:gd name="T33" fmla="*/ 58 h 426"/>
                <a:gd name="T34" fmla="*/ 403 w 473"/>
                <a:gd name="T35" fmla="*/ 61 h 426"/>
                <a:gd name="T36" fmla="*/ 420 w 473"/>
                <a:gd name="T37" fmla="*/ 37 h 426"/>
                <a:gd name="T38" fmla="*/ 415 w 473"/>
                <a:gd name="T39" fmla="*/ 0 h 426"/>
                <a:gd name="T40" fmla="*/ 0 w 473"/>
                <a:gd name="T41" fmla="*/ 14 h 42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73"/>
                <a:gd name="T64" fmla="*/ 0 h 426"/>
                <a:gd name="T65" fmla="*/ 473 w 473"/>
                <a:gd name="T66" fmla="*/ 426 h 42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73" h="426">
                  <a:moveTo>
                    <a:pt x="0" y="14"/>
                  </a:moveTo>
                  <a:lnTo>
                    <a:pt x="19" y="147"/>
                  </a:lnTo>
                  <a:lnTo>
                    <a:pt x="15" y="352"/>
                  </a:lnTo>
                  <a:lnTo>
                    <a:pt x="25" y="364"/>
                  </a:lnTo>
                  <a:lnTo>
                    <a:pt x="58" y="363"/>
                  </a:lnTo>
                  <a:lnTo>
                    <a:pt x="60" y="426"/>
                  </a:lnTo>
                  <a:lnTo>
                    <a:pt x="342" y="423"/>
                  </a:lnTo>
                  <a:lnTo>
                    <a:pt x="336" y="358"/>
                  </a:lnTo>
                  <a:lnTo>
                    <a:pt x="360" y="287"/>
                  </a:lnTo>
                  <a:lnTo>
                    <a:pt x="395" y="238"/>
                  </a:lnTo>
                  <a:lnTo>
                    <a:pt x="394" y="224"/>
                  </a:lnTo>
                  <a:lnTo>
                    <a:pt x="419" y="181"/>
                  </a:lnTo>
                  <a:lnTo>
                    <a:pt x="434" y="132"/>
                  </a:lnTo>
                  <a:lnTo>
                    <a:pt x="428" y="129"/>
                  </a:lnTo>
                  <a:lnTo>
                    <a:pt x="452" y="110"/>
                  </a:lnTo>
                  <a:lnTo>
                    <a:pt x="473" y="67"/>
                  </a:lnTo>
                  <a:lnTo>
                    <a:pt x="466" y="58"/>
                  </a:lnTo>
                  <a:lnTo>
                    <a:pt x="403" y="61"/>
                  </a:lnTo>
                  <a:lnTo>
                    <a:pt x="420" y="37"/>
                  </a:lnTo>
                  <a:lnTo>
                    <a:pt x="415" y="0"/>
                  </a:lnTo>
                  <a:lnTo>
                    <a:pt x="0" y="14"/>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67" name="Freeform 16"/>
            <p:cNvSpPr>
              <a:spLocks/>
            </p:cNvSpPr>
            <p:nvPr/>
          </p:nvSpPr>
          <p:spPr bwMode="auto">
            <a:xfrm>
              <a:off x="1922" y="1769"/>
              <a:ext cx="319" cy="288"/>
            </a:xfrm>
            <a:custGeom>
              <a:avLst/>
              <a:gdLst>
                <a:gd name="T0" fmla="*/ 0 w 473"/>
                <a:gd name="T1" fmla="*/ 14 h 426"/>
                <a:gd name="T2" fmla="*/ 19 w 473"/>
                <a:gd name="T3" fmla="*/ 147 h 426"/>
                <a:gd name="T4" fmla="*/ 15 w 473"/>
                <a:gd name="T5" fmla="*/ 352 h 426"/>
                <a:gd name="T6" fmla="*/ 25 w 473"/>
                <a:gd name="T7" fmla="*/ 364 h 426"/>
                <a:gd name="T8" fmla="*/ 58 w 473"/>
                <a:gd name="T9" fmla="*/ 363 h 426"/>
                <a:gd name="T10" fmla="*/ 60 w 473"/>
                <a:gd name="T11" fmla="*/ 426 h 426"/>
                <a:gd name="T12" fmla="*/ 342 w 473"/>
                <a:gd name="T13" fmla="*/ 423 h 426"/>
                <a:gd name="T14" fmla="*/ 336 w 473"/>
                <a:gd name="T15" fmla="*/ 358 h 426"/>
                <a:gd name="T16" fmla="*/ 360 w 473"/>
                <a:gd name="T17" fmla="*/ 287 h 426"/>
                <a:gd name="T18" fmla="*/ 395 w 473"/>
                <a:gd name="T19" fmla="*/ 238 h 426"/>
                <a:gd name="T20" fmla="*/ 394 w 473"/>
                <a:gd name="T21" fmla="*/ 224 h 426"/>
                <a:gd name="T22" fmla="*/ 419 w 473"/>
                <a:gd name="T23" fmla="*/ 181 h 426"/>
                <a:gd name="T24" fmla="*/ 434 w 473"/>
                <a:gd name="T25" fmla="*/ 132 h 426"/>
                <a:gd name="T26" fmla="*/ 428 w 473"/>
                <a:gd name="T27" fmla="*/ 129 h 426"/>
                <a:gd name="T28" fmla="*/ 452 w 473"/>
                <a:gd name="T29" fmla="*/ 110 h 426"/>
                <a:gd name="T30" fmla="*/ 473 w 473"/>
                <a:gd name="T31" fmla="*/ 67 h 426"/>
                <a:gd name="T32" fmla="*/ 466 w 473"/>
                <a:gd name="T33" fmla="*/ 58 h 426"/>
                <a:gd name="T34" fmla="*/ 403 w 473"/>
                <a:gd name="T35" fmla="*/ 61 h 426"/>
                <a:gd name="T36" fmla="*/ 420 w 473"/>
                <a:gd name="T37" fmla="*/ 37 h 426"/>
                <a:gd name="T38" fmla="*/ 415 w 473"/>
                <a:gd name="T39" fmla="*/ 0 h 426"/>
                <a:gd name="T40" fmla="*/ 0 w 473"/>
                <a:gd name="T41" fmla="*/ 14 h 42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73"/>
                <a:gd name="T64" fmla="*/ 0 h 426"/>
                <a:gd name="T65" fmla="*/ 473 w 473"/>
                <a:gd name="T66" fmla="*/ 426 h 42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73" h="426">
                  <a:moveTo>
                    <a:pt x="0" y="14"/>
                  </a:moveTo>
                  <a:lnTo>
                    <a:pt x="19" y="147"/>
                  </a:lnTo>
                  <a:lnTo>
                    <a:pt x="15" y="352"/>
                  </a:lnTo>
                  <a:lnTo>
                    <a:pt x="25" y="364"/>
                  </a:lnTo>
                  <a:lnTo>
                    <a:pt x="58" y="363"/>
                  </a:lnTo>
                  <a:lnTo>
                    <a:pt x="60" y="426"/>
                  </a:lnTo>
                  <a:lnTo>
                    <a:pt x="342" y="423"/>
                  </a:lnTo>
                  <a:lnTo>
                    <a:pt x="336" y="358"/>
                  </a:lnTo>
                  <a:lnTo>
                    <a:pt x="360" y="287"/>
                  </a:lnTo>
                  <a:lnTo>
                    <a:pt x="395" y="238"/>
                  </a:lnTo>
                  <a:lnTo>
                    <a:pt x="394" y="224"/>
                  </a:lnTo>
                  <a:lnTo>
                    <a:pt x="419" y="181"/>
                  </a:lnTo>
                  <a:lnTo>
                    <a:pt x="434" y="132"/>
                  </a:lnTo>
                  <a:lnTo>
                    <a:pt x="428" y="129"/>
                  </a:lnTo>
                  <a:lnTo>
                    <a:pt x="452" y="110"/>
                  </a:lnTo>
                  <a:lnTo>
                    <a:pt x="473" y="67"/>
                  </a:lnTo>
                  <a:lnTo>
                    <a:pt x="466" y="58"/>
                  </a:lnTo>
                  <a:lnTo>
                    <a:pt x="403" y="61"/>
                  </a:lnTo>
                  <a:lnTo>
                    <a:pt x="420" y="37"/>
                  </a:lnTo>
                  <a:lnTo>
                    <a:pt x="415" y="0"/>
                  </a:lnTo>
                  <a:lnTo>
                    <a:pt x="0" y="14"/>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68" name="Freeform 17"/>
            <p:cNvSpPr>
              <a:spLocks/>
            </p:cNvSpPr>
            <p:nvPr/>
          </p:nvSpPr>
          <p:spPr bwMode="auto">
            <a:xfrm>
              <a:off x="1922" y="1769"/>
              <a:ext cx="319" cy="288"/>
            </a:xfrm>
            <a:custGeom>
              <a:avLst/>
              <a:gdLst>
                <a:gd name="T0" fmla="*/ 0 w 473"/>
                <a:gd name="T1" fmla="*/ 14 h 426"/>
                <a:gd name="T2" fmla="*/ 19 w 473"/>
                <a:gd name="T3" fmla="*/ 147 h 426"/>
                <a:gd name="T4" fmla="*/ 15 w 473"/>
                <a:gd name="T5" fmla="*/ 352 h 426"/>
                <a:gd name="T6" fmla="*/ 25 w 473"/>
                <a:gd name="T7" fmla="*/ 364 h 426"/>
                <a:gd name="T8" fmla="*/ 58 w 473"/>
                <a:gd name="T9" fmla="*/ 363 h 426"/>
                <a:gd name="T10" fmla="*/ 60 w 473"/>
                <a:gd name="T11" fmla="*/ 426 h 426"/>
                <a:gd name="T12" fmla="*/ 342 w 473"/>
                <a:gd name="T13" fmla="*/ 423 h 426"/>
                <a:gd name="T14" fmla="*/ 336 w 473"/>
                <a:gd name="T15" fmla="*/ 358 h 426"/>
                <a:gd name="T16" fmla="*/ 360 w 473"/>
                <a:gd name="T17" fmla="*/ 287 h 426"/>
                <a:gd name="T18" fmla="*/ 395 w 473"/>
                <a:gd name="T19" fmla="*/ 238 h 426"/>
                <a:gd name="T20" fmla="*/ 394 w 473"/>
                <a:gd name="T21" fmla="*/ 224 h 426"/>
                <a:gd name="T22" fmla="*/ 419 w 473"/>
                <a:gd name="T23" fmla="*/ 181 h 426"/>
                <a:gd name="T24" fmla="*/ 434 w 473"/>
                <a:gd name="T25" fmla="*/ 132 h 426"/>
                <a:gd name="T26" fmla="*/ 428 w 473"/>
                <a:gd name="T27" fmla="*/ 129 h 426"/>
                <a:gd name="T28" fmla="*/ 452 w 473"/>
                <a:gd name="T29" fmla="*/ 110 h 426"/>
                <a:gd name="T30" fmla="*/ 473 w 473"/>
                <a:gd name="T31" fmla="*/ 67 h 426"/>
                <a:gd name="T32" fmla="*/ 466 w 473"/>
                <a:gd name="T33" fmla="*/ 58 h 426"/>
                <a:gd name="T34" fmla="*/ 403 w 473"/>
                <a:gd name="T35" fmla="*/ 61 h 426"/>
                <a:gd name="T36" fmla="*/ 420 w 473"/>
                <a:gd name="T37" fmla="*/ 37 h 426"/>
                <a:gd name="T38" fmla="*/ 415 w 473"/>
                <a:gd name="T39" fmla="*/ 0 h 426"/>
                <a:gd name="T40" fmla="*/ 0 w 473"/>
                <a:gd name="T41" fmla="*/ 14 h 42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73"/>
                <a:gd name="T64" fmla="*/ 0 h 426"/>
                <a:gd name="T65" fmla="*/ 473 w 473"/>
                <a:gd name="T66" fmla="*/ 426 h 42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73" h="426">
                  <a:moveTo>
                    <a:pt x="0" y="14"/>
                  </a:moveTo>
                  <a:lnTo>
                    <a:pt x="19" y="147"/>
                  </a:lnTo>
                  <a:lnTo>
                    <a:pt x="15" y="352"/>
                  </a:lnTo>
                  <a:lnTo>
                    <a:pt x="25" y="364"/>
                  </a:lnTo>
                  <a:lnTo>
                    <a:pt x="58" y="363"/>
                  </a:lnTo>
                  <a:lnTo>
                    <a:pt x="60" y="426"/>
                  </a:lnTo>
                  <a:lnTo>
                    <a:pt x="342" y="423"/>
                  </a:lnTo>
                  <a:lnTo>
                    <a:pt x="336" y="358"/>
                  </a:lnTo>
                  <a:lnTo>
                    <a:pt x="360" y="287"/>
                  </a:lnTo>
                  <a:lnTo>
                    <a:pt x="395" y="238"/>
                  </a:lnTo>
                  <a:lnTo>
                    <a:pt x="394" y="224"/>
                  </a:lnTo>
                  <a:lnTo>
                    <a:pt x="419" y="181"/>
                  </a:lnTo>
                  <a:lnTo>
                    <a:pt x="434" y="132"/>
                  </a:lnTo>
                  <a:lnTo>
                    <a:pt x="428" y="129"/>
                  </a:lnTo>
                  <a:lnTo>
                    <a:pt x="452" y="110"/>
                  </a:lnTo>
                  <a:lnTo>
                    <a:pt x="473" y="67"/>
                  </a:lnTo>
                  <a:lnTo>
                    <a:pt x="466" y="58"/>
                  </a:lnTo>
                  <a:lnTo>
                    <a:pt x="403" y="61"/>
                  </a:lnTo>
                  <a:lnTo>
                    <a:pt x="420" y="37"/>
                  </a:lnTo>
                  <a:lnTo>
                    <a:pt x="415" y="0"/>
                  </a:lnTo>
                  <a:lnTo>
                    <a:pt x="0" y="14"/>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69" name="Freeform 18"/>
            <p:cNvSpPr>
              <a:spLocks/>
            </p:cNvSpPr>
            <p:nvPr/>
          </p:nvSpPr>
          <p:spPr bwMode="auto">
            <a:xfrm>
              <a:off x="143" y="1081"/>
              <a:ext cx="505" cy="864"/>
            </a:xfrm>
            <a:custGeom>
              <a:avLst/>
              <a:gdLst>
                <a:gd name="T0" fmla="*/ 18 w 747"/>
                <a:gd name="T1" fmla="*/ 232 h 1279"/>
                <a:gd name="T2" fmla="*/ 27 w 747"/>
                <a:gd name="T3" fmla="*/ 260 h 1279"/>
                <a:gd name="T4" fmla="*/ 6 w 747"/>
                <a:gd name="T5" fmla="*/ 359 h 1279"/>
                <a:gd name="T6" fmla="*/ 19 w 747"/>
                <a:gd name="T7" fmla="*/ 389 h 1279"/>
                <a:gd name="T8" fmla="*/ 78 w 747"/>
                <a:gd name="T9" fmla="*/ 521 h 1279"/>
                <a:gd name="T10" fmla="*/ 84 w 747"/>
                <a:gd name="T11" fmla="*/ 517 h 1279"/>
                <a:gd name="T12" fmla="*/ 87 w 747"/>
                <a:gd name="T13" fmla="*/ 488 h 1279"/>
                <a:gd name="T14" fmla="*/ 97 w 747"/>
                <a:gd name="T15" fmla="*/ 484 h 1279"/>
                <a:gd name="T16" fmla="*/ 108 w 747"/>
                <a:gd name="T17" fmla="*/ 491 h 1279"/>
                <a:gd name="T18" fmla="*/ 90 w 747"/>
                <a:gd name="T19" fmla="*/ 509 h 1279"/>
                <a:gd name="T20" fmla="*/ 97 w 747"/>
                <a:gd name="T21" fmla="*/ 518 h 1279"/>
                <a:gd name="T22" fmla="*/ 112 w 747"/>
                <a:gd name="T23" fmla="*/ 575 h 1279"/>
                <a:gd name="T24" fmla="*/ 102 w 747"/>
                <a:gd name="T25" fmla="*/ 572 h 1279"/>
                <a:gd name="T26" fmla="*/ 81 w 747"/>
                <a:gd name="T27" fmla="*/ 550 h 1279"/>
                <a:gd name="T28" fmla="*/ 87 w 747"/>
                <a:gd name="T29" fmla="*/ 529 h 1279"/>
                <a:gd name="T30" fmla="*/ 78 w 747"/>
                <a:gd name="T31" fmla="*/ 529 h 1279"/>
                <a:gd name="T32" fmla="*/ 66 w 747"/>
                <a:gd name="T33" fmla="*/ 553 h 1279"/>
                <a:gd name="T34" fmla="*/ 69 w 747"/>
                <a:gd name="T35" fmla="*/ 605 h 1279"/>
                <a:gd name="T36" fmla="*/ 82 w 747"/>
                <a:gd name="T37" fmla="*/ 628 h 1279"/>
                <a:gd name="T38" fmla="*/ 109 w 747"/>
                <a:gd name="T39" fmla="*/ 649 h 1279"/>
                <a:gd name="T40" fmla="*/ 99 w 747"/>
                <a:gd name="T41" fmla="*/ 674 h 1279"/>
                <a:gd name="T42" fmla="*/ 84 w 747"/>
                <a:gd name="T43" fmla="*/ 679 h 1279"/>
                <a:gd name="T44" fmla="*/ 82 w 747"/>
                <a:gd name="T45" fmla="*/ 712 h 1279"/>
                <a:gd name="T46" fmla="*/ 118 w 747"/>
                <a:gd name="T47" fmla="*/ 788 h 1279"/>
                <a:gd name="T48" fmla="*/ 148 w 747"/>
                <a:gd name="T49" fmla="*/ 836 h 1279"/>
                <a:gd name="T50" fmla="*/ 144 w 747"/>
                <a:gd name="T51" fmla="*/ 863 h 1279"/>
                <a:gd name="T52" fmla="*/ 162 w 747"/>
                <a:gd name="T53" fmla="*/ 881 h 1279"/>
                <a:gd name="T54" fmla="*/ 153 w 747"/>
                <a:gd name="T55" fmla="*/ 899 h 1279"/>
                <a:gd name="T56" fmla="*/ 144 w 747"/>
                <a:gd name="T57" fmla="*/ 944 h 1279"/>
                <a:gd name="T58" fmla="*/ 156 w 747"/>
                <a:gd name="T59" fmla="*/ 960 h 1279"/>
                <a:gd name="T60" fmla="*/ 247 w 747"/>
                <a:gd name="T61" fmla="*/ 993 h 1279"/>
                <a:gd name="T62" fmla="*/ 285 w 747"/>
                <a:gd name="T63" fmla="*/ 1043 h 1279"/>
                <a:gd name="T64" fmla="*/ 327 w 747"/>
                <a:gd name="T65" fmla="*/ 1060 h 1279"/>
                <a:gd name="T66" fmla="*/ 328 w 747"/>
                <a:gd name="T67" fmla="*/ 1090 h 1279"/>
                <a:gd name="T68" fmla="*/ 357 w 747"/>
                <a:gd name="T69" fmla="*/ 1097 h 1279"/>
                <a:gd name="T70" fmla="*/ 396 w 747"/>
                <a:gd name="T71" fmla="*/ 1149 h 1279"/>
                <a:gd name="T72" fmla="*/ 417 w 747"/>
                <a:gd name="T73" fmla="*/ 1194 h 1279"/>
                <a:gd name="T74" fmla="*/ 417 w 747"/>
                <a:gd name="T75" fmla="*/ 1262 h 1279"/>
                <a:gd name="T76" fmla="*/ 681 w 747"/>
                <a:gd name="T77" fmla="*/ 1279 h 1279"/>
                <a:gd name="T78" fmla="*/ 665 w 747"/>
                <a:gd name="T79" fmla="*/ 1251 h 1279"/>
                <a:gd name="T80" fmla="*/ 673 w 747"/>
                <a:gd name="T81" fmla="*/ 1210 h 1279"/>
                <a:gd name="T82" fmla="*/ 715 w 747"/>
                <a:gd name="T83" fmla="*/ 1140 h 1279"/>
                <a:gd name="T84" fmla="*/ 747 w 747"/>
                <a:gd name="T85" fmla="*/ 1120 h 1279"/>
                <a:gd name="T86" fmla="*/ 729 w 747"/>
                <a:gd name="T87" fmla="*/ 1096 h 1279"/>
                <a:gd name="T88" fmla="*/ 716 w 747"/>
                <a:gd name="T89" fmla="*/ 1026 h 1279"/>
                <a:gd name="T90" fmla="*/ 364 w 747"/>
                <a:gd name="T91" fmla="*/ 493 h 1279"/>
                <a:gd name="T92" fmla="*/ 336 w 747"/>
                <a:gd name="T93" fmla="*/ 439 h 1279"/>
                <a:gd name="T94" fmla="*/ 425 w 747"/>
                <a:gd name="T95" fmla="*/ 100 h 1279"/>
                <a:gd name="T96" fmla="*/ 72 w 747"/>
                <a:gd name="T97" fmla="*/ 0 h 1279"/>
                <a:gd name="T98" fmla="*/ 63 w 747"/>
                <a:gd name="T99" fmla="*/ 21 h 1279"/>
                <a:gd name="T100" fmla="*/ 66 w 747"/>
                <a:gd name="T101" fmla="*/ 65 h 1279"/>
                <a:gd name="T102" fmla="*/ 0 w 747"/>
                <a:gd name="T103" fmla="*/ 171 h 1279"/>
                <a:gd name="T104" fmla="*/ 18 w 747"/>
                <a:gd name="T105" fmla="*/ 232 h 127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47"/>
                <a:gd name="T160" fmla="*/ 0 h 1279"/>
                <a:gd name="T161" fmla="*/ 747 w 747"/>
                <a:gd name="T162" fmla="*/ 1279 h 127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47" h="1279">
                  <a:moveTo>
                    <a:pt x="18" y="232"/>
                  </a:moveTo>
                  <a:lnTo>
                    <a:pt x="27" y="260"/>
                  </a:lnTo>
                  <a:lnTo>
                    <a:pt x="6" y="359"/>
                  </a:lnTo>
                  <a:lnTo>
                    <a:pt x="19" y="389"/>
                  </a:lnTo>
                  <a:lnTo>
                    <a:pt x="78" y="521"/>
                  </a:lnTo>
                  <a:lnTo>
                    <a:pt x="84" y="517"/>
                  </a:lnTo>
                  <a:lnTo>
                    <a:pt x="87" y="488"/>
                  </a:lnTo>
                  <a:lnTo>
                    <a:pt x="97" y="484"/>
                  </a:lnTo>
                  <a:lnTo>
                    <a:pt x="108" y="491"/>
                  </a:lnTo>
                  <a:lnTo>
                    <a:pt x="90" y="509"/>
                  </a:lnTo>
                  <a:lnTo>
                    <a:pt x="97" y="518"/>
                  </a:lnTo>
                  <a:lnTo>
                    <a:pt x="112" y="575"/>
                  </a:lnTo>
                  <a:lnTo>
                    <a:pt x="102" y="572"/>
                  </a:lnTo>
                  <a:lnTo>
                    <a:pt x="81" y="550"/>
                  </a:lnTo>
                  <a:lnTo>
                    <a:pt x="87" y="529"/>
                  </a:lnTo>
                  <a:lnTo>
                    <a:pt x="78" y="529"/>
                  </a:lnTo>
                  <a:lnTo>
                    <a:pt x="66" y="553"/>
                  </a:lnTo>
                  <a:lnTo>
                    <a:pt x="69" y="605"/>
                  </a:lnTo>
                  <a:lnTo>
                    <a:pt x="82" y="628"/>
                  </a:lnTo>
                  <a:lnTo>
                    <a:pt x="109" y="649"/>
                  </a:lnTo>
                  <a:lnTo>
                    <a:pt x="99" y="674"/>
                  </a:lnTo>
                  <a:lnTo>
                    <a:pt x="84" y="679"/>
                  </a:lnTo>
                  <a:lnTo>
                    <a:pt x="82" y="712"/>
                  </a:lnTo>
                  <a:lnTo>
                    <a:pt x="118" y="788"/>
                  </a:lnTo>
                  <a:lnTo>
                    <a:pt x="148" y="836"/>
                  </a:lnTo>
                  <a:lnTo>
                    <a:pt x="144" y="863"/>
                  </a:lnTo>
                  <a:lnTo>
                    <a:pt x="162" y="881"/>
                  </a:lnTo>
                  <a:lnTo>
                    <a:pt x="153" y="899"/>
                  </a:lnTo>
                  <a:lnTo>
                    <a:pt x="144" y="944"/>
                  </a:lnTo>
                  <a:lnTo>
                    <a:pt x="156" y="960"/>
                  </a:lnTo>
                  <a:lnTo>
                    <a:pt x="247" y="993"/>
                  </a:lnTo>
                  <a:lnTo>
                    <a:pt x="285" y="1043"/>
                  </a:lnTo>
                  <a:lnTo>
                    <a:pt x="327" y="1060"/>
                  </a:lnTo>
                  <a:lnTo>
                    <a:pt x="328" y="1090"/>
                  </a:lnTo>
                  <a:lnTo>
                    <a:pt x="357" y="1097"/>
                  </a:lnTo>
                  <a:lnTo>
                    <a:pt x="396" y="1149"/>
                  </a:lnTo>
                  <a:lnTo>
                    <a:pt x="417" y="1194"/>
                  </a:lnTo>
                  <a:lnTo>
                    <a:pt x="417" y="1262"/>
                  </a:lnTo>
                  <a:lnTo>
                    <a:pt x="681" y="1279"/>
                  </a:lnTo>
                  <a:lnTo>
                    <a:pt x="665" y="1251"/>
                  </a:lnTo>
                  <a:lnTo>
                    <a:pt x="673" y="1210"/>
                  </a:lnTo>
                  <a:lnTo>
                    <a:pt x="715" y="1140"/>
                  </a:lnTo>
                  <a:lnTo>
                    <a:pt x="747" y="1120"/>
                  </a:lnTo>
                  <a:lnTo>
                    <a:pt x="729" y="1096"/>
                  </a:lnTo>
                  <a:lnTo>
                    <a:pt x="716" y="1026"/>
                  </a:lnTo>
                  <a:lnTo>
                    <a:pt x="364" y="493"/>
                  </a:lnTo>
                  <a:lnTo>
                    <a:pt x="336" y="439"/>
                  </a:lnTo>
                  <a:lnTo>
                    <a:pt x="425" y="100"/>
                  </a:lnTo>
                  <a:lnTo>
                    <a:pt x="72" y="0"/>
                  </a:lnTo>
                  <a:lnTo>
                    <a:pt x="63" y="21"/>
                  </a:lnTo>
                  <a:lnTo>
                    <a:pt x="66" y="65"/>
                  </a:lnTo>
                  <a:lnTo>
                    <a:pt x="0" y="171"/>
                  </a:lnTo>
                  <a:lnTo>
                    <a:pt x="18" y="232"/>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0" name="Freeform 19"/>
            <p:cNvSpPr>
              <a:spLocks/>
            </p:cNvSpPr>
            <p:nvPr/>
          </p:nvSpPr>
          <p:spPr bwMode="auto">
            <a:xfrm>
              <a:off x="143" y="1081"/>
              <a:ext cx="505" cy="864"/>
            </a:xfrm>
            <a:custGeom>
              <a:avLst/>
              <a:gdLst>
                <a:gd name="T0" fmla="*/ 18 w 747"/>
                <a:gd name="T1" fmla="*/ 232 h 1279"/>
                <a:gd name="T2" fmla="*/ 27 w 747"/>
                <a:gd name="T3" fmla="*/ 260 h 1279"/>
                <a:gd name="T4" fmla="*/ 6 w 747"/>
                <a:gd name="T5" fmla="*/ 359 h 1279"/>
                <a:gd name="T6" fmla="*/ 19 w 747"/>
                <a:gd name="T7" fmla="*/ 389 h 1279"/>
                <a:gd name="T8" fmla="*/ 78 w 747"/>
                <a:gd name="T9" fmla="*/ 521 h 1279"/>
                <a:gd name="T10" fmla="*/ 84 w 747"/>
                <a:gd name="T11" fmla="*/ 517 h 1279"/>
                <a:gd name="T12" fmla="*/ 87 w 747"/>
                <a:gd name="T13" fmla="*/ 488 h 1279"/>
                <a:gd name="T14" fmla="*/ 97 w 747"/>
                <a:gd name="T15" fmla="*/ 484 h 1279"/>
                <a:gd name="T16" fmla="*/ 108 w 747"/>
                <a:gd name="T17" fmla="*/ 491 h 1279"/>
                <a:gd name="T18" fmla="*/ 90 w 747"/>
                <a:gd name="T19" fmla="*/ 509 h 1279"/>
                <a:gd name="T20" fmla="*/ 97 w 747"/>
                <a:gd name="T21" fmla="*/ 518 h 1279"/>
                <a:gd name="T22" fmla="*/ 112 w 747"/>
                <a:gd name="T23" fmla="*/ 575 h 1279"/>
                <a:gd name="T24" fmla="*/ 102 w 747"/>
                <a:gd name="T25" fmla="*/ 572 h 1279"/>
                <a:gd name="T26" fmla="*/ 81 w 747"/>
                <a:gd name="T27" fmla="*/ 550 h 1279"/>
                <a:gd name="T28" fmla="*/ 87 w 747"/>
                <a:gd name="T29" fmla="*/ 529 h 1279"/>
                <a:gd name="T30" fmla="*/ 78 w 747"/>
                <a:gd name="T31" fmla="*/ 529 h 1279"/>
                <a:gd name="T32" fmla="*/ 66 w 747"/>
                <a:gd name="T33" fmla="*/ 553 h 1279"/>
                <a:gd name="T34" fmla="*/ 69 w 747"/>
                <a:gd name="T35" fmla="*/ 605 h 1279"/>
                <a:gd name="T36" fmla="*/ 82 w 747"/>
                <a:gd name="T37" fmla="*/ 628 h 1279"/>
                <a:gd name="T38" fmla="*/ 109 w 747"/>
                <a:gd name="T39" fmla="*/ 649 h 1279"/>
                <a:gd name="T40" fmla="*/ 99 w 747"/>
                <a:gd name="T41" fmla="*/ 674 h 1279"/>
                <a:gd name="T42" fmla="*/ 84 w 747"/>
                <a:gd name="T43" fmla="*/ 679 h 1279"/>
                <a:gd name="T44" fmla="*/ 82 w 747"/>
                <a:gd name="T45" fmla="*/ 712 h 1279"/>
                <a:gd name="T46" fmla="*/ 118 w 747"/>
                <a:gd name="T47" fmla="*/ 788 h 1279"/>
                <a:gd name="T48" fmla="*/ 148 w 747"/>
                <a:gd name="T49" fmla="*/ 836 h 1279"/>
                <a:gd name="T50" fmla="*/ 144 w 747"/>
                <a:gd name="T51" fmla="*/ 863 h 1279"/>
                <a:gd name="T52" fmla="*/ 162 w 747"/>
                <a:gd name="T53" fmla="*/ 881 h 1279"/>
                <a:gd name="T54" fmla="*/ 153 w 747"/>
                <a:gd name="T55" fmla="*/ 899 h 1279"/>
                <a:gd name="T56" fmla="*/ 144 w 747"/>
                <a:gd name="T57" fmla="*/ 944 h 1279"/>
                <a:gd name="T58" fmla="*/ 156 w 747"/>
                <a:gd name="T59" fmla="*/ 960 h 1279"/>
                <a:gd name="T60" fmla="*/ 247 w 747"/>
                <a:gd name="T61" fmla="*/ 993 h 1279"/>
                <a:gd name="T62" fmla="*/ 285 w 747"/>
                <a:gd name="T63" fmla="*/ 1043 h 1279"/>
                <a:gd name="T64" fmla="*/ 327 w 747"/>
                <a:gd name="T65" fmla="*/ 1060 h 1279"/>
                <a:gd name="T66" fmla="*/ 328 w 747"/>
                <a:gd name="T67" fmla="*/ 1090 h 1279"/>
                <a:gd name="T68" fmla="*/ 357 w 747"/>
                <a:gd name="T69" fmla="*/ 1097 h 1279"/>
                <a:gd name="T70" fmla="*/ 396 w 747"/>
                <a:gd name="T71" fmla="*/ 1149 h 1279"/>
                <a:gd name="T72" fmla="*/ 417 w 747"/>
                <a:gd name="T73" fmla="*/ 1194 h 1279"/>
                <a:gd name="T74" fmla="*/ 417 w 747"/>
                <a:gd name="T75" fmla="*/ 1262 h 1279"/>
                <a:gd name="T76" fmla="*/ 681 w 747"/>
                <a:gd name="T77" fmla="*/ 1279 h 1279"/>
                <a:gd name="T78" fmla="*/ 665 w 747"/>
                <a:gd name="T79" fmla="*/ 1251 h 1279"/>
                <a:gd name="T80" fmla="*/ 673 w 747"/>
                <a:gd name="T81" fmla="*/ 1210 h 1279"/>
                <a:gd name="T82" fmla="*/ 715 w 747"/>
                <a:gd name="T83" fmla="*/ 1140 h 1279"/>
                <a:gd name="T84" fmla="*/ 747 w 747"/>
                <a:gd name="T85" fmla="*/ 1120 h 1279"/>
                <a:gd name="T86" fmla="*/ 729 w 747"/>
                <a:gd name="T87" fmla="*/ 1096 h 1279"/>
                <a:gd name="T88" fmla="*/ 716 w 747"/>
                <a:gd name="T89" fmla="*/ 1026 h 1279"/>
                <a:gd name="T90" fmla="*/ 364 w 747"/>
                <a:gd name="T91" fmla="*/ 493 h 1279"/>
                <a:gd name="T92" fmla="*/ 336 w 747"/>
                <a:gd name="T93" fmla="*/ 439 h 1279"/>
                <a:gd name="T94" fmla="*/ 425 w 747"/>
                <a:gd name="T95" fmla="*/ 100 h 1279"/>
                <a:gd name="T96" fmla="*/ 72 w 747"/>
                <a:gd name="T97" fmla="*/ 0 h 1279"/>
                <a:gd name="T98" fmla="*/ 63 w 747"/>
                <a:gd name="T99" fmla="*/ 21 h 1279"/>
                <a:gd name="T100" fmla="*/ 66 w 747"/>
                <a:gd name="T101" fmla="*/ 65 h 1279"/>
                <a:gd name="T102" fmla="*/ 0 w 747"/>
                <a:gd name="T103" fmla="*/ 171 h 1279"/>
                <a:gd name="T104" fmla="*/ 18 w 747"/>
                <a:gd name="T105" fmla="*/ 232 h 127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47"/>
                <a:gd name="T160" fmla="*/ 0 h 1279"/>
                <a:gd name="T161" fmla="*/ 747 w 747"/>
                <a:gd name="T162" fmla="*/ 1279 h 127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47" h="1279">
                  <a:moveTo>
                    <a:pt x="18" y="232"/>
                  </a:moveTo>
                  <a:lnTo>
                    <a:pt x="27" y="260"/>
                  </a:lnTo>
                  <a:lnTo>
                    <a:pt x="6" y="359"/>
                  </a:lnTo>
                  <a:lnTo>
                    <a:pt x="19" y="389"/>
                  </a:lnTo>
                  <a:lnTo>
                    <a:pt x="78" y="521"/>
                  </a:lnTo>
                  <a:lnTo>
                    <a:pt x="84" y="517"/>
                  </a:lnTo>
                  <a:lnTo>
                    <a:pt x="87" y="488"/>
                  </a:lnTo>
                  <a:lnTo>
                    <a:pt x="97" y="484"/>
                  </a:lnTo>
                  <a:lnTo>
                    <a:pt x="108" y="491"/>
                  </a:lnTo>
                  <a:lnTo>
                    <a:pt x="90" y="509"/>
                  </a:lnTo>
                  <a:lnTo>
                    <a:pt x="97" y="518"/>
                  </a:lnTo>
                  <a:lnTo>
                    <a:pt x="112" y="575"/>
                  </a:lnTo>
                  <a:lnTo>
                    <a:pt x="102" y="572"/>
                  </a:lnTo>
                  <a:lnTo>
                    <a:pt x="81" y="550"/>
                  </a:lnTo>
                  <a:lnTo>
                    <a:pt x="87" y="529"/>
                  </a:lnTo>
                  <a:lnTo>
                    <a:pt x="78" y="529"/>
                  </a:lnTo>
                  <a:lnTo>
                    <a:pt x="66" y="553"/>
                  </a:lnTo>
                  <a:lnTo>
                    <a:pt x="69" y="605"/>
                  </a:lnTo>
                  <a:lnTo>
                    <a:pt x="82" y="628"/>
                  </a:lnTo>
                  <a:lnTo>
                    <a:pt x="109" y="649"/>
                  </a:lnTo>
                  <a:lnTo>
                    <a:pt x="99" y="674"/>
                  </a:lnTo>
                  <a:lnTo>
                    <a:pt x="84" y="679"/>
                  </a:lnTo>
                  <a:lnTo>
                    <a:pt x="82" y="712"/>
                  </a:lnTo>
                  <a:lnTo>
                    <a:pt x="118" y="788"/>
                  </a:lnTo>
                  <a:lnTo>
                    <a:pt x="148" y="836"/>
                  </a:lnTo>
                  <a:lnTo>
                    <a:pt x="144" y="863"/>
                  </a:lnTo>
                  <a:lnTo>
                    <a:pt x="162" y="881"/>
                  </a:lnTo>
                  <a:lnTo>
                    <a:pt x="153" y="899"/>
                  </a:lnTo>
                  <a:lnTo>
                    <a:pt x="144" y="944"/>
                  </a:lnTo>
                  <a:lnTo>
                    <a:pt x="156" y="960"/>
                  </a:lnTo>
                  <a:lnTo>
                    <a:pt x="247" y="993"/>
                  </a:lnTo>
                  <a:lnTo>
                    <a:pt x="285" y="1043"/>
                  </a:lnTo>
                  <a:lnTo>
                    <a:pt x="327" y="1060"/>
                  </a:lnTo>
                  <a:lnTo>
                    <a:pt x="328" y="1090"/>
                  </a:lnTo>
                  <a:lnTo>
                    <a:pt x="357" y="1097"/>
                  </a:lnTo>
                  <a:lnTo>
                    <a:pt x="396" y="1149"/>
                  </a:lnTo>
                  <a:lnTo>
                    <a:pt x="417" y="1194"/>
                  </a:lnTo>
                  <a:lnTo>
                    <a:pt x="417" y="1262"/>
                  </a:lnTo>
                  <a:lnTo>
                    <a:pt x="681" y="1279"/>
                  </a:lnTo>
                  <a:lnTo>
                    <a:pt x="665" y="1251"/>
                  </a:lnTo>
                  <a:lnTo>
                    <a:pt x="673" y="1210"/>
                  </a:lnTo>
                  <a:lnTo>
                    <a:pt x="715" y="1140"/>
                  </a:lnTo>
                  <a:lnTo>
                    <a:pt x="747" y="1120"/>
                  </a:lnTo>
                  <a:lnTo>
                    <a:pt x="729" y="1096"/>
                  </a:lnTo>
                  <a:lnTo>
                    <a:pt x="716" y="1026"/>
                  </a:lnTo>
                  <a:lnTo>
                    <a:pt x="364" y="493"/>
                  </a:lnTo>
                  <a:lnTo>
                    <a:pt x="336" y="439"/>
                  </a:lnTo>
                  <a:lnTo>
                    <a:pt x="425" y="100"/>
                  </a:lnTo>
                  <a:lnTo>
                    <a:pt x="72" y="0"/>
                  </a:lnTo>
                  <a:lnTo>
                    <a:pt x="63" y="21"/>
                  </a:lnTo>
                  <a:lnTo>
                    <a:pt x="66" y="65"/>
                  </a:lnTo>
                  <a:lnTo>
                    <a:pt x="0" y="171"/>
                  </a:lnTo>
                  <a:lnTo>
                    <a:pt x="18" y="232"/>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1" name="Freeform 20"/>
            <p:cNvSpPr>
              <a:spLocks/>
            </p:cNvSpPr>
            <p:nvPr/>
          </p:nvSpPr>
          <p:spPr bwMode="auto">
            <a:xfrm>
              <a:off x="143" y="1081"/>
              <a:ext cx="505" cy="864"/>
            </a:xfrm>
            <a:custGeom>
              <a:avLst/>
              <a:gdLst>
                <a:gd name="T0" fmla="*/ 18 w 747"/>
                <a:gd name="T1" fmla="*/ 232 h 1279"/>
                <a:gd name="T2" fmla="*/ 27 w 747"/>
                <a:gd name="T3" fmla="*/ 260 h 1279"/>
                <a:gd name="T4" fmla="*/ 6 w 747"/>
                <a:gd name="T5" fmla="*/ 359 h 1279"/>
                <a:gd name="T6" fmla="*/ 19 w 747"/>
                <a:gd name="T7" fmla="*/ 389 h 1279"/>
                <a:gd name="T8" fmla="*/ 78 w 747"/>
                <a:gd name="T9" fmla="*/ 521 h 1279"/>
                <a:gd name="T10" fmla="*/ 84 w 747"/>
                <a:gd name="T11" fmla="*/ 517 h 1279"/>
                <a:gd name="T12" fmla="*/ 87 w 747"/>
                <a:gd name="T13" fmla="*/ 488 h 1279"/>
                <a:gd name="T14" fmla="*/ 97 w 747"/>
                <a:gd name="T15" fmla="*/ 484 h 1279"/>
                <a:gd name="T16" fmla="*/ 108 w 747"/>
                <a:gd name="T17" fmla="*/ 491 h 1279"/>
                <a:gd name="T18" fmla="*/ 90 w 747"/>
                <a:gd name="T19" fmla="*/ 509 h 1279"/>
                <a:gd name="T20" fmla="*/ 97 w 747"/>
                <a:gd name="T21" fmla="*/ 518 h 1279"/>
                <a:gd name="T22" fmla="*/ 112 w 747"/>
                <a:gd name="T23" fmla="*/ 575 h 1279"/>
                <a:gd name="T24" fmla="*/ 102 w 747"/>
                <a:gd name="T25" fmla="*/ 572 h 1279"/>
                <a:gd name="T26" fmla="*/ 81 w 747"/>
                <a:gd name="T27" fmla="*/ 550 h 1279"/>
                <a:gd name="T28" fmla="*/ 87 w 747"/>
                <a:gd name="T29" fmla="*/ 529 h 1279"/>
                <a:gd name="T30" fmla="*/ 78 w 747"/>
                <a:gd name="T31" fmla="*/ 529 h 1279"/>
                <a:gd name="T32" fmla="*/ 66 w 747"/>
                <a:gd name="T33" fmla="*/ 553 h 1279"/>
                <a:gd name="T34" fmla="*/ 69 w 747"/>
                <a:gd name="T35" fmla="*/ 605 h 1279"/>
                <a:gd name="T36" fmla="*/ 82 w 747"/>
                <a:gd name="T37" fmla="*/ 628 h 1279"/>
                <a:gd name="T38" fmla="*/ 109 w 747"/>
                <a:gd name="T39" fmla="*/ 649 h 1279"/>
                <a:gd name="T40" fmla="*/ 99 w 747"/>
                <a:gd name="T41" fmla="*/ 674 h 1279"/>
                <a:gd name="T42" fmla="*/ 84 w 747"/>
                <a:gd name="T43" fmla="*/ 679 h 1279"/>
                <a:gd name="T44" fmla="*/ 82 w 747"/>
                <a:gd name="T45" fmla="*/ 712 h 1279"/>
                <a:gd name="T46" fmla="*/ 118 w 747"/>
                <a:gd name="T47" fmla="*/ 788 h 1279"/>
                <a:gd name="T48" fmla="*/ 148 w 747"/>
                <a:gd name="T49" fmla="*/ 836 h 1279"/>
                <a:gd name="T50" fmla="*/ 144 w 747"/>
                <a:gd name="T51" fmla="*/ 863 h 1279"/>
                <a:gd name="T52" fmla="*/ 162 w 747"/>
                <a:gd name="T53" fmla="*/ 881 h 1279"/>
                <a:gd name="T54" fmla="*/ 153 w 747"/>
                <a:gd name="T55" fmla="*/ 899 h 1279"/>
                <a:gd name="T56" fmla="*/ 144 w 747"/>
                <a:gd name="T57" fmla="*/ 944 h 1279"/>
                <a:gd name="T58" fmla="*/ 156 w 747"/>
                <a:gd name="T59" fmla="*/ 960 h 1279"/>
                <a:gd name="T60" fmla="*/ 247 w 747"/>
                <a:gd name="T61" fmla="*/ 993 h 1279"/>
                <a:gd name="T62" fmla="*/ 285 w 747"/>
                <a:gd name="T63" fmla="*/ 1043 h 1279"/>
                <a:gd name="T64" fmla="*/ 327 w 747"/>
                <a:gd name="T65" fmla="*/ 1060 h 1279"/>
                <a:gd name="T66" fmla="*/ 328 w 747"/>
                <a:gd name="T67" fmla="*/ 1090 h 1279"/>
                <a:gd name="T68" fmla="*/ 357 w 747"/>
                <a:gd name="T69" fmla="*/ 1097 h 1279"/>
                <a:gd name="T70" fmla="*/ 396 w 747"/>
                <a:gd name="T71" fmla="*/ 1149 h 1279"/>
                <a:gd name="T72" fmla="*/ 417 w 747"/>
                <a:gd name="T73" fmla="*/ 1194 h 1279"/>
                <a:gd name="T74" fmla="*/ 417 w 747"/>
                <a:gd name="T75" fmla="*/ 1262 h 1279"/>
                <a:gd name="T76" fmla="*/ 681 w 747"/>
                <a:gd name="T77" fmla="*/ 1279 h 1279"/>
                <a:gd name="T78" fmla="*/ 665 w 747"/>
                <a:gd name="T79" fmla="*/ 1251 h 1279"/>
                <a:gd name="T80" fmla="*/ 673 w 747"/>
                <a:gd name="T81" fmla="*/ 1210 h 1279"/>
                <a:gd name="T82" fmla="*/ 715 w 747"/>
                <a:gd name="T83" fmla="*/ 1140 h 1279"/>
                <a:gd name="T84" fmla="*/ 747 w 747"/>
                <a:gd name="T85" fmla="*/ 1120 h 1279"/>
                <a:gd name="T86" fmla="*/ 729 w 747"/>
                <a:gd name="T87" fmla="*/ 1096 h 1279"/>
                <a:gd name="T88" fmla="*/ 716 w 747"/>
                <a:gd name="T89" fmla="*/ 1026 h 1279"/>
                <a:gd name="T90" fmla="*/ 364 w 747"/>
                <a:gd name="T91" fmla="*/ 493 h 1279"/>
                <a:gd name="T92" fmla="*/ 336 w 747"/>
                <a:gd name="T93" fmla="*/ 439 h 1279"/>
                <a:gd name="T94" fmla="*/ 425 w 747"/>
                <a:gd name="T95" fmla="*/ 100 h 1279"/>
                <a:gd name="T96" fmla="*/ 72 w 747"/>
                <a:gd name="T97" fmla="*/ 0 h 1279"/>
                <a:gd name="T98" fmla="*/ 63 w 747"/>
                <a:gd name="T99" fmla="*/ 21 h 1279"/>
                <a:gd name="T100" fmla="*/ 66 w 747"/>
                <a:gd name="T101" fmla="*/ 65 h 1279"/>
                <a:gd name="T102" fmla="*/ 0 w 747"/>
                <a:gd name="T103" fmla="*/ 171 h 1279"/>
                <a:gd name="T104" fmla="*/ 18 w 747"/>
                <a:gd name="T105" fmla="*/ 232 h 127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47"/>
                <a:gd name="T160" fmla="*/ 0 h 1279"/>
                <a:gd name="T161" fmla="*/ 747 w 747"/>
                <a:gd name="T162" fmla="*/ 1279 h 127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47" h="1279">
                  <a:moveTo>
                    <a:pt x="18" y="232"/>
                  </a:moveTo>
                  <a:lnTo>
                    <a:pt x="27" y="260"/>
                  </a:lnTo>
                  <a:lnTo>
                    <a:pt x="6" y="359"/>
                  </a:lnTo>
                  <a:lnTo>
                    <a:pt x="19" y="389"/>
                  </a:lnTo>
                  <a:lnTo>
                    <a:pt x="78" y="521"/>
                  </a:lnTo>
                  <a:lnTo>
                    <a:pt x="84" y="517"/>
                  </a:lnTo>
                  <a:lnTo>
                    <a:pt x="87" y="488"/>
                  </a:lnTo>
                  <a:lnTo>
                    <a:pt x="97" y="484"/>
                  </a:lnTo>
                  <a:lnTo>
                    <a:pt x="108" y="491"/>
                  </a:lnTo>
                  <a:lnTo>
                    <a:pt x="90" y="509"/>
                  </a:lnTo>
                  <a:lnTo>
                    <a:pt x="97" y="518"/>
                  </a:lnTo>
                  <a:lnTo>
                    <a:pt x="112" y="575"/>
                  </a:lnTo>
                  <a:lnTo>
                    <a:pt x="102" y="572"/>
                  </a:lnTo>
                  <a:lnTo>
                    <a:pt x="81" y="550"/>
                  </a:lnTo>
                  <a:lnTo>
                    <a:pt x="87" y="529"/>
                  </a:lnTo>
                  <a:lnTo>
                    <a:pt x="78" y="529"/>
                  </a:lnTo>
                  <a:lnTo>
                    <a:pt x="66" y="553"/>
                  </a:lnTo>
                  <a:lnTo>
                    <a:pt x="69" y="605"/>
                  </a:lnTo>
                  <a:lnTo>
                    <a:pt x="82" y="628"/>
                  </a:lnTo>
                  <a:lnTo>
                    <a:pt x="109" y="649"/>
                  </a:lnTo>
                  <a:lnTo>
                    <a:pt x="99" y="674"/>
                  </a:lnTo>
                  <a:lnTo>
                    <a:pt x="84" y="679"/>
                  </a:lnTo>
                  <a:lnTo>
                    <a:pt x="82" y="712"/>
                  </a:lnTo>
                  <a:lnTo>
                    <a:pt x="118" y="788"/>
                  </a:lnTo>
                  <a:lnTo>
                    <a:pt x="148" y="836"/>
                  </a:lnTo>
                  <a:lnTo>
                    <a:pt x="144" y="863"/>
                  </a:lnTo>
                  <a:lnTo>
                    <a:pt x="162" y="881"/>
                  </a:lnTo>
                  <a:lnTo>
                    <a:pt x="153" y="899"/>
                  </a:lnTo>
                  <a:lnTo>
                    <a:pt x="144" y="944"/>
                  </a:lnTo>
                  <a:lnTo>
                    <a:pt x="156" y="960"/>
                  </a:lnTo>
                  <a:lnTo>
                    <a:pt x="247" y="993"/>
                  </a:lnTo>
                  <a:lnTo>
                    <a:pt x="285" y="1043"/>
                  </a:lnTo>
                  <a:lnTo>
                    <a:pt x="327" y="1060"/>
                  </a:lnTo>
                  <a:lnTo>
                    <a:pt x="328" y="1090"/>
                  </a:lnTo>
                  <a:lnTo>
                    <a:pt x="357" y="1097"/>
                  </a:lnTo>
                  <a:lnTo>
                    <a:pt x="396" y="1149"/>
                  </a:lnTo>
                  <a:lnTo>
                    <a:pt x="417" y="1194"/>
                  </a:lnTo>
                  <a:lnTo>
                    <a:pt x="417" y="1262"/>
                  </a:lnTo>
                  <a:lnTo>
                    <a:pt x="681" y="1279"/>
                  </a:lnTo>
                  <a:lnTo>
                    <a:pt x="665" y="1251"/>
                  </a:lnTo>
                  <a:lnTo>
                    <a:pt x="673" y="1210"/>
                  </a:lnTo>
                  <a:lnTo>
                    <a:pt x="715" y="1140"/>
                  </a:lnTo>
                  <a:lnTo>
                    <a:pt x="747" y="1120"/>
                  </a:lnTo>
                  <a:lnTo>
                    <a:pt x="729" y="1096"/>
                  </a:lnTo>
                  <a:lnTo>
                    <a:pt x="716" y="1026"/>
                  </a:lnTo>
                  <a:lnTo>
                    <a:pt x="364" y="493"/>
                  </a:lnTo>
                  <a:lnTo>
                    <a:pt x="336" y="439"/>
                  </a:lnTo>
                  <a:lnTo>
                    <a:pt x="425" y="100"/>
                  </a:lnTo>
                  <a:lnTo>
                    <a:pt x="72" y="0"/>
                  </a:lnTo>
                  <a:lnTo>
                    <a:pt x="63" y="21"/>
                  </a:lnTo>
                  <a:lnTo>
                    <a:pt x="66" y="65"/>
                  </a:lnTo>
                  <a:lnTo>
                    <a:pt x="0" y="171"/>
                  </a:lnTo>
                  <a:lnTo>
                    <a:pt x="18" y="232"/>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2" name="Freeform 21"/>
            <p:cNvSpPr>
              <a:spLocks/>
            </p:cNvSpPr>
            <p:nvPr/>
          </p:nvSpPr>
          <p:spPr bwMode="auto">
            <a:xfrm>
              <a:off x="143" y="1081"/>
              <a:ext cx="505" cy="864"/>
            </a:xfrm>
            <a:custGeom>
              <a:avLst/>
              <a:gdLst>
                <a:gd name="T0" fmla="*/ 18 w 747"/>
                <a:gd name="T1" fmla="*/ 232 h 1279"/>
                <a:gd name="T2" fmla="*/ 27 w 747"/>
                <a:gd name="T3" fmla="*/ 260 h 1279"/>
                <a:gd name="T4" fmla="*/ 6 w 747"/>
                <a:gd name="T5" fmla="*/ 359 h 1279"/>
                <a:gd name="T6" fmla="*/ 19 w 747"/>
                <a:gd name="T7" fmla="*/ 389 h 1279"/>
                <a:gd name="T8" fmla="*/ 78 w 747"/>
                <a:gd name="T9" fmla="*/ 521 h 1279"/>
                <a:gd name="T10" fmla="*/ 84 w 747"/>
                <a:gd name="T11" fmla="*/ 517 h 1279"/>
                <a:gd name="T12" fmla="*/ 87 w 747"/>
                <a:gd name="T13" fmla="*/ 488 h 1279"/>
                <a:gd name="T14" fmla="*/ 97 w 747"/>
                <a:gd name="T15" fmla="*/ 484 h 1279"/>
                <a:gd name="T16" fmla="*/ 108 w 747"/>
                <a:gd name="T17" fmla="*/ 491 h 1279"/>
                <a:gd name="T18" fmla="*/ 90 w 747"/>
                <a:gd name="T19" fmla="*/ 509 h 1279"/>
                <a:gd name="T20" fmla="*/ 97 w 747"/>
                <a:gd name="T21" fmla="*/ 518 h 1279"/>
                <a:gd name="T22" fmla="*/ 112 w 747"/>
                <a:gd name="T23" fmla="*/ 575 h 1279"/>
                <a:gd name="T24" fmla="*/ 102 w 747"/>
                <a:gd name="T25" fmla="*/ 572 h 1279"/>
                <a:gd name="T26" fmla="*/ 81 w 747"/>
                <a:gd name="T27" fmla="*/ 550 h 1279"/>
                <a:gd name="T28" fmla="*/ 87 w 747"/>
                <a:gd name="T29" fmla="*/ 529 h 1279"/>
                <a:gd name="T30" fmla="*/ 78 w 747"/>
                <a:gd name="T31" fmla="*/ 529 h 1279"/>
                <a:gd name="T32" fmla="*/ 66 w 747"/>
                <a:gd name="T33" fmla="*/ 553 h 1279"/>
                <a:gd name="T34" fmla="*/ 69 w 747"/>
                <a:gd name="T35" fmla="*/ 605 h 1279"/>
                <a:gd name="T36" fmla="*/ 82 w 747"/>
                <a:gd name="T37" fmla="*/ 628 h 1279"/>
                <a:gd name="T38" fmla="*/ 109 w 747"/>
                <a:gd name="T39" fmla="*/ 649 h 1279"/>
                <a:gd name="T40" fmla="*/ 99 w 747"/>
                <a:gd name="T41" fmla="*/ 674 h 1279"/>
                <a:gd name="T42" fmla="*/ 84 w 747"/>
                <a:gd name="T43" fmla="*/ 679 h 1279"/>
                <a:gd name="T44" fmla="*/ 82 w 747"/>
                <a:gd name="T45" fmla="*/ 712 h 1279"/>
                <a:gd name="T46" fmla="*/ 118 w 747"/>
                <a:gd name="T47" fmla="*/ 788 h 1279"/>
                <a:gd name="T48" fmla="*/ 148 w 747"/>
                <a:gd name="T49" fmla="*/ 836 h 1279"/>
                <a:gd name="T50" fmla="*/ 144 w 747"/>
                <a:gd name="T51" fmla="*/ 863 h 1279"/>
                <a:gd name="T52" fmla="*/ 162 w 747"/>
                <a:gd name="T53" fmla="*/ 881 h 1279"/>
                <a:gd name="T54" fmla="*/ 153 w 747"/>
                <a:gd name="T55" fmla="*/ 899 h 1279"/>
                <a:gd name="T56" fmla="*/ 144 w 747"/>
                <a:gd name="T57" fmla="*/ 944 h 1279"/>
                <a:gd name="T58" fmla="*/ 156 w 747"/>
                <a:gd name="T59" fmla="*/ 960 h 1279"/>
                <a:gd name="T60" fmla="*/ 247 w 747"/>
                <a:gd name="T61" fmla="*/ 993 h 1279"/>
                <a:gd name="T62" fmla="*/ 285 w 747"/>
                <a:gd name="T63" fmla="*/ 1043 h 1279"/>
                <a:gd name="T64" fmla="*/ 327 w 747"/>
                <a:gd name="T65" fmla="*/ 1060 h 1279"/>
                <a:gd name="T66" fmla="*/ 328 w 747"/>
                <a:gd name="T67" fmla="*/ 1090 h 1279"/>
                <a:gd name="T68" fmla="*/ 357 w 747"/>
                <a:gd name="T69" fmla="*/ 1097 h 1279"/>
                <a:gd name="T70" fmla="*/ 396 w 747"/>
                <a:gd name="T71" fmla="*/ 1149 h 1279"/>
                <a:gd name="T72" fmla="*/ 417 w 747"/>
                <a:gd name="T73" fmla="*/ 1194 h 1279"/>
                <a:gd name="T74" fmla="*/ 417 w 747"/>
                <a:gd name="T75" fmla="*/ 1262 h 1279"/>
                <a:gd name="T76" fmla="*/ 681 w 747"/>
                <a:gd name="T77" fmla="*/ 1279 h 1279"/>
                <a:gd name="T78" fmla="*/ 665 w 747"/>
                <a:gd name="T79" fmla="*/ 1251 h 1279"/>
                <a:gd name="T80" fmla="*/ 673 w 747"/>
                <a:gd name="T81" fmla="*/ 1210 h 1279"/>
                <a:gd name="T82" fmla="*/ 715 w 747"/>
                <a:gd name="T83" fmla="*/ 1140 h 1279"/>
                <a:gd name="T84" fmla="*/ 747 w 747"/>
                <a:gd name="T85" fmla="*/ 1120 h 1279"/>
                <a:gd name="T86" fmla="*/ 729 w 747"/>
                <a:gd name="T87" fmla="*/ 1096 h 1279"/>
                <a:gd name="T88" fmla="*/ 716 w 747"/>
                <a:gd name="T89" fmla="*/ 1026 h 1279"/>
                <a:gd name="T90" fmla="*/ 364 w 747"/>
                <a:gd name="T91" fmla="*/ 493 h 1279"/>
                <a:gd name="T92" fmla="*/ 336 w 747"/>
                <a:gd name="T93" fmla="*/ 439 h 1279"/>
                <a:gd name="T94" fmla="*/ 425 w 747"/>
                <a:gd name="T95" fmla="*/ 100 h 1279"/>
                <a:gd name="T96" fmla="*/ 72 w 747"/>
                <a:gd name="T97" fmla="*/ 0 h 1279"/>
                <a:gd name="T98" fmla="*/ 63 w 747"/>
                <a:gd name="T99" fmla="*/ 21 h 1279"/>
                <a:gd name="T100" fmla="*/ 66 w 747"/>
                <a:gd name="T101" fmla="*/ 65 h 1279"/>
                <a:gd name="T102" fmla="*/ 0 w 747"/>
                <a:gd name="T103" fmla="*/ 171 h 1279"/>
                <a:gd name="T104" fmla="*/ 18 w 747"/>
                <a:gd name="T105" fmla="*/ 232 h 127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47"/>
                <a:gd name="T160" fmla="*/ 0 h 1279"/>
                <a:gd name="T161" fmla="*/ 747 w 747"/>
                <a:gd name="T162" fmla="*/ 1279 h 127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47" h="1279">
                  <a:moveTo>
                    <a:pt x="18" y="232"/>
                  </a:moveTo>
                  <a:lnTo>
                    <a:pt x="27" y="260"/>
                  </a:lnTo>
                  <a:lnTo>
                    <a:pt x="6" y="359"/>
                  </a:lnTo>
                  <a:lnTo>
                    <a:pt x="19" y="389"/>
                  </a:lnTo>
                  <a:lnTo>
                    <a:pt x="78" y="521"/>
                  </a:lnTo>
                  <a:lnTo>
                    <a:pt x="84" y="517"/>
                  </a:lnTo>
                  <a:lnTo>
                    <a:pt x="87" y="488"/>
                  </a:lnTo>
                  <a:lnTo>
                    <a:pt x="97" y="484"/>
                  </a:lnTo>
                  <a:lnTo>
                    <a:pt x="108" y="491"/>
                  </a:lnTo>
                  <a:lnTo>
                    <a:pt x="90" y="509"/>
                  </a:lnTo>
                  <a:lnTo>
                    <a:pt x="97" y="518"/>
                  </a:lnTo>
                  <a:lnTo>
                    <a:pt x="112" y="575"/>
                  </a:lnTo>
                  <a:lnTo>
                    <a:pt x="102" y="572"/>
                  </a:lnTo>
                  <a:lnTo>
                    <a:pt x="81" y="550"/>
                  </a:lnTo>
                  <a:lnTo>
                    <a:pt x="87" y="529"/>
                  </a:lnTo>
                  <a:lnTo>
                    <a:pt x="78" y="529"/>
                  </a:lnTo>
                  <a:lnTo>
                    <a:pt x="66" y="553"/>
                  </a:lnTo>
                  <a:lnTo>
                    <a:pt x="69" y="605"/>
                  </a:lnTo>
                  <a:lnTo>
                    <a:pt x="82" y="628"/>
                  </a:lnTo>
                  <a:lnTo>
                    <a:pt x="109" y="649"/>
                  </a:lnTo>
                  <a:lnTo>
                    <a:pt x="99" y="674"/>
                  </a:lnTo>
                  <a:lnTo>
                    <a:pt x="84" y="679"/>
                  </a:lnTo>
                  <a:lnTo>
                    <a:pt x="82" y="712"/>
                  </a:lnTo>
                  <a:lnTo>
                    <a:pt x="118" y="788"/>
                  </a:lnTo>
                  <a:lnTo>
                    <a:pt x="148" y="836"/>
                  </a:lnTo>
                  <a:lnTo>
                    <a:pt x="144" y="863"/>
                  </a:lnTo>
                  <a:lnTo>
                    <a:pt x="162" y="881"/>
                  </a:lnTo>
                  <a:lnTo>
                    <a:pt x="153" y="899"/>
                  </a:lnTo>
                  <a:lnTo>
                    <a:pt x="144" y="944"/>
                  </a:lnTo>
                  <a:lnTo>
                    <a:pt x="156" y="960"/>
                  </a:lnTo>
                  <a:lnTo>
                    <a:pt x="247" y="993"/>
                  </a:lnTo>
                  <a:lnTo>
                    <a:pt x="285" y="1043"/>
                  </a:lnTo>
                  <a:lnTo>
                    <a:pt x="327" y="1060"/>
                  </a:lnTo>
                  <a:lnTo>
                    <a:pt x="328" y="1090"/>
                  </a:lnTo>
                  <a:lnTo>
                    <a:pt x="357" y="1097"/>
                  </a:lnTo>
                  <a:lnTo>
                    <a:pt x="396" y="1149"/>
                  </a:lnTo>
                  <a:lnTo>
                    <a:pt x="417" y="1194"/>
                  </a:lnTo>
                  <a:lnTo>
                    <a:pt x="417" y="1262"/>
                  </a:lnTo>
                  <a:lnTo>
                    <a:pt x="681" y="1279"/>
                  </a:lnTo>
                  <a:lnTo>
                    <a:pt x="665" y="1251"/>
                  </a:lnTo>
                  <a:lnTo>
                    <a:pt x="673" y="1210"/>
                  </a:lnTo>
                  <a:lnTo>
                    <a:pt x="715" y="1140"/>
                  </a:lnTo>
                  <a:lnTo>
                    <a:pt x="747" y="1120"/>
                  </a:lnTo>
                  <a:lnTo>
                    <a:pt x="729" y="1096"/>
                  </a:lnTo>
                  <a:lnTo>
                    <a:pt x="716" y="1026"/>
                  </a:lnTo>
                  <a:lnTo>
                    <a:pt x="364" y="493"/>
                  </a:lnTo>
                  <a:lnTo>
                    <a:pt x="336" y="439"/>
                  </a:lnTo>
                  <a:lnTo>
                    <a:pt x="425" y="100"/>
                  </a:lnTo>
                  <a:lnTo>
                    <a:pt x="72" y="0"/>
                  </a:lnTo>
                  <a:lnTo>
                    <a:pt x="63" y="21"/>
                  </a:lnTo>
                  <a:lnTo>
                    <a:pt x="66" y="65"/>
                  </a:lnTo>
                  <a:lnTo>
                    <a:pt x="0" y="171"/>
                  </a:lnTo>
                  <a:lnTo>
                    <a:pt x="18" y="232"/>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3" name="Freeform 22"/>
            <p:cNvSpPr>
              <a:spLocks/>
            </p:cNvSpPr>
            <p:nvPr/>
          </p:nvSpPr>
          <p:spPr bwMode="auto">
            <a:xfrm>
              <a:off x="1008" y="1359"/>
              <a:ext cx="464" cy="366"/>
            </a:xfrm>
            <a:custGeom>
              <a:avLst/>
              <a:gdLst>
                <a:gd name="T0" fmla="*/ 0 w 686"/>
                <a:gd name="T1" fmla="*/ 472 h 541"/>
                <a:gd name="T2" fmla="*/ 67 w 686"/>
                <a:gd name="T3" fmla="*/ 0 h 541"/>
                <a:gd name="T4" fmla="*/ 508 w 686"/>
                <a:gd name="T5" fmla="*/ 49 h 541"/>
                <a:gd name="T6" fmla="*/ 686 w 686"/>
                <a:gd name="T7" fmla="*/ 64 h 541"/>
                <a:gd name="T8" fmla="*/ 678 w 686"/>
                <a:gd name="T9" fmla="*/ 181 h 541"/>
                <a:gd name="T10" fmla="*/ 654 w 686"/>
                <a:gd name="T11" fmla="*/ 541 h 541"/>
                <a:gd name="T12" fmla="*/ 565 w 686"/>
                <a:gd name="T13" fmla="*/ 534 h 541"/>
                <a:gd name="T14" fmla="*/ 283 w 686"/>
                <a:gd name="T15" fmla="*/ 510 h 541"/>
                <a:gd name="T16" fmla="*/ 0 w 686"/>
                <a:gd name="T17" fmla="*/ 472 h 5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86"/>
                <a:gd name="T28" fmla="*/ 0 h 541"/>
                <a:gd name="T29" fmla="*/ 686 w 686"/>
                <a:gd name="T30" fmla="*/ 541 h 5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86" h="541">
                  <a:moveTo>
                    <a:pt x="0" y="472"/>
                  </a:moveTo>
                  <a:lnTo>
                    <a:pt x="67" y="0"/>
                  </a:lnTo>
                  <a:lnTo>
                    <a:pt x="508" y="49"/>
                  </a:lnTo>
                  <a:lnTo>
                    <a:pt x="686" y="64"/>
                  </a:lnTo>
                  <a:lnTo>
                    <a:pt x="678" y="181"/>
                  </a:lnTo>
                  <a:lnTo>
                    <a:pt x="654" y="541"/>
                  </a:lnTo>
                  <a:lnTo>
                    <a:pt x="565" y="534"/>
                  </a:lnTo>
                  <a:lnTo>
                    <a:pt x="283" y="510"/>
                  </a:lnTo>
                  <a:lnTo>
                    <a:pt x="0" y="472"/>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4" name="Freeform 23"/>
            <p:cNvSpPr>
              <a:spLocks/>
            </p:cNvSpPr>
            <p:nvPr/>
          </p:nvSpPr>
          <p:spPr bwMode="auto">
            <a:xfrm>
              <a:off x="1008" y="1359"/>
              <a:ext cx="464" cy="366"/>
            </a:xfrm>
            <a:custGeom>
              <a:avLst/>
              <a:gdLst>
                <a:gd name="T0" fmla="*/ 0 w 686"/>
                <a:gd name="T1" fmla="*/ 472 h 541"/>
                <a:gd name="T2" fmla="*/ 67 w 686"/>
                <a:gd name="T3" fmla="*/ 0 h 541"/>
                <a:gd name="T4" fmla="*/ 508 w 686"/>
                <a:gd name="T5" fmla="*/ 49 h 541"/>
                <a:gd name="T6" fmla="*/ 686 w 686"/>
                <a:gd name="T7" fmla="*/ 64 h 541"/>
                <a:gd name="T8" fmla="*/ 678 w 686"/>
                <a:gd name="T9" fmla="*/ 181 h 541"/>
                <a:gd name="T10" fmla="*/ 654 w 686"/>
                <a:gd name="T11" fmla="*/ 541 h 541"/>
                <a:gd name="T12" fmla="*/ 565 w 686"/>
                <a:gd name="T13" fmla="*/ 534 h 541"/>
                <a:gd name="T14" fmla="*/ 283 w 686"/>
                <a:gd name="T15" fmla="*/ 510 h 541"/>
                <a:gd name="T16" fmla="*/ 0 w 686"/>
                <a:gd name="T17" fmla="*/ 472 h 5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86"/>
                <a:gd name="T28" fmla="*/ 0 h 541"/>
                <a:gd name="T29" fmla="*/ 686 w 686"/>
                <a:gd name="T30" fmla="*/ 541 h 5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86" h="541">
                  <a:moveTo>
                    <a:pt x="0" y="472"/>
                  </a:moveTo>
                  <a:lnTo>
                    <a:pt x="67" y="0"/>
                  </a:lnTo>
                  <a:lnTo>
                    <a:pt x="508" y="49"/>
                  </a:lnTo>
                  <a:lnTo>
                    <a:pt x="686" y="64"/>
                  </a:lnTo>
                  <a:lnTo>
                    <a:pt x="678" y="181"/>
                  </a:lnTo>
                  <a:lnTo>
                    <a:pt x="654" y="541"/>
                  </a:lnTo>
                  <a:lnTo>
                    <a:pt x="565" y="534"/>
                  </a:lnTo>
                  <a:lnTo>
                    <a:pt x="283" y="510"/>
                  </a:lnTo>
                  <a:lnTo>
                    <a:pt x="0" y="472"/>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5" name="Freeform 24"/>
            <p:cNvSpPr>
              <a:spLocks/>
            </p:cNvSpPr>
            <p:nvPr/>
          </p:nvSpPr>
          <p:spPr bwMode="auto">
            <a:xfrm>
              <a:off x="3157" y="1162"/>
              <a:ext cx="108" cy="102"/>
            </a:xfrm>
            <a:custGeom>
              <a:avLst/>
              <a:gdLst>
                <a:gd name="T0" fmla="*/ 0 w 161"/>
                <a:gd name="T1" fmla="*/ 30 h 151"/>
                <a:gd name="T2" fmla="*/ 13 w 161"/>
                <a:gd name="T3" fmla="*/ 109 h 151"/>
                <a:gd name="T4" fmla="*/ 12 w 161"/>
                <a:gd name="T5" fmla="*/ 151 h 151"/>
                <a:gd name="T6" fmla="*/ 26 w 161"/>
                <a:gd name="T7" fmla="*/ 148 h 151"/>
                <a:gd name="T8" fmla="*/ 32 w 161"/>
                <a:gd name="T9" fmla="*/ 136 h 151"/>
                <a:gd name="T10" fmla="*/ 56 w 161"/>
                <a:gd name="T11" fmla="*/ 126 h 151"/>
                <a:gd name="T12" fmla="*/ 67 w 161"/>
                <a:gd name="T13" fmla="*/ 106 h 151"/>
                <a:gd name="T14" fmla="*/ 73 w 161"/>
                <a:gd name="T15" fmla="*/ 109 h 151"/>
                <a:gd name="T16" fmla="*/ 91 w 161"/>
                <a:gd name="T17" fmla="*/ 102 h 151"/>
                <a:gd name="T18" fmla="*/ 115 w 161"/>
                <a:gd name="T19" fmla="*/ 97 h 151"/>
                <a:gd name="T20" fmla="*/ 117 w 161"/>
                <a:gd name="T21" fmla="*/ 90 h 151"/>
                <a:gd name="T22" fmla="*/ 124 w 161"/>
                <a:gd name="T23" fmla="*/ 94 h 151"/>
                <a:gd name="T24" fmla="*/ 132 w 161"/>
                <a:gd name="T25" fmla="*/ 86 h 151"/>
                <a:gd name="T26" fmla="*/ 144 w 161"/>
                <a:gd name="T27" fmla="*/ 84 h 151"/>
                <a:gd name="T28" fmla="*/ 161 w 161"/>
                <a:gd name="T29" fmla="*/ 77 h 151"/>
                <a:gd name="T30" fmla="*/ 145 w 161"/>
                <a:gd name="T31" fmla="*/ 0 h 151"/>
                <a:gd name="T32" fmla="*/ 0 w 161"/>
                <a:gd name="T33" fmla="*/ 30 h 1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1"/>
                <a:gd name="T52" fmla="*/ 0 h 151"/>
                <a:gd name="T53" fmla="*/ 161 w 161"/>
                <a:gd name="T54" fmla="*/ 151 h 1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1" h="151">
                  <a:moveTo>
                    <a:pt x="0" y="30"/>
                  </a:moveTo>
                  <a:lnTo>
                    <a:pt x="13" y="109"/>
                  </a:lnTo>
                  <a:lnTo>
                    <a:pt x="12" y="151"/>
                  </a:lnTo>
                  <a:lnTo>
                    <a:pt x="26" y="148"/>
                  </a:lnTo>
                  <a:lnTo>
                    <a:pt x="32" y="136"/>
                  </a:lnTo>
                  <a:lnTo>
                    <a:pt x="56" y="126"/>
                  </a:lnTo>
                  <a:lnTo>
                    <a:pt x="67" y="106"/>
                  </a:lnTo>
                  <a:lnTo>
                    <a:pt x="73" y="109"/>
                  </a:lnTo>
                  <a:lnTo>
                    <a:pt x="91" y="102"/>
                  </a:lnTo>
                  <a:lnTo>
                    <a:pt x="115" y="97"/>
                  </a:lnTo>
                  <a:lnTo>
                    <a:pt x="117" y="90"/>
                  </a:lnTo>
                  <a:lnTo>
                    <a:pt x="124" y="94"/>
                  </a:lnTo>
                  <a:lnTo>
                    <a:pt x="132" y="86"/>
                  </a:lnTo>
                  <a:lnTo>
                    <a:pt x="144" y="84"/>
                  </a:lnTo>
                  <a:lnTo>
                    <a:pt x="161" y="77"/>
                  </a:lnTo>
                  <a:lnTo>
                    <a:pt x="145" y="0"/>
                  </a:lnTo>
                  <a:lnTo>
                    <a:pt x="0" y="30"/>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6" name="Freeform 25"/>
            <p:cNvSpPr>
              <a:spLocks/>
            </p:cNvSpPr>
            <p:nvPr/>
          </p:nvSpPr>
          <p:spPr bwMode="auto">
            <a:xfrm>
              <a:off x="3157" y="1162"/>
              <a:ext cx="108" cy="102"/>
            </a:xfrm>
            <a:custGeom>
              <a:avLst/>
              <a:gdLst>
                <a:gd name="T0" fmla="*/ 0 w 161"/>
                <a:gd name="T1" fmla="*/ 30 h 151"/>
                <a:gd name="T2" fmla="*/ 13 w 161"/>
                <a:gd name="T3" fmla="*/ 109 h 151"/>
                <a:gd name="T4" fmla="*/ 12 w 161"/>
                <a:gd name="T5" fmla="*/ 151 h 151"/>
                <a:gd name="T6" fmla="*/ 26 w 161"/>
                <a:gd name="T7" fmla="*/ 148 h 151"/>
                <a:gd name="T8" fmla="*/ 32 w 161"/>
                <a:gd name="T9" fmla="*/ 136 h 151"/>
                <a:gd name="T10" fmla="*/ 56 w 161"/>
                <a:gd name="T11" fmla="*/ 126 h 151"/>
                <a:gd name="T12" fmla="*/ 67 w 161"/>
                <a:gd name="T13" fmla="*/ 106 h 151"/>
                <a:gd name="T14" fmla="*/ 73 w 161"/>
                <a:gd name="T15" fmla="*/ 109 h 151"/>
                <a:gd name="T16" fmla="*/ 91 w 161"/>
                <a:gd name="T17" fmla="*/ 102 h 151"/>
                <a:gd name="T18" fmla="*/ 115 w 161"/>
                <a:gd name="T19" fmla="*/ 97 h 151"/>
                <a:gd name="T20" fmla="*/ 117 w 161"/>
                <a:gd name="T21" fmla="*/ 90 h 151"/>
                <a:gd name="T22" fmla="*/ 124 w 161"/>
                <a:gd name="T23" fmla="*/ 94 h 151"/>
                <a:gd name="T24" fmla="*/ 132 w 161"/>
                <a:gd name="T25" fmla="*/ 86 h 151"/>
                <a:gd name="T26" fmla="*/ 144 w 161"/>
                <a:gd name="T27" fmla="*/ 84 h 151"/>
                <a:gd name="T28" fmla="*/ 161 w 161"/>
                <a:gd name="T29" fmla="*/ 77 h 151"/>
                <a:gd name="T30" fmla="*/ 145 w 161"/>
                <a:gd name="T31" fmla="*/ 0 h 151"/>
                <a:gd name="T32" fmla="*/ 0 w 161"/>
                <a:gd name="T33" fmla="*/ 30 h 1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1"/>
                <a:gd name="T52" fmla="*/ 0 h 151"/>
                <a:gd name="T53" fmla="*/ 161 w 161"/>
                <a:gd name="T54" fmla="*/ 151 h 1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1" h="151">
                  <a:moveTo>
                    <a:pt x="0" y="30"/>
                  </a:moveTo>
                  <a:lnTo>
                    <a:pt x="13" y="109"/>
                  </a:lnTo>
                  <a:lnTo>
                    <a:pt x="12" y="151"/>
                  </a:lnTo>
                  <a:lnTo>
                    <a:pt x="26" y="148"/>
                  </a:lnTo>
                  <a:lnTo>
                    <a:pt x="32" y="136"/>
                  </a:lnTo>
                  <a:lnTo>
                    <a:pt x="56" y="126"/>
                  </a:lnTo>
                  <a:lnTo>
                    <a:pt x="67" y="106"/>
                  </a:lnTo>
                  <a:lnTo>
                    <a:pt x="73" y="109"/>
                  </a:lnTo>
                  <a:lnTo>
                    <a:pt x="91" y="102"/>
                  </a:lnTo>
                  <a:lnTo>
                    <a:pt x="115" y="97"/>
                  </a:lnTo>
                  <a:lnTo>
                    <a:pt x="117" y="90"/>
                  </a:lnTo>
                  <a:lnTo>
                    <a:pt x="124" y="94"/>
                  </a:lnTo>
                  <a:lnTo>
                    <a:pt x="132" y="86"/>
                  </a:lnTo>
                  <a:lnTo>
                    <a:pt x="144" y="84"/>
                  </a:lnTo>
                  <a:lnTo>
                    <a:pt x="161" y="77"/>
                  </a:lnTo>
                  <a:lnTo>
                    <a:pt x="145" y="0"/>
                  </a:lnTo>
                  <a:lnTo>
                    <a:pt x="0" y="30"/>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7" name="Freeform 26"/>
            <p:cNvSpPr>
              <a:spLocks/>
            </p:cNvSpPr>
            <p:nvPr/>
          </p:nvSpPr>
          <p:spPr bwMode="auto">
            <a:xfrm>
              <a:off x="3061" y="1384"/>
              <a:ext cx="67" cy="110"/>
            </a:xfrm>
            <a:custGeom>
              <a:avLst/>
              <a:gdLst>
                <a:gd name="T0" fmla="*/ 0 w 99"/>
                <a:gd name="T1" fmla="*/ 15 h 162"/>
                <a:gd name="T2" fmla="*/ 14 w 99"/>
                <a:gd name="T3" fmla="*/ 0 h 162"/>
                <a:gd name="T4" fmla="*/ 33 w 99"/>
                <a:gd name="T5" fmla="*/ 0 h 162"/>
                <a:gd name="T6" fmla="*/ 26 w 99"/>
                <a:gd name="T7" fmla="*/ 17 h 162"/>
                <a:gd name="T8" fmla="*/ 21 w 99"/>
                <a:gd name="T9" fmla="*/ 23 h 162"/>
                <a:gd name="T10" fmla="*/ 24 w 99"/>
                <a:gd name="T11" fmla="*/ 41 h 162"/>
                <a:gd name="T12" fmla="*/ 34 w 99"/>
                <a:gd name="T13" fmla="*/ 53 h 162"/>
                <a:gd name="T14" fmla="*/ 49 w 99"/>
                <a:gd name="T15" fmla="*/ 67 h 162"/>
                <a:gd name="T16" fmla="*/ 53 w 99"/>
                <a:gd name="T17" fmla="*/ 86 h 162"/>
                <a:gd name="T18" fmla="*/ 63 w 99"/>
                <a:gd name="T19" fmla="*/ 98 h 162"/>
                <a:gd name="T20" fmla="*/ 72 w 99"/>
                <a:gd name="T21" fmla="*/ 108 h 162"/>
                <a:gd name="T22" fmla="*/ 87 w 99"/>
                <a:gd name="T23" fmla="*/ 114 h 162"/>
                <a:gd name="T24" fmla="*/ 95 w 99"/>
                <a:gd name="T25" fmla="*/ 128 h 162"/>
                <a:gd name="T26" fmla="*/ 82 w 99"/>
                <a:gd name="T27" fmla="*/ 140 h 162"/>
                <a:gd name="T28" fmla="*/ 95 w 99"/>
                <a:gd name="T29" fmla="*/ 138 h 162"/>
                <a:gd name="T30" fmla="*/ 99 w 99"/>
                <a:gd name="T31" fmla="*/ 151 h 162"/>
                <a:gd name="T32" fmla="*/ 73 w 99"/>
                <a:gd name="T33" fmla="*/ 156 h 162"/>
                <a:gd name="T34" fmla="*/ 40 w 99"/>
                <a:gd name="T35" fmla="*/ 162 h 162"/>
                <a:gd name="T36" fmla="*/ 37 w 99"/>
                <a:gd name="T37" fmla="*/ 151 h 162"/>
                <a:gd name="T38" fmla="*/ 0 w 99"/>
                <a:gd name="T39" fmla="*/ 15 h 1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9"/>
                <a:gd name="T61" fmla="*/ 0 h 162"/>
                <a:gd name="T62" fmla="*/ 99 w 99"/>
                <a:gd name="T63" fmla="*/ 162 h 1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9" h="162">
                  <a:moveTo>
                    <a:pt x="0" y="15"/>
                  </a:moveTo>
                  <a:lnTo>
                    <a:pt x="14" y="0"/>
                  </a:lnTo>
                  <a:lnTo>
                    <a:pt x="33" y="0"/>
                  </a:lnTo>
                  <a:lnTo>
                    <a:pt x="26" y="17"/>
                  </a:lnTo>
                  <a:lnTo>
                    <a:pt x="21" y="23"/>
                  </a:lnTo>
                  <a:lnTo>
                    <a:pt x="24" y="41"/>
                  </a:lnTo>
                  <a:lnTo>
                    <a:pt x="34" y="53"/>
                  </a:lnTo>
                  <a:lnTo>
                    <a:pt x="49" y="67"/>
                  </a:lnTo>
                  <a:lnTo>
                    <a:pt x="53" y="86"/>
                  </a:lnTo>
                  <a:lnTo>
                    <a:pt x="63" y="98"/>
                  </a:lnTo>
                  <a:lnTo>
                    <a:pt x="72" y="108"/>
                  </a:lnTo>
                  <a:lnTo>
                    <a:pt x="87" y="114"/>
                  </a:lnTo>
                  <a:lnTo>
                    <a:pt x="95" y="128"/>
                  </a:lnTo>
                  <a:lnTo>
                    <a:pt x="82" y="140"/>
                  </a:lnTo>
                  <a:lnTo>
                    <a:pt x="95" y="138"/>
                  </a:lnTo>
                  <a:lnTo>
                    <a:pt x="99" y="151"/>
                  </a:lnTo>
                  <a:lnTo>
                    <a:pt x="73" y="156"/>
                  </a:lnTo>
                  <a:lnTo>
                    <a:pt x="40" y="162"/>
                  </a:lnTo>
                  <a:lnTo>
                    <a:pt x="37" y="151"/>
                  </a:lnTo>
                  <a:lnTo>
                    <a:pt x="0" y="15"/>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8" name="Freeform 27"/>
            <p:cNvSpPr>
              <a:spLocks/>
            </p:cNvSpPr>
            <p:nvPr/>
          </p:nvSpPr>
          <p:spPr bwMode="auto">
            <a:xfrm>
              <a:off x="3061" y="1384"/>
              <a:ext cx="67" cy="110"/>
            </a:xfrm>
            <a:custGeom>
              <a:avLst/>
              <a:gdLst>
                <a:gd name="T0" fmla="*/ 0 w 99"/>
                <a:gd name="T1" fmla="*/ 15 h 162"/>
                <a:gd name="T2" fmla="*/ 14 w 99"/>
                <a:gd name="T3" fmla="*/ 0 h 162"/>
                <a:gd name="T4" fmla="*/ 33 w 99"/>
                <a:gd name="T5" fmla="*/ 0 h 162"/>
                <a:gd name="T6" fmla="*/ 26 w 99"/>
                <a:gd name="T7" fmla="*/ 17 h 162"/>
                <a:gd name="T8" fmla="*/ 21 w 99"/>
                <a:gd name="T9" fmla="*/ 23 h 162"/>
                <a:gd name="T10" fmla="*/ 24 w 99"/>
                <a:gd name="T11" fmla="*/ 41 h 162"/>
                <a:gd name="T12" fmla="*/ 34 w 99"/>
                <a:gd name="T13" fmla="*/ 53 h 162"/>
                <a:gd name="T14" fmla="*/ 49 w 99"/>
                <a:gd name="T15" fmla="*/ 67 h 162"/>
                <a:gd name="T16" fmla="*/ 53 w 99"/>
                <a:gd name="T17" fmla="*/ 86 h 162"/>
                <a:gd name="T18" fmla="*/ 63 w 99"/>
                <a:gd name="T19" fmla="*/ 98 h 162"/>
                <a:gd name="T20" fmla="*/ 72 w 99"/>
                <a:gd name="T21" fmla="*/ 108 h 162"/>
                <a:gd name="T22" fmla="*/ 87 w 99"/>
                <a:gd name="T23" fmla="*/ 114 h 162"/>
                <a:gd name="T24" fmla="*/ 95 w 99"/>
                <a:gd name="T25" fmla="*/ 128 h 162"/>
                <a:gd name="T26" fmla="*/ 82 w 99"/>
                <a:gd name="T27" fmla="*/ 140 h 162"/>
                <a:gd name="T28" fmla="*/ 95 w 99"/>
                <a:gd name="T29" fmla="*/ 138 h 162"/>
                <a:gd name="T30" fmla="*/ 99 w 99"/>
                <a:gd name="T31" fmla="*/ 151 h 162"/>
                <a:gd name="T32" fmla="*/ 73 w 99"/>
                <a:gd name="T33" fmla="*/ 156 h 162"/>
                <a:gd name="T34" fmla="*/ 40 w 99"/>
                <a:gd name="T35" fmla="*/ 162 h 162"/>
                <a:gd name="T36" fmla="*/ 37 w 99"/>
                <a:gd name="T37" fmla="*/ 151 h 162"/>
                <a:gd name="T38" fmla="*/ 0 w 99"/>
                <a:gd name="T39" fmla="*/ 15 h 1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9"/>
                <a:gd name="T61" fmla="*/ 0 h 162"/>
                <a:gd name="T62" fmla="*/ 99 w 99"/>
                <a:gd name="T63" fmla="*/ 162 h 1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9" h="162">
                  <a:moveTo>
                    <a:pt x="0" y="15"/>
                  </a:moveTo>
                  <a:lnTo>
                    <a:pt x="14" y="0"/>
                  </a:lnTo>
                  <a:lnTo>
                    <a:pt x="33" y="0"/>
                  </a:lnTo>
                  <a:lnTo>
                    <a:pt x="26" y="17"/>
                  </a:lnTo>
                  <a:lnTo>
                    <a:pt x="21" y="23"/>
                  </a:lnTo>
                  <a:lnTo>
                    <a:pt x="24" y="41"/>
                  </a:lnTo>
                  <a:lnTo>
                    <a:pt x="34" y="53"/>
                  </a:lnTo>
                  <a:lnTo>
                    <a:pt x="49" y="67"/>
                  </a:lnTo>
                  <a:lnTo>
                    <a:pt x="53" y="86"/>
                  </a:lnTo>
                  <a:lnTo>
                    <a:pt x="63" y="98"/>
                  </a:lnTo>
                  <a:lnTo>
                    <a:pt x="72" y="108"/>
                  </a:lnTo>
                  <a:lnTo>
                    <a:pt x="87" y="114"/>
                  </a:lnTo>
                  <a:lnTo>
                    <a:pt x="95" y="128"/>
                  </a:lnTo>
                  <a:lnTo>
                    <a:pt x="82" y="140"/>
                  </a:lnTo>
                  <a:lnTo>
                    <a:pt x="95" y="138"/>
                  </a:lnTo>
                  <a:lnTo>
                    <a:pt x="99" y="151"/>
                  </a:lnTo>
                  <a:lnTo>
                    <a:pt x="73" y="156"/>
                  </a:lnTo>
                  <a:lnTo>
                    <a:pt x="40" y="162"/>
                  </a:lnTo>
                  <a:lnTo>
                    <a:pt x="37" y="151"/>
                  </a:lnTo>
                  <a:lnTo>
                    <a:pt x="0" y="15"/>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79" name="Freeform 28"/>
            <p:cNvSpPr>
              <a:spLocks/>
            </p:cNvSpPr>
            <p:nvPr/>
          </p:nvSpPr>
          <p:spPr bwMode="auto">
            <a:xfrm>
              <a:off x="3061" y="1384"/>
              <a:ext cx="67" cy="110"/>
            </a:xfrm>
            <a:custGeom>
              <a:avLst/>
              <a:gdLst>
                <a:gd name="T0" fmla="*/ 0 w 99"/>
                <a:gd name="T1" fmla="*/ 15 h 162"/>
                <a:gd name="T2" fmla="*/ 14 w 99"/>
                <a:gd name="T3" fmla="*/ 0 h 162"/>
                <a:gd name="T4" fmla="*/ 33 w 99"/>
                <a:gd name="T5" fmla="*/ 0 h 162"/>
                <a:gd name="T6" fmla="*/ 26 w 99"/>
                <a:gd name="T7" fmla="*/ 17 h 162"/>
                <a:gd name="T8" fmla="*/ 21 w 99"/>
                <a:gd name="T9" fmla="*/ 23 h 162"/>
                <a:gd name="T10" fmla="*/ 24 w 99"/>
                <a:gd name="T11" fmla="*/ 41 h 162"/>
                <a:gd name="T12" fmla="*/ 34 w 99"/>
                <a:gd name="T13" fmla="*/ 53 h 162"/>
                <a:gd name="T14" fmla="*/ 49 w 99"/>
                <a:gd name="T15" fmla="*/ 67 h 162"/>
                <a:gd name="T16" fmla="*/ 53 w 99"/>
                <a:gd name="T17" fmla="*/ 86 h 162"/>
                <a:gd name="T18" fmla="*/ 63 w 99"/>
                <a:gd name="T19" fmla="*/ 98 h 162"/>
                <a:gd name="T20" fmla="*/ 72 w 99"/>
                <a:gd name="T21" fmla="*/ 108 h 162"/>
                <a:gd name="T22" fmla="*/ 87 w 99"/>
                <a:gd name="T23" fmla="*/ 114 h 162"/>
                <a:gd name="T24" fmla="*/ 95 w 99"/>
                <a:gd name="T25" fmla="*/ 128 h 162"/>
                <a:gd name="T26" fmla="*/ 82 w 99"/>
                <a:gd name="T27" fmla="*/ 140 h 162"/>
                <a:gd name="T28" fmla="*/ 95 w 99"/>
                <a:gd name="T29" fmla="*/ 138 h 162"/>
                <a:gd name="T30" fmla="*/ 99 w 99"/>
                <a:gd name="T31" fmla="*/ 151 h 162"/>
                <a:gd name="T32" fmla="*/ 73 w 99"/>
                <a:gd name="T33" fmla="*/ 156 h 162"/>
                <a:gd name="T34" fmla="*/ 40 w 99"/>
                <a:gd name="T35" fmla="*/ 162 h 162"/>
                <a:gd name="T36" fmla="*/ 37 w 99"/>
                <a:gd name="T37" fmla="*/ 151 h 162"/>
                <a:gd name="T38" fmla="*/ 0 w 99"/>
                <a:gd name="T39" fmla="*/ 15 h 1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9"/>
                <a:gd name="T61" fmla="*/ 0 h 162"/>
                <a:gd name="T62" fmla="*/ 99 w 99"/>
                <a:gd name="T63" fmla="*/ 162 h 1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9" h="162">
                  <a:moveTo>
                    <a:pt x="0" y="15"/>
                  </a:moveTo>
                  <a:lnTo>
                    <a:pt x="14" y="0"/>
                  </a:lnTo>
                  <a:lnTo>
                    <a:pt x="33" y="0"/>
                  </a:lnTo>
                  <a:lnTo>
                    <a:pt x="26" y="17"/>
                  </a:lnTo>
                  <a:lnTo>
                    <a:pt x="21" y="23"/>
                  </a:lnTo>
                  <a:lnTo>
                    <a:pt x="24" y="41"/>
                  </a:lnTo>
                  <a:lnTo>
                    <a:pt x="34" y="53"/>
                  </a:lnTo>
                  <a:lnTo>
                    <a:pt x="49" y="67"/>
                  </a:lnTo>
                  <a:lnTo>
                    <a:pt x="53" y="86"/>
                  </a:lnTo>
                  <a:lnTo>
                    <a:pt x="63" y="98"/>
                  </a:lnTo>
                  <a:lnTo>
                    <a:pt x="72" y="108"/>
                  </a:lnTo>
                  <a:lnTo>
                    <a:pt x="87" y="114"/>
                  </a:lnTo>
                  <a:lnTo>
                    <a:pt x="95" y="128"/>
                  </a:lnTo>
                  <a:lnTo>
                    <a:pt x="82" y="140"/>
                  </a:lnTo>
                  <a:lnTo>
                    <a:pt x="95" y="138"/>
                  </a:lnTo>
                  <a:lnTo>
                    <a:pt x="99" y="151"/>
                  </a:lnTo>
                  <a:lnTo>
                    <a:pt x="73" y="156"/>
                  </a:lnTo>
                  <a:lnTo>
                    <a:pt x="40" y="162"/>
                  </a:lnTo>
                  <a:lnTo>
                    <a:pt x="37" y="151"/>
                  </a:lnTo>
                  <a:lnTo>
                    <a:pt x="0" y="15"/>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0" name="Freeform 29"/>
            <p:cNvSpPr>
              <a:spLocks/>
            </p:cNvSpPr>
            <p:nvPr/>
          </p:nvSpPr>
          <p:spPr bwMode="auto">
            <a:xfrm>
              <a:off x="3061" y="1384"/>
              <a:ext cx="67" cy="110"/>
            </a:xfrm>
            <a:custGeom>
              <a:avLst/>
              <a:gdLst>
                <a:gd name="T0" fmla="*/ 0 w 99"/>
                <a:gd name="T1" fmla="*/ 15 h 162"/>
                <a:gd name="T2" fmla="*/ 14 w 99"/>
                <a:gd name="T3" fmla="*/ 0 h 162"/>
                <a:gd name="T4" fmla="*/ 33 w 99"/>
                <a:gd name="T5" fmla="*/ 0 h 162"/>
                <a:gd name="T6" fmla="*/ 26 w 99"/>
                <a:gd name="T7" fmla="*/ 17 h 162"/>
                <a:gd name="T8" fmla="*/ 21 w 99"/>
                <a:gd name="T9" fmla="*/ 23 h 162"/>
                <a:gd name="T10" fmla="*/ 24 w 99"/>
                <a:gd name="T11" fmla="*/ 41 h 162"/>
                <a:gd name="T12" fmla="*/ 34 w 99"/>
                <a:gd name="T13" fmla="*/ 53 h 162"/>
                <a:gd name="T14" fmla="*/ 49 w 99"/>
                <a:gd name="T15" fmla="*/ 67 h 162"/>
                <a:gd name="T16" fmla="*/ 53 w 99"/>
                <a:gd name="T17" fmla="*/ 86 h 162"/>
                <a:gd name="T18" fmla="*/ 63 w 99"/>
                <a:gd name="T19" fmla="*/ 98 h 162"/>
                <a:gd name="T20" fmla="*/ 72 w 99"/>
                <a:gd name="T21" fmla="*/ 108 h 162"/>
                <a:gd name="T22" fmla="*/ 87 w 99"/>
                <a:gd name="T23" fmla="*/ 114 h 162"/>
                <a:gd name="T24" fmla="*/ 95 w 99"/>
                <a:gd name="T25" fmla="*/ 128 h 162"/>
                <a:gd name="T26" fmla="*/ 82 w 99"/>
                <a:gd name="T27" fmla="*/ 140 h 162"/>
                <a:gd name="T28" fmla="*/ 95 w 99"/>
                <a:gd name="T29" fmla="*/ 138 h 162"/>
                <a:gd name="T30" fmla="*/ 99 w 99"/>
                <a:gd name="T31" fmla="*/ 151 h 162"/>
                <a:gd name="T32" fmla="*/ 73 w 99"/>
                <a:gd name="T33" fmla="*/ 156 h 162"/>
                <a:gd name="T34" fmla="*/ 40 w 99"/>
                <a:gd name="T35" fmla="*/ 162 h 162"/>
                <a:gd name="T36" fmla="*/ 37 w 99"/>
                <a:gd name="T37" fmla="*/ 151 h 162"/>
                <a:gd name="T38" fmla="*/ 0 w 99"/>
                <a:gd name="T39" fmla="*/ 15 h 1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9"/>
                <a:gd name="T61" fmla="*/ 0 h 162"/>
                <a:gd name="T62" fmla="*/ 99 w 99"/>
                <a:gd name="T63" fmla="*/ 162 h 1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9" h="162">
                  <a:moveTo>
                    <a:pt x="0" y="15"/>
                  </a:moveTo>
                  <a:lnTo>
                    <a:pt x="14" y="0"/>
                  </a:lnTo>
                  <a:lnTo>
                    <a:pt x="33" y="0"/>
                  </a:lnTo>
                  <a:lnTo>
                    <a:pt x="26" y="17"/>
                  </a:lnTo>
                  <a:lnTo>
                    <a:pt x="21" y="23"/>
                  </a:lnTo>
                  <a:lnTo>
                    <a:pt x="24" y="41"/>
                  </a:lnTo>
                  <a:lnTo>
                    <a:pt x="34" y="53"/>
                  </a:lnTo>
                  <a:lnTo>
                    <a:pt x="49" y="67"/>
                  </a:lnTo>
                  <a:lnTo>
                    <a:pt x="53" y="86"/>
                  </a:lnTo>
                  <a:lnTo>
                    <a:pt x="63" y="98"/>
                  </a:lnTo>
                  <a:lnTo>
                    <a:pt x="72" y="108"/>
                  </a:lnTo>
                  <a:lnTo>
                    <a:pt x="87" y="114"/>
                  </a:lnTo>
                  <a:lnTo>
                    <a:pt x="95" y="128"/>
                  </a:lnTo>
                  <a:lnTo>
                    <a:pt x="82" y="140"/>
                  </a:lnTo>
                  <a:lnTo>
                    <a:pt x="95" y="138"/>
                  </a:lnTo>
                  <a:lnTo>
                    <a:pt x="99" y="151"/>
                  </a:lnTo>
                  <a:lnTo>
                    <a:pt x="73" y="156"/>
                  </a:lnTo>
                  <a:lnTo>
                    <a:pt x="40" y="162"/>
                  </a:lnTo>
                  <a:lnTo>
                    <a:pt x="37" y="151"/>
                  </a:lnTo>
                  <a:lnTo>
                    <a:pt x="0" y="15"/>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1" name="Freeform 30"/>
            <p:cNvSpPr>
              <a:spLocks/>
            </p:cNvSpPr>
            <p:nvPr/>
          </p:nvSpPr>
          <p:spPr bwMode="auto">
            <a:xfrm>
              <a:off x="2405" y="2170"/>
              <a:ext cx="577" cy="437"/>
            </a:xfrm>
            <a:custGeom>
              <a:avLst/>
              <a:gdLst>
                <a:gd name="T0" fmla="*/ 0 w 853"/>
                <a:gd name="T1" fmla="*/ 61 h 647"/>
                <a:gd name="T2" fmla="*/ 21 w 853"/>
                <a:gd name="T3" fmla="*/ 99 h 647"/>
                <a:gd name="T4" fmla="*/ 18 w 853"/>
                <a:gd name="T5" fmla="*/ 124 h 647"/>
                <a:gd name="T6" fmla="*/ 49 w 853"/>
                <a:gd name="T7" fmla="*/ 105 h 647"/>
                <a:gd name="T8" fmla="*/ 56 w 853"/>
                <a:gd name="T9" fmla="*/ 100 h 647"/>
                <a:gd name="T10" fmla="*/ 71 w 853"/>
                <a:gd name="T11" fmla="*/ 98 h 647"/>
                <a:gd name="T12" fmla="*/ 107 w 853"/>
                <a:gd name="T13" fmla="*/ 101 h 647"/>
                <a:gd name="T14" fmla="*/ 125 w 853"/>
                <a:gd name="T15" fmla="*/ 94 h 647"/>
                <a:gd name="T16" fmla="*/ 157 w 853"/>
                <a:gd name="T17" fmla="*/ 95 h 647"/>
                <a:gd name="T18" fmla="*/ 130 w 853"/>
                <a:gd name="T19" fmla="*/ 104 h 647"/>
                <a:gd name="T20" fmla="*/ 199 w 853"/>
                <a:gd name="T21" fmla="*/ 127 h 647"/>
                <a:gd name="T22" fmla="*/ 204 w 853"/>
                <a:gd name="T23" fmla="*/ 123 h 647"/>
                <a:gd name="T24" fmla="*/ 206 w 853"/>
                <a:gd name="T25" fmla="*/ 129 h 647"/>
                <a:gd name="T26" fmla="*/ 246 w 853"/>
                <a:gd name="T27" fmla="*/ 158 h 647"/>
                <a:gd name="T28" fmla="*/ 234 w 853"/>
                <a:gd name="T29" fmla="*/ 154 h 647"/>
                <a:gd name="T30" fmla="*/ 264 w 853"/>
                <a:gd name="T31" fmla="*/ 168 h 647"/>
                <a:gd name="T32" fmla="*/ 288 w 853"/>
                <a:gd name="T33" fmla="*/ 157 h 647"/>
                <a:gd name="T34" fmla="*/ 323 w 853"/>
                <a:gd name="T35" fmla="*/ 141 h 647"/>
                <a:gd name="T36" fmla="*/ 336 w 853"/>
                <a:gd name="T37" fmla="*/ 132 h 647"/>
                <a:gd name="T38" fmla="*/ 379 w 853"/>
                <a:gd name="T39" fmla="*/ 112 h 647"/>
                <a:gd name="T40" fmla="*/ 429 w 853"/>
                <a:gd name="T41" fmla="*/ 151 h 647"/>
                <a:gd name="T42" fmla="*/ 449 w 853"/>
                <a:gd name="T43" fmla="*/ 172 h 647"/>
                <a:gd name="T44" fmla="*/ 476 w 853"/>
                <a:gd name="T45" fmla="*/ 195 h 647"/>
                <a:gd name="T46" fmla="*/ 514 w 853"/>
                <a:gd name="T47" fmla="*/ 206 h 647"/>
                <a:gd name="T48" fmla="*/ 539 w 853"/>
                <a:gd name="T49" fmla="*/ 258 h 647"/>
                <a:gd name="T50" fmla="*/ 533 w 853"/>
                <a:gd name="T51" fmla="*/ 361 h 647"/>
                <a:gd name="T52" fmla="*/ 554 w 853"/>
                <a:gd name="T53" fmla="*/ 355 h 647"/>
                <a:gd name="T54" fmla="*/ 543 w 853"/>
                <a:gd name="T55" fmla="*/ 336 h 647"/>
                <a:gd name="T56" fmla="*/ 561 w 853"/>
                <a:gd name="T57" fmla="*/ 344 h 647"/>
                <a:gd name="T58" fmla="*/ 572 w 853"/>
                <a:gd name="T59" fmla="*/ 342 h 647"/>
                <a:gd name="T60" fmla="*/ 555 w 853"/>
                <a:gd name="T61" fmla="*/ 395 h 647"/>
                <a:gd name="T62" fmla="*/ 568 w 853"/>
                <a:gd name="T63" fmla="*/ 411 h 647"/>
                <a:gd name="T64" fmla="*/ 598 w 853"/>
                <a:gd name="T65" fmla="*/ 459 h 647"/>
                <a:gd name="T66" fmla="*/ 619 w 853"/>
                <a:gd name="T67" fmla="*/ 471 h 647"/>
                <a:gd name="T68" fmla="*/ 616 w 853"/>
                <a:gd name="T69" fmla="*/ 455 h 647"/>
                <a:gd name="T70" fmla="*/ 623 w 853"/>
                <a:gd name="T71" fmla="*/ 459 h 647"/>
                <a:gd name="T72" fmla="*/ 634 w 853"/>
                <a:gd name="T73" fmla="*/ 499 h 647"/>
                <a:gd name="T74" fmla="*/ 660 w 853"/>
                <a:gd name="T75" fmla="*/ 523 h 647"/>
                <a:gd name="T76" fmla="*/ 700 w 853"/>
                <a:gd name="T77" fmla="*/ 566 h 647"/>
                <a:gd name="T78" fmla="*/ 750 w 853"/>
                <a:gd name="T79" fmla="*/ 619 h 647"/>
                <a:gd name="T80" fmla="*/ 777 w 853"/>
                <a:gd name="T81" fmla="*/ 632 h 647"/>
                <a:gd name="T82" fmla="*/ 750 w 853"/>
                <a:gd name="T83" fmla="*/ 629 h 647"/>
                <a:gd name="T84" fmla="*/ 782 w 853"/>
                <a:gd name="T85" fmla="*/ 640 h 647"/>
                <a:gd name="T86" fmla="*/ 813 w 853"/>
                <a:gd name="T87" fmla="*/ 629 h 647"/>
                <a:gd name="T88" fmla="*/ 839 w 853"/>
                <a:gd name="T89" fmla="*/ 609 h 647"/>
                <a:gd name="T90" fmla="*/ 844 w 853"/>
                <a:gd name="T91" fmla="*/ 553 h 647"/>
                <a:gd name="T92" fmla="*/ 844 w 853"/>
                <a:gd name="T93" fmla="*/ 453 h 647"/>
                <a:gd name="T94" fmla="*/ 743 w 853"/>
                <a:gd name="T95" fmla="*/ 271 h 647"/>
                <a:gd name="T96" fmla="*/ 731 w 853"/>
                <a:gd name="T97" fmla="*/ 222 h 647"/>
                <a:gd name="T98" fmla="*/ 629 w 853"/>
                <a:gd name="T99" fmla="*/ 27 h 647"/>
                <a:gd name="T100" fmla="*/ 616 w 853"/>
                <a:gd name="T101" fmla="*/ 7 h 647"/>
                <a:gd name="T102" fmla="*/ 566 w 853"/>
                <a:gd name="T103" fmla="*/ 12 h 647"/>
                <a:gd name="T104" fmla="*/ 555 w 853"/>
                <a:gd name="T105" fmla="*/ 54 h 647"/>
                <a:gd name="T106" fmla="*/ 282 w 853"/>
                <a:gd name="T107" fmla="*/ 51 h 647"/>
                <a:gd name="T108" fmla="*/ 2 w 853"/>
                <a:gd name="T109" fmla="*/ 43 h 64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853"/>
                <a:gd name="T166" fmla="*/ 0 h 647"/>
                <a:gd name="T167" fmla="*/ 853 w 853"/>
                <a:gd name="T168" fmla="*/ 647 h 64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853" h="647">
                  <a:moveTo>
                    <a:pt x="2" y="43"/>
                  </a:moveTo>
                  <a:lnTo>
                    <a:pt x="0" y="61"/>
                  </a:lnTo>
                  <a:lnTo>
                    <a:pt x="25" y="85"/>
                  </a:lnTo>
                  <a:lnTo>
                    <a:pt x="21" y="99"/>
                  </a:lnTo>
                  <a:lnTo>
                    <a:pt x="29" y="107"/>
                  </a:lnTo>
                  <a:lnTo>
                    <a:pt x="18" y="124"/>
                  </a:lnTo>
                  <a:lnTo>
                    <a:pt x="37" y="116"/>
                  </a:lnTo>
                  <a:lnTo>
                    <a:pt x="49" y="105"/>
                  </a:lnTo>
                  <a:lnTo>
                    <a:pt x="47" y="91"/>
                  </a:lnTo>
                  <a:lnTo>
                    <a:pt x="56" y="100"/>
                  </a:lnTo>
                  <a:lnTo>
                    <a:pt x="64" y="88"/>
                  </a:lnTo>
                  <a:lnTo>
                    <a:pt x="71" y="98"/>
                  </a:lnTo>
                  <a:lnTo>
                    <a:pt x="52" y="113"/>
                  </a:lnTo>
                  <a:lnTo>
                    <a:pt x="107" y="101"/>
                  </a:lnTo>
                  <a:lnTo>
                    <a:pt x="118" y="89"/>
                  </a:lnTo>
                  <a:lnTo>
                    <a:pt x="125" y="94"/>
                  </a:lnTo>
                  <a:lnTo>
                    <a:pt x="146" y="89"/>
                  </a:lnTo>
                  <a:lnTo>
                    <a:pt x="157" y="95"/>
                  </a:lnTo>
                  <a:lnTo>
                    <a:pt x="118" y="100"/>
                  </a:lnTo>
                  <a:lnTo>
                    <a:pt x="130" y="104"/>
                  </a:lnTo>
                  <a:lnTo>
                    <a:pt x="173" y="113"/>
                  </a:lnTo>
                  <a:lnTo>
                    <a:pt x="199" y="127"/>
                  </a:lnTo>
                  <a:lnTo>
                    <a:pt x="191" y="107"/>
                  </a:lnTo>
                  <a:lnTo>
                    <a:pt x="204" y="123"/>
                  </a:lnTo>
                  <a:lnTo>
                    <a:pt x="222" y="125"/>
                  </a:lnTo>
                  <a:lnTo>
                    <a:pt x="206" y="129"/>
                  </a:lnTo>
                  <a:lnTo>
                    <a:pt x="236" y="145"/>
                  </a:lnTo>
                  <a:lnTo>
                    <a:pt x="246" y="158"/>
                  </a:lnTo>
                  <a:lnTo>
                    <a:pt x="246" y="172"/>
                  </a:lnTo>
                  <a:lnTo>
                    <a:pt x="234" y="154"/>
                  </a:lnTo>
                  <a:lnTo>
                    <a:pt x="241" y="177"/>
                  </a:lnTo>
                  <a:lnTo>
                    <a:pt x="264" y="168"/>
                  </a:lnTo>
                  <a:lnTo>
                    <a:pt x="279" y="167"/>
                  </a:lnTo>
                  <a:lnTo>
                    <a:pt x="288" y="157"/>
                  </a:lnTo>
                  <a:lnTo>
                    <a:pt x="292" y="163"/>
                  </a:lnTo>
                  <a:lnTo>
                    <a:pt x="323" y="141"/>
                  </a:lnTo>
                  <a:lnTo>
                    <a:pt x="343" y="139"/>
                  </a:lnTo>
                  <a:lnTo>
                    <a:pt x="336" y="132"/>
                  </a:lnTo>
                  <a:lnTo>
                    <a:pt x="350" y="114"/>
                  </a:lnTo>
                  <a:lnTo>
                    <a:pt x="379" y="112"/>
                  </a:lnTo>
                  <a:lnTo>
                    <a:pt x="412" y="128"/>
                  </a:lnTo>
                  <a:lnTo>
                    <a:pt x="429" y="151"/>
                  </a:lnTo>
                  <a:lnTo>
                    <a:pt x="445" y="155"/>
                  </a:lnTo>
                  <a:lnTo>
                    <a:pt x="449" y="172"/>
                  </a:lnTo>
                  <a:lnTo>
                    <a:pt x="468" y="182"/>
                  </a:lnTo>
                  <a:lnTo>
                    <a:pt x="476" y="195"/>
                  </a:lnTo>
                  <a:lnTo>
                    <a:pt x="487" y="205"/>
                  </a:lnTo>
                  <a:lnTo>
                    <a:pt x="514" y="206"/>
                  </a:lnTo>
                  <a:lnTo>
                    <a:pt x="524" y="224"/>
                  </a:lnTo>
                  <a:lnTo>
                    <a:pt x="539" y="258"/>
                  </a:lnTo>
                  <a:lnTo>
                    <a:pt x="531" y="322"/>
                  </a:lnTo>
                  <a:lnTo>
                    <a:pt x="533" y="361"/>
                  </a:lnTo>
                  <a:lnTo>
                    <a:pt x="550" y="373"/>
                  </a:lnTo>
                  <a:lnTo>
                    <a:pt x="554" y="355"/>
                  </a:lnTo>
                  <a:lnTo>
                    <a:pt x="542" y="348"/>
                  </a:lnTo>
                  <a:lnTo>
                    <a:pt x="543" y="336"/>
                  </a:lnTo>
                  <a:lnTo>
                    <a:pt x="548" y="339"/>
                  </a:lnTo>
                  <a:lnTo>
                    <a:pt x="561" y="344"/>
                  </a:lnTo>
                  <a:lnTo>
                    <a:pt x="564" y="356"/>
                  </a:lnTo>
                  <a:lnTo>
                    <a:pt x="572" y="342"/>
                  </a:lnTo>
                  <a:lnTo>
                    <a:pt x="579" y="354"/>
                  </a:lnTo>
                  <a:lnTo>
                    <a:pt x="555" y="395"/>
                  </a:lnTo>
                  <a:lnTo>
                    <a:pt x="554" y="402"/>
                  </a:lnTo>
                  <a:lnTo>
                    <a:pt x="568" y="411"/>
                  </a:lnTo>
                  <a:lnTo>
                    <a:pt x="581" y="443"/>
                  </a:lnTo>
                  <a:lnTo>
                    <a:pt x="598" y="459"/>
                  </a:lnTo>
                  <a:lnTo>
                    <a:pt x="606" y="471"/>
                  </a:lnTo>
                  <a:lnTo>
                    <a:pt x="619" y="471"/>
                  </a:lnTo>
                  <a:lnTo>
                    <a:pt x="606" y="452"/>
                  </a:lnTo>
                  <a:lnTo>
                    <a:pt x="616" y="455"/>
                  </a:lnTo>
                  <a:lnTo>
                    <a:pt x="629" y="451"/>
                  </a:lnTo>
                  <a:lnTo>
                    <a:pt x="623" y="459"/>
                  </a:lnTo>
                  <a:lnTo>
                    <a:pt x="628" y="476"/>
                  </a:lnTo>
                  <a:lnTo>
                    <a:pt x="634" y="499"/>
                  </a:lnTo>
                  <a:lnTo>
                    <a:pt x="655" y="509"/>
                  </a:lnTo>
                  <a:lnTo>
                    <a:pt x="660" y="523"/>
                  </a:lnTo>
                  <a:lnTo>
                    <a:pt x="677" y="566"/>
                  </a:lnTo>
                  <a:lnTo>
                    <a:pt x="700" y="566"/>
                  </a:lnTo>
                  <a:lnTo>
                    <a:pt x="719" y="577"/>
                  </a:lnTo>
                  <a:lnTo>
                    <a:pt x="750" y="619"/>
                  </a:lnTo>
                  <a:lnTo>
                    <a:pt x="776" y="624"/>
                  </a:lnTo>
                  <a:lnTo>
                    <a:pt x="777" y="632"/>
                  </a:lnTo>
                  <a:lnTo>
                    <a:pt x="771" y="637"/>
                  </a:lnTo>
                  <a:lnTo>
                    <a:pt x="750" y="629"/>
                  </a:lnTo>
                  <a:lnTo>
                    <a:pt x="757" y="647"/>
                  </a:lnTo>
                  <a:lnTo>
                    <a:pt x="782" y="640"/>
                  </a:lnTo>
                  <a:lnTo>
                    <a:pt x="801" y="640"/>
                  </a:lnTo>
                  <a:lnTo>
                    <a:pt x="813" y="629"/>
                  </a:lnTo>
                  <a:lnTo>
                    <a:pt x="829" y="628"/>
                  </a:lnTo>
                  <a:lnTo>
                    <a:pt x="839" y="609"/>
                  </a:lnTo>
                  <a:lnTo>
                    <a:pt x="836" y="582"/>
                  </a:lnTo>
                  <a:lnTo>
                    <a:pt x="844" y="553"/>
                  </a:lnTo>
                  <a:lnTo>
                    <a:pt x="853" y="556"/>
                  </a:lnTo>
                  <a:lnTo>
                    <a:pt x="844" y="453"/>
                  </a:lnTo>
                  <a:lnTo>
                    <a:pt x="836" y="421"/>
                  </a:lnTo>
                  <a:lnTo>
                    <a:pt x="743" y="271"/>
                  </a:lnTo>
                  <a:lnTo>
                    <a:pt x="722" y="222"/>
                  </a:lnTo>
                  <a:lnTo>
                    <a:pt x="731" y="222"/>
                  </a:lnTo>
                  <a:lnTo>
                    <a:pt x="671" y="127"/>
                  </a:lnTo>
                  <a:lnTo>
                    <a:pt x="629" y="27"/>
                  </a:lnTo>
                  <a:lnTo>
                    <a:pt x="626" y="10"/>
                  </a:lnTo>
                  <a:lnTo>
                    <a:pt x="616" y="7"/>
                  </a:lnTo>
                  <a:lnTo>
                    <a:pt x="576" y="0"/>
                  </a:lnTo>
                  <a:lnTo>
                    <a:pt x="566" y="12"/>
                  </a:lnTo>
                  <a:lnTo>
                    <a:pt x="572" y="56"/>
                  </a:lnTo>
                  <a:lnTo>
                    <a:pt x="555" y="54"/>
                  </a:lnTo>
                  <a:lnTo>
                    <a:pt x="552" y="35"/>
                  </a:lnTo>
                  <a:lnTo>
                    <a:pt x="282" y="51"/>
                  </a:lnTo>
                  <a:lnTo>
                    <a:pt x="263" y="19"/>
                  </a:lnTo>
                  <a:lnTo>
                    <a:pt x="2" y="43"/>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2" name="Freeform 31"/>
            <p:cNvSpPr>
              <a:spLocks/>
            </p:cNvSpPr>
            <p:nvPr/>
          </p:nvSpPr>
          <p:spPr bwMode="auto">
            <a:xfrm>
              <a:off x="2405" y="2170"/>
              <a:ext cx="577" cy="437"/>
            </a:xfrm>
            <a:custGeom>
              <a:avLst/>
              <a:gdLst>
                <a:gd name="T0" fmla="*/ 0 w 853"/>
                <a:gd name="T1" fmla="*/ 61 h 647"/>
                <a:gd name="T2" fmla="*/ 21 w 853"/>
                <a:gd name="T3" fmla="*/ 99 h 647"/>
                <a:gd name="T4" fmla="*/ 18 w 853"/>
                <a:gd name="T5" fmla="*/ 124 h 647"/>
                <a:gd name="T6" fmla="*/ 49 w 853"/>
                <a:gd name="T7" fmla="*/ 105 h 647"/>
                <a:gd name="T8" fmla="*/ 56 w 853"/>
                <a:gd name="T9" fmla="*/ 100 h 647"/>
                <a:gd name="T10" fmla="*/ 71 w 853"/>
                <a:gd name="T11" fmla="*/ 98 h 647"/>
                <a:gd name="T12" fmla="*/ 107 w 853"/>
                <a:gd name="T13" fmla="*/ 101 h 647"/>
                <a:gd name="T14" fmla="*/ 125 w 853"/>
                <a:gd name="T15" fmla="*/ 94 h 647"/>
                <a:gd name="T16" fmla="*/ 157 w 853"/>
                <a:gd name="T17" fmla="*/ 95 h 647"/>
                <a:gd name="T18" fmla="*/ 130 w 853"/>
                <a:gd name="T19" fmla="*/ 104 h 647"/>
                <a:gd name="T20" fmla="*/ 199 w 853"/>
                <a:gd name="T21" fmla="*/ 127 h 647"/>
                <a:gd name="T22" fmla="*/ 204 w 853"/>
                <a:gd name="T23" fmla="*/ 123 h 647"/>
                <a:gd name="T24" fmla="*/ 206 w 853"/>
                <a:gd name="T25" fmla="*/ 129 h 647"/>
                <a:gd name="T26" fmla="*/ 246 w 853"/>
                <a:gd name="T27" fmla="*/ 158 h 647"/>
                <a:gd name="T28" fmla="*/ 234 w 853"/>
                <a:gd name="T29" fmla="*/ 154 h 647"/>
                <a:gd name="T30" fmla="*/ 264 w 853"/>
                <a:gd name="T31" fmla="*/ 168 h 647"/>
                <a:gd name="T32" fmla="*/ 288 w 853"/>
                <a:gd name="T33" fmla="*/ 157 h 647"/>
                <a:gd name="T34" fmla="*/ 323 w 853"/>
                <a:gd name="T35" fmla="*/ 141 h 647"/>
                <a:gd name="T36" fmla="*/ 336 w 853"/>
                <a:gd name="T37" fmla="*/ 132 h 647"/>
                <a:gd name="T38" fmla="*/ 379 w 853"/>
                <a:gd name="T39" fmla="*/ 112 h 647"/>
                <a:gd name="T40" fmla="*/ 429 w 853"/>
                <a:gd name="T41" fmla="*/ 151 h 647"/>
                <a:gd name="T42" fmla="*/ 449 w 853"/>
                <a:gd name="T43" fmla="*/ 172 h 647"/>
                <a:gd name="T44" fmla="*/ 476 w 853"/>
                <a:gd name="T45" fmla="*/ 195 h 647"/>
                <a:gd name="T46" fmla="*/ 514 w 853"/>
                <a:gd name="T47" fmla="*/ 206 h 647"/>
                <a:gd name="T48" fmla="*/ 539 w 853"/>
                <a:gd name="T49" fmla="*/ 258 h 647"/>
                <a:gd name="T50" fmla="*/ 533 w 853"/>
                <a:gd name="T51" fmla="*/ 361 h 647"/>
                <a:gd name="T52" fmla="*/ 554 w 853"/>
                <a:gd name="T53" fmla="*/ 355 h 647"/>
                <a:gd name="T54" fmla="*/ 543 w 853"/>
                <a:gd name="T55" fmla="*/ 336 h 647"/>
                <a:gd name="T56" fmla="*/ 561 w 853"/>
                <a:gd name="T57" fmla="*/ 344 h 647"/>
                <a:gd name="T58" fmla="*/ 572 w 853"/>
                <a:gd name="T59" fmla="*/ 342 h 647"/>
                <a:gd name="T60" fmla="*/ 555 w 853"/>
                <a:gd name="T61" fmla="*/ 395 h 647"/>
                <a:gd name="T62" fmla="*/ 568 w 853"/>
                <a:gd name="T63" fmla="*/ 411 h 647"/>
                <a:gd name="T64" fmla="*/ 598 w 853"/>
                <a:gd name="T65" fmla="*/ 459 h 647"/>
                <a:gd name="T66" fmla="*/ 619 w 853"/>
                <a:gd name="T67" fmla="*/ 471 h 647"/>
                <a:gd name="T68" fmla="*/ 616 w 853"/>
                <a:gd name="T69" fmla="*/ 455 h 647"/>
                <a:gd name="T70" fmla="*/ 623 w 853"/>
                <a:gd name="T71" fmla="*/ 459 h 647"/>
                <a:gd name="T72" fmla="*/ 634 w 853"/>
                <a:gd name="T73" fmla="*/ 499 h 647"/>
                <a:gd name="T74" fmla="*/ 660 w 853"/>
                <a:gd name="T75" fmla="*/ 523 h 647"/>
                <a:gd name="T76" fmla="*/ 700 w 853"/>
                <a:gd name="T77" fmla="*/ 566 h 647"/>
                <a:gd name="T78" fmla="*/ 750 w 853"/>
                <a:gd name="T79" fmla="*/ 619 h 647"/>
                <a:gd name="T80" fmla="*/ 777 w 853"/>
                <a:gd name="T81" fmla="*/ 632 h 647"/>
                <a:gd name="T82" fmla="*/ 750 w 853"/>
                <a:gd name="T83" fmla="*/ 629 h 647"/>
                <a:gd name="T84" fmla="*/ 782 w 853"/>
                <a:gd name="T85" fmla="*/ 640 h 647"/>
                <a:gd name="T86" fmla="*/ 813 w 853"/>
                <a:gd name="T87" fmla="*/ 629 h 647"/>
                <a:gd name="T88" fmla="*/ 839 w 853"/>
                <a:gd name="T89" fmla="*/ 609 h 647"/>
                <a:gd name="T90" fmla="*/ 844 w 853"/>
                <a:gd name="T91" fmla="*/ 553 h 647"/>
                <a:gd name="T92" fmla="*/ 844 w 853"/>
                <a:gd name="T93" fmla="*/ 453 h 647"/>
                <a:gd name="T94" fmla="*/ 743 w 853"/>
                <a:gd name="T95" fmla="*/ 271 h 647"/>
                <a:gd name="T96" fmla="*/ 731 w 853"/>
                <a:gd name="T97" fmla="*/ 222 h 647"/>
                <a:gd name="T98" fmla="*/ 629 w 853"/>
                <a:gd name="T99" fmla="*/ 27 h 647"/>
                <a:gd name="T100" fmla="*/ 616 w 853"/>
                <a:gd name="T101" fmla="*/ 7 h 647"/>
                <a:gd name="T102" fmla="*/ 566 w 853"/>
                <a:gd name="T103" fmla="*/ 12 h 647"/>
                <a:gd name="T104" fmla="*/ 555 w 853"/>
                <a:gd name="T105" fmla="*/ 54 h 647"/>
                <a:gd name="T106" fmla="*/ 282 w 853"/>
                <a:gd name="T107" fmla="*/ 51 h 647"/>
                <a:gd name="T108" fmla="*/ 2 w 853"/>
                <a:gd name="T109" fmla="*/ 43 h 64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853"/>
                <a:gd name="T166" fmla="*/ 0 h 647"/>
                <a:gd name="T167" fmla="*/ 853 w 853"/>
                <a:gd name="T168" fmla="*/ 647 h 64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853" h="647">
                  <a:moveTo>
                    <a:pt x="2" y="43"/>
                  </a:moveTo>
                  <a:lnTo>
                    <a:pt x="0" y="61"/>
                  </a:lnTo>
                  <a:lnTo>
                    <a:pt x="25" y="85"/>
                  </a:lnTo>
                  <a:lnTo>
                    <a:pt x="21" y="99"/>
                  </a:lnTo>
                  <a:lnTo>
                    <a:pt x="29" y="107"/>
                  </a:lnTo>
                  <a:lnTo>
                    <a:pt x="18" y="124"/>
                  </a:lnTo>
                  <a:lnTo>
                    <a:pt x="37" y="116"/>
                  </a:lnTo>
                  <a:lnTo>
                    <a:pt x="49" y="105"/>
                  </a:lnTo>
                  <a:lnTo>
                    <a:pt x="47" y="91"/>
                  </a:lnTo>
                  <a:lnTo>
                    <a:pt x="56" y="100"/>
                  </a:lnTo>
                  <a:lnTo>
                    <a:pt x="64" y="88"/>
                  </a:lnTo>
                  <a:lnTo>
                    <a:pt x="71" y="98"/>
                  </a:lnTo>
                  <a:lnTo>
                    <a:pt x="52" y="113"/>
                  </a:lnTo>
                  <a:lnTo>
                    <a:pt x="107" y="101"/>
                  </a:lnTo>
                  <a:lnTo>
                    <a:pt x="118" y="89"/>
                  </a:lnTo>
                  <a:lnTo>
                    <a:pt x="125" y="94"/>
                  </a:lnTo>
                  <a:lnTo>
                    <a:pt x="146" y="89"/>
                  </a:lnTo>
                  <a:lnTo>
                    <a:pt x="157" y="95"/>
                  </a:lnTo>
                  <a:lnTo>
                    <a:pt x="118" y="100"/>
                  </a:lnTo>
                  <a:lnTo>
                    <a:pt x="130" y="104"/>
                  </a:lnTo>
                  <a:lnTo>
                    <a:pt x="173" y="113"/>
                  </a:lnTo>
                  <a:lnTo>
                    <a:pt x="199" y="127"/>
                  </a:lnTo>
                  <a:lnTo>
                    <a:pt x="191" y="107"/>
                  </a:lnTo>
                  <a:lnTo>
                    <a:pt x="204" y="123"/>
                  </a:lnTo>
                  <a:lnTo>
                    <a:pt x="222" y="125"/>
                  </a:lnTo>
                  <a:lnTo>
                    <a:pt x="206" y="129"/>
                  </a:lnTo>
                  <a:lnTo>
                    <a:pt x="236" y="145"/>
                  </a:lnTo>
                  <a:lnTo>
                    <a:pt x="246" y="158"/>
                  </a:lnTo>
                  <a:lnTo>
                    <a:pt x="246" y="172"/>
                  </a:lnTo>
                  <a:lnTo>
                    <a:pt x="234" y="154"/>
                  </a:lnTo>
                  <a:lnTo>
                    <a:pt x="241" y="177"/>
                  </a:lnTo>
                  <a:lnTo>
                    <a:pt x="264" y="168"/>
                  </a:lnTo>
                  <a:lnTo>
                    <a:pt x="279" y="167"/>
                  </a:lnTo>
                  <a:lnTo>
                    <a:pt x="288" y="157"/>
                  </a:lnTo>
                  <a:lnTo>
                    <a:pt x="292" y="163"/>
                  </a:lnTo>
                  <a:lnTo>
                    <a:pt x="323" y="141"/>
                  </a:lnTo>
                  <a:lnTo>
                    <a:pt x="343" y="139"/>
                  </a:lnTo>
                  <a:lnTo>
                    <a:pt x="336" y="132"/>
                  </a:lnTo>
                  <a:lnTo>
                    <a:pt x="350" y="114"/>
                  </a:lnTo>
                  <a:lnTo>
                    <a:pt x="379" y="112"/>
                  </a:lnTo>
                  <a:lnTo>
                    <a:pt x="412" y="128"/>
                  </a:lnTo>
                  <a:lnTo>
                    <a:pt x="429" y="151"/>
                  </a:lnTo>
                  <a:lnTo>
                    <a:pt x="445" y="155"/>
                  </a:lnTo>
                  <a:lnTo>
                    <a:pt x="449" y="172"/>
                  </a:lnTo>
                  <a:lnTo>
                    <a:pt x="468" y="182"/>
                  </a:lnTo>
                  <a:lnTo>
                    <a:pt x="476" y="195"/>
                  </a:lnTo>
                  <a:lnTo>
                    <a:pt x="487" y="205"/>
                  </a:lnTo>
                  <a:lnTo>
                    <a:pt x="514" y="206"/>
                  </a:lnTo>
                  <a:lnTo>
                    <a:pt x="524" y="224"/>
                  </a:lnTo>
                  <a:lnTo>
                    <a:pt x="539" y="258"/>
                  </a:lnTo>
                  <a:lnTo>
                    <a:pt x="531" y="322"/>
                  </a:lnTo>
                  <a:lnTo>
                    <a:pt x="533" y="361"/>
                  </a:lnTo>
                  <a:lnTo>
                    <a:pt x="550" y="373"/>
                  </a:lnTo>
                  <a:lnTo>
                    <a:pt x="554" y="355"/>
                  </a:lnTo>
                  <a:lnTo>
                    <a:pt x="542" y="348"/>
                  </a:lnTo>
                  <a:lnTo>
                    <a:pt x="543" y="336"/>
                  </a:lnTo>
                  <a:lnTo>
                    <a:pt x="548" y="339"/>
                  </a:lnTo>
                  <a:lnTo>
                    <a:pt x="561" y="344"/>
                  </a:lnTo>
                  <a:lnTo>
                    <a:pt x="564" y="356"/>
                  </a:lnTo>
                  <a:lnTo>
                    <a:pt x="572" y="342"/>
                  </a:lnTo>
                  <a:lnTo>
                    <a:pt x="579" y="354"/>
                  </a:lnTo>
                  <a:lnTo>
                    <a:pt x="555" y="395"/>
                  </a:lnTo>
                  <a:lnTo>
                    <a:pt x="554" y="402"/>
                  </a:lnTo>
                  <a:lnTo>
                    <a:pt x="568" y="411"/>
                  </a:lnTo>
                  <a:lnTo>
                    <a:pt x="581" y="443"/>
                  </a:lnTo>
                  <a:lnTo>
                    <a:pt x="598" y="459"/>
                  </a:lnTo>
                  <a:lnTo>
                    <a:pt x="606" y="471"/>
                  </a:lnTo>
                  <a:lnTo>
                    <a:pt x="619" y="471"/>
                  </a:lnTo>
                  <a:lnTo>
                    <a:pt x="606" y="452"/>
                  </a:lnTo>
                  <a:lnTo>
                    <a:pt x="616" y="455"/>
                  </a:lnTo>
                  <a:lnTo>
                    <a:pt x="629" y="451"/>
                  </a:lnTo>
                  <a:lnTo>
                    <a:pt x="623" y="459"/>
                  </a:lnTo>
                  <a:lnTo>
                    <a:pt x="628" y="476"/>
                  </a:lnTo>
                  <a:lnTo>
                    <a:pt x="634" y="499"/>
                  </a:lnTo>
                  <a:lnTo>
                    <a:pt x="655" y="509"/>
                  </a:lnTo>
                  <a:lnTo>
                    <a:pt x="660" y="523"/>
                  </a:lnTo>
                  <a:lnTo>
                    <a:pt x="677" y="566"/>
                  </a:lnTo>
                  <a:lnTo>
                    <a:pt x="700" y="566"/>
                  </a:lnTo>
                  <a:lnTo>
                    <a:pt x="719" y="577"/>
                  </a:lnTo>
                  <a:lnTo>
                    <a:pt x="750" y="619"/>
                  </a:lnTo>
                  <a:lnTo>
                    <a:pt x="776" y="624"/>
                  </a:lnTo>
                  <a:lnTo>
                    <a:pt x="777" y="632"/>
                  </a:lnTo>
                  <a:lnTo>
                    <a:pt x="771" y="637"/>
                  </a:lnTo>
                  <a:lnTo>
                    <a:pt x="750" y="629"/>
                  </a:lnTo>
                  <a:lnTo>
                    <a:pt x="757" y="647"/>
                  </a:lnTo>
                  <a:lnTo>
                    <a:pt x="782" y="640"/>
                  </a:lnTo>
                  <a:lnTo>
                    <a:pt x="801" y="640"/>
                  </a:lnTo>
                  <a:lnTo>
                    <a:pt x="813" y="629"/>
                  </a:lnTo>
                  <a:lnTo>
                    <a:pt x="829" y="628"/>
                  </a:lnTo>
                  <a:lnTo>
                    <a:pt x="839" y="609"/>
                  </a:lnTo>
                  <a:lnTo>
                    <a:pt x="836" y="582"/>
                  </a:lnTo>
                  <a:lnTo>
                    <a:pt x="844" y="553"/>
                  </a:lnTo>
                  <a:lnTo>
                    <a:pt x="853" y="556"/>
                  </a:lnTo>
                  <a:lnTo>
                    <a:pt x="844" y="453"/>
                  </a:lnTo>
                  <a:lnTo>
                    <a:pt x="836" y="421"/>
                  </a:lnTo>
                  <a:lnTo>
                    <a:pt x="743" y="271"/>
                  </a:lnTo>
                  <a:lnTo>
                    <a:pt x="722" y="222"/>
                  </a:lnTo>
                  <a:lnTo>
                    <a:pt x="731" y="222"/>
                  </a:lnTo>
                  <a:lnTo>
                    <a:pt x="671" y="127"/>
                  </a:lnTo>
                  <a:lnTo>
                    <a:pt x="629" y="27"/>
                  </a:lnTo>
                  <a:lnTo>
                    <a:pt x="626" y="10"/>
                  </a:lnTo>
                  <a:lnTo>
                    <a:pt x="616" y="7"/>
                  </a:lnTo>
                  <a:lnTo>
                    <a:pt x="576" y="0"/>
                  </a:lnTo>
                  <a:lnTo>
                    <a:pt x="566" y="12"/>
                  </a:lnTo>
                  <a:lnTo>
                    <a:pt x="572" y="56"/>
                  </a:lnTo>
                  <a:lnTo>
                    <a:pt x="555" y="54"/>
                  </a:lnTo>
                  <a:lnTo>
                    <a:pt x="552" y="35"/>
                  </a:lnTo>
                  <a:lnTo>
                    <a:pt x="282" y="51"/>
                  </a:lnTo>
                  <a:lnTo>
                    <a:pt x="263" y="19"/>
                  </a:lnTo>
                  <a:lnTo>
                    <a:pt x="2" y="43"/>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3" name="Freeform 32"/>
            <p:cNvSpPr>
              <a:spLocks/>
            </p:cNvSpPr>
            <p:nvPr/>
          </p:nvSpPr>
          <p:spPr bwMode="auto">
            <a:xfrm>
              <a:off x="2509" y="1849"/>
              <a:ext cx="344" cy="359"/>
            </a:xfrm>
            <a:custGeom>
              <a:avLst/>
              <a:gdLst>
                <a:gd name="T0" fmla="*/ 0 w 510"/>
                <a:gd name="T1" fmla="*/ 30 h 531"/>
                <a:gd name="T2" fmla="*/ 68 w 510"/>
                <a:gd name="T3" fmla="*/ 275 h 531"/>
                <a:gd name="T4" fmla="*/ 93 w 510"/>
                <a:gd name="T5" fmla="*/ 317 h 531"/>
                <a:gd name="T6" fmla="*/ 102 w 510"/>
                <a:gd name="T7" fmla="*/ 347 h 531"/>
                <a:gd name="T8" fmla="*/ 91 w 510"/>
                <a:gd name="T9" fmla="*/ 369 h 531"/>
                <a:gd name="T10" fmla="*/ 87 w 510"/>
                <a:gd name="T11" fmla="*/ 401 h 531"/>
                <a:gd name="T12" fmla="*/ 109 w 510"/>
                <a:gd name="T13" fmla="*/ 494 h 531"/>
                <a:gd name="T14" fmla="*/ 129 w 510"/>
                <a:gd name="T15" fmla="*/ 525 h 531"/>
                <a:gd name="T16" fmla="*/ 399 w 510"/>
                <a:gd name="T17" fmla="*/ 509 h 531"/>
                <a:gd name="T18" fmla="*/ 402 w 510"/>
                <a:gd name="T19" fmla="*/ 529 h 531"/>
                <a:gd name="T20" fmla="*/ 419 w 510"/>
                <a:gd name="T21" fmla="*/ 531 h 531"/>
                <a:gd name="T22" fmla="*/ 413 w 510"/>
                <a:gd name="T23" fmla="*/ 487 h 531"/>
                <a:gd name="T24" fmla="*/ 423 w 510"/>
                <a:gd name="T25" fmla="*/ 474 h 531"/>
                <a:gd name="T26" fmla="*/ 463 w 510"/>
                <a:gd name="T27" fmla="*/ 481 h 531"/>
                <a:gd name="T28" fmla="*/ 469 w 510"/>
                <a:gd name="T29" fmla="*/ 452 h 531"/>
                <a:gd name="T30" fmla="*/ 463 w 510"/>
                <a:gd name="T31" fmla="*/ 449 h 531"/>
                <a:gd name="T32" fmla="*/ 472 w 510"/>
                <a:gd name="T33" fmla="*/ 441 h 531"/>
                <a:gd name="T34" fmla="*/ 457 w 510"/>
                <a:gd name="T35" fmla="*/ 433 h 531"/>
                <a:gd name="T36" fmla="*/ 466 w 510"/>
                <a:gd name="T37" fmla="*/ 423 h 531"/>
                <a:gd name="T38" fmla="*/ 464 w 510"/>
                <a:gd name="T39" fmla="*/ 408 h 531"/>
                <a:gd name="T40" fmla="*/ 481 w 510"/>
                <a:gd name="T41" fmla="*/ 397 h 531"/>
                <a:gd name="T42" fmla="*/ 475 w 510"/>
                <a:gd name="T43" fmla="*/ 381 h 531"/>
                <a:gd name="T44" fmla="*/ 484 w 510"/>
                <a:gd name="T45" fmla="*/ 376 h 531"/>
                <a:gd name="T46" fmla="*/ 488 w 510"/>
                <a:gd name="T47" fmla="*/ 362 h 531"/>
                <a:gd name="T48" fmla="*/ 481 w 510"/>
                <a:gd name="T49" fmla="*/ 357 h 531"/>
                <a:gd name="T50" fmla="*/ 494 w 510"/>
                <a:gd name="T51" fmla="*/ 346 h 531"/>
                <a:gd name="T52" fmla="*/ 488 w 510"/>
                <a:gd name="T53" fmla="*/ 337 h 531"/>
                <a:gd name="T54" fmla="*/ 499 w 510"/>
                <a:gd name="T55" fmla="*/ 337 h 531"/>
                <a:gd name="T56" fmla="*/ 510 w 510"/>
                <a:gd name="T57" fmla="*/ 321 h 531"/>
                <a:gd name="T58" fmla="*/ 506 w 510"/>
                <a:gd name="T59" fmla="*/ 317 h 531"/>
                <a:gd name="T60" fmla="*/ 488 w 510"/>
                <a:gd name="T61" fmla="*/ 313 h 531"/>
                <a:gd name="T62" fmla="*/ 477 w 510"/>
                <a:gd name="T63" fmla="*/ 299 h 531"/>
                <a:gd name="T64" fmla="*/ 457 w 510"/>
                <a:gd name="T65" fmla="*/ 262 h 531"/>
                <a:gd name="T66" fmla="*/ 445 w 510"/>
                <a:gd name="T67" fmla="*/ 257 h 531"/>
                <a:gd name="T68" fmla="*/ 422 w 510"/>
                <a:gd name="T69" fmla="*/ 209 h 531"/>
                <a:gd name="T70" fmla="*/ 389 w 510"/>
                <a:gd name="T71" fmla="*/ 189 h 531"/>
                <a:gd name="T72" fmla="*/ 366 w 510"/>
                <a:gd name="T73" fmla="*/ 156 h 531"/>
                <a:gd name="T74" fmla="*/ 309 w 510"/>
                <a:gd name="T75" fmla="*/ 115 h 531"/>
                <a:gd name="T76" fmla="*/ 281 w 510"/>
                <a:gd name="T77" fmla="*/ 77 h 531"/>
                <a:gd name="T78" fmla="*/ 220 w 510"/>
                <a:gd name="T79" fmla="*/ 37 h 531"/>
                <a:gd name="T80" fmla="*/ 240 w 510"/>
                <a:gd name="T81" fmla="*/ 0 h 531"/>
                <a:gd name="T82" fmla="*/ 123 w 510"/>
                <a:gd name="T83" fmla="*/ 14 h 531"/>
                <a:gd name="T84" fmla="*/ 0 w 510"/>
                <a:gd name="T85" fmla="*/ 30 h 53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510"/>
                <a:gd name="T130" fmla="*/ 0 h 531"/>
                <a:gd name="T131" fmla="*/ 510 w 510"/>
                <a:gd name="T132" fmla="*/ 531 h 53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10" h="531">
                  <a:moveTo>
                    <a:pt x="0" y="30"/>
                  </a:moveTo>
                  <a:lnTo>
                    <a:pt x="68" y="275"/>
                  </a:lnTo>
                  <a:lnTo>
                    <a:pt x="93" y="317"/>
                  </a:lnTo>
                  <a:lnTo>
                    <a:pt x="102" y="347"/>
                  </a:lnTo>
                  <a:lnTo>
                    <a:pt x="91" y="369"/>
                  </a:lnTo>
                  <a:lnTo>
                    <a:pt x="87" y="401"/>
                  </a:lnTo>
                  <a:lnTo>
                    <a:pt x="109" y="494"/>
                  </a:lnTo>
                  <a:lnTo>
                    <a:pt x="129" y="525"/>
                  </a:lnTo>
                  <a:lnTo>
                    <a:pt x="399" y="509"/>
                  </a:lnTo>
                  <a:lnTo>
                    <a:pt x="402" y="529"/>
                  </a:lnTo>
                  <a:lnTo>
                    <a:pt x="419" y="531"/>
                  </a:lnTo>
                  <a:lnTo>
                    <a:pt x="413" y="487"/>
                  </a:lnTo>
                  <a:lnTo>
                    <a:pt x="423" y="474"/>
                  </a:lnTo>
                  <a:lnTo>
                    <a:pt x="463" y="481"/>
                  </a:lnTo>
                  <a:lnTo>
                    <a:pt x="469" y="452"/>
                  </a:lnTo>
                  <a:lnTo>
                    <a:pt x="463" y="449"/>
                  </a:lnTo>
                  <a:lnTo>
                    <a:pt x="472" y="441"/>
                  </a:lnTo>
                  <a:lnTo>
                    <a:pt x="457" y="433"/>
                  </a:lnTo>
                  <a:lnTo>
                    <a:pt x="466" y="423"/>
                  </a:lnTo>
                  <a:lnTo>
                    <a:pt x="464" y="408"/>
                  </a:lnTo>
                  <a:lnTo>
                    <a:pt x="481" y="397"/>
                  </a:lnTo>
                  <a:lnTo>
                    <a:pt x="475" y="381"/>
                  </a:lnTo>
                  <a:lnTo>
                    <a:pt x="484" y="376"/>
                  </a:lnTo>
                  <a:lnTo>
                    <a:pt x="488" y="362"/>
                  </a:lnTo>
                  <a:lnTo>
                    <a:pt x="481" y="357"/>
                  </a:lnTo>
                  <a:lnTo>
                    <a:pt x="494" y="346"/>
                  </a:lnTo>
                  <a:lnTo>
                    <a:pt x="488" y="337"/>
                  </a:lnTo>
                  <a:lnTo>
                    <a:pt x="499" y="337"/>
                  </a:lnTo>
                  <a:lnTo>
                    <a:pt x="510" y="321"/>
                  </a:lnTo>
                  <a:lnTo>
                    <a:pt x="506" y="317"/>
                  </a:lnTo>
                  <a:lnTo>
                    <a:pt x="488" y="313"/>
                  </a:lnTo>
                  <a:lnTo>
                    <a:pt x="477" y="299"/>
                  </a:lnTo>
                  <a:lnTo>
                    <a:pt x="457" y="262"/>
                  </a:lnTo>
                  <a:lnTo>
                    <a:pt x="445" y="257"/>
                  </a:lnTo>
                  <a:lnTo>
                    <a:pt x="422" y="209"/>
                  </a:lnTo>
                  <a:lnTo>
                    <a:pt x="389" y="189"/>
                  </a:lnTo>
                  <a:lnTo>
                    <a:pt x="366" y="156"/>
                  </a:lnTo>
                  <a:lnTo>
                    <a:pt x="309" y="115"/>
                  </a:lnTo>
                  <a:lnTo>
                    <a:pt x="281" y="77"/>
                  </a:lnTo>
                  <a:lnTo>
                    <a:pt x="220" y="37"/>
                  </a:lnTo>
                  <a:lnTo>
                    <a:pt x="240" y="0"/>
                  </a:lnTo>
                  <a:lnTo>
                    <a:pt x="123" y="14"/>
                  </a:lnTo>
                  <a:lnTo>
                    <a:pt x="0" y="30"/>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4" name="Freeform 33"/>
            <p:cNvSpPr>
              <a:spLocks/>
            </p:cNvSpPr>
            <p:nvPr/>
          </p:nvSpPr>
          <p:spPr bwMode="auto">
            <a:xfrm>
              <a:off x="2509" y="1849"/>
              <a:ext cx="344" cy="359"/>
            </a:xfrm>
            <a:custGeom>
              <a:avLst/>
              <a:gdLst>
                <a:gd name="T0" fmla="*/ 0 w 510"/>
                <a:gd name="T1" fmla="*/ 30 h 531"/>
                <a:gd name="T2" fmla="*/ 68 w 510"/>
                <a:gd name="T3" fmla="*/ 275 h 531"/>
                <a:gd name="T4" fmla="*/ 93 w 510"/>
                <a:gd name="T5" fmla="*/ 317 h 531"/>
                <a:gd name="T6" fmla="*/ 102 w 510"/>
                <a:gd name="T7" fmla="*/ 347 h 531"/>
                <a:gd name="T8" fmla="*/ 91 w 510"/>
                <a:gd name="T9" fmla="*/ 369 h 531"/>
                <a:gd name="T10" fmla="*/ 87 w 510"/>
                <a:gd name="T11" fmla="*/ 401 h 531"/>
                <a:gd name="T12" fmla="*/ 109 w 510"/>
                <a:gd name="T13" fmla="*/ 494 h 531"/>
                <a:gd name="T14" fmla="*/ 129 w 510"/>
                <a:gd name="T15" fmla="*/ 525 h 531"/>
                <a:gd name="T16" fmla="*/ 399 w 510"/>
                <a:gd name="T17" fmla="*/ 509 h 531"/>
                <a:gd name="T18" fmla="*/ 402 w 510"/>
                <a:gd name="T19" fmla="*/ 529 h 531"/>
                <a:gd name="T20" fmla="*/ 419 w 510"/>
                <a:gd name="T21" fmla="*/ 531 h 531"/>
                <a:gd name="T22" fmla="*/ 413 w 510"/>
                <a:gd name="T23" fmla="*/ 487 h 531"/>
                <a:gd name="T24" fmla="*/ 423 w 510"/>
                <a:gd name="T25" fmla="*/ 474 h 531"/>
                <a:gd name="T26" fmla="*/ 463 w 510"/>
                <a:gd name="T27" fmla="*/ 481 h 531"/>
                <a:gd name="T28" fmla="*/ 469 w 510"/>
                <a:gd name="T29" fmla="*/ 452 h 531"/>
                <a:gd name="T30" fmla="*/ 463 w 510"/>
                <a:gd name="T31" fmla="*/ 449 h 531"/>
                <a:gd name="T32" fmla="*/ 472 w 510"/>
                <a:gd name="T33" fmla="*/ 441 h 531"/>
                <a:gd name="T34" fmla="*/ 457 w 510"/>
                <a:gd name="T35" fmla="*/ 433 h 531"/>
                <a:gd name="T36" fmla="*/ 466 w 510"/>
                <a:gd name="T37" fmla="*/ 423 h 531"/>
                <a:gd name="T38" fmla="*/ 464 w 510"/>
                <a:gd name="T39" fmla="*/ 408 h 531"/>
                <a:gd name="T40" fmla="*/ 481 w 510"/>
                <a:gd name="T41" fmla="*/ 397 h 531"/>
                <a:gd name="T42" fmla="*/ 475 w 510"/>
                <a:gd name="T43" fmla="*/ 381 h 531"/>
                <a:gd name="T44" fmla="*/ 484 w 510"/>
                <a:gd name="T45" fmla="*/ 376 h 531"/>
                <a:gd name="T46" fmla="*/ 488 w 510"/>
                <a:gd name="T47" fmla="*/ 362 h 531"/>
                <a:gd name="T48" fmla="*/ 481 w 510"/>
                <a:gd name="T49" fmla="*/ 357 h 531"/>
                <a:gd name="T50" fmla="*/ 494 w 510"/>
                <a:gd name="T51" fmla="*/ 346 h 531"/>
                <a:gd name="T52" fmla="*/ 488 w 510"/>
                <a:gd name="T53" fmla="*/ 337 h 531"/>
                <a:gd name="T54" fmla="*/ 499 w 510"/>
                <a:gd name="T55" fmla="*/ 337 h 531"/>
                <a:gd name="T56" fmla="*/ 510 w 510"/>
                <a:gd name="T57" fmla="*/ 321 h 531"/>
                <a:gd name="T58" fmla="*/ 506 w 510"/>
                <a:gd name="T59" fmla="*/ 317 h 531"/>
                <a:gd name="T60" fmla="*/ 488 w 510"/>
                <a:gd name="T61" fmla="*/ 313 h 531"/>
                <a:gd name="T62" fmla="*/ 477 w 510"/>
                <a:gd name="T63" fmla="*/ 299 h 531"/>
                <a:gd name="T64" fmla="*/ 457 w 510"/>
                <a:gd name="T65" fmla="*/ 262 h 531"/>
                <a:gd name="T66" fmla="*/ 445 w 510"/>
                <a:gd name="T67" fmla="*/ 257 h 531"/>
                <a:gd name="T68" fmla="*/ 422 w 510"/>
                <a:gd name="T69" fmla="*/ 209 h 531"/>
                <a:gd name="T70" fmla="*/ 389 w 510"/>
                <a:gd name="T71" fmla="*/ 189 h 531"/>
                <a:gd name="T72" fmla="*/ 366 w 510"/>
                <a:gd name="T73" fmla="*/ 156 h 531"/>
                <a:gd name="T74" fmla="*/ 309 w 510"/>
                <a:gd name="T75" fmla="*/ 115 h 531"/>
                <a:gd name="T76" fmla="*/ 281 w 510"/>
                <a:gd name="T77" fmla="*/ 77 h 531"/>
                <a:gd name="T78" fmla="*/ 220 w 510"/>
                <a:gd name="T79" fmla="*/ 37 h 531"/>
                <a:gd name="T80" fmla="*/ 240 w 510"/>
                <a:gd name="T81" fmla="*/ 0 h 531"/>
                <a:gd name="T82" fmla="*/ 123 w 510"/>
                <a:gd name="T83" fmla="*/ 14 h 531"/>
                <a:gd name="T84" fmla="*/ 0 w 510"/>
                <a:gd name="T85" fmla="*/ 30 h 53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510"/>
                <a:gd name="T130" fmla="*/ 0 h 531"/>
                <a:gd name="T131" fmla="*/ 510 w 510"/>
                <a:gd name="T132" fmla="*/ 531 h 53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10" h="531">
                  <a:moveTo>
                    <a:pt x="0" y="30"/>
                  </a:moveTo>
                  <a:lnTo>
                    <a:pt x="68" y="275"/>
                  </a:lnTo>
                  <a:lnTo>
                    <a:pt x="93" y="317"/>
                  </a:lnTo>
                  <a:lnTo>
                    <a:pt x="102" y="347"/>
                  </a:lnTo>
                  <a:lnTo>
                    <a:pt x="91" y="369"/>
                  </a:lnTo>
                  <a:lnTo>
                    <a:pt x="87" y="401"/>
                  </a:lnTo>
                  <a:lnTo>
                    <a:pt x="109" y="494"/>
                  </a:lnTo>
                  <a:lnTo>
                    <a:pt x="129" y="525"/>
                  </a:lnTo>
                  <a:lnTo>
                    <a:pt x="399" y="509"/>
                  </a:lnTo>
                  <a:lnTo>
                    <a:pt x="402" y="529"/>
                  </a:lnTo>
                  <a:lnTo>
                    <a:pt x="419" y="531"/>
                  </a:lnTo>
                  <a:lnTo>
                    <a:pt x="413" y="487"/>
                  </a:lnTo>
                  <a:lnTo>
                    <a:pt x="423" y="474"/>
                  </a:lnTo>
                  <a:lnTo>
                    <a:pt x="463" y="481"/>
                  </a:lnTo>
                  <a:lnTo>
                    <a:pt x="469" y="452"/>
                  </a:lnTo>
                  <a:lnTo>
                    <a:pt x="463" y="449"/>
                  </a:lnTo>
                  <a:lnTo>
                    <a:pt x="472" y="441"/>
                  </a:lnTo>
                  <a:lnTo>
                    <a:pt x="457" y="433"/>
                  </a:lnTo>
                  <a:lnTo>
                    <a:pt x="466" y="423"/>
                  </a:lnTo>
                  <a:lnTo>
                    <a:pt x="464" y="408"/>
                  </a:lnTo>
                  <a:lnTo>
                    <a:pt x="481" y="397"/>
                  </a:lnTo>
                  <a:lnTo>
                    <a:pt x="475" y="381"/>
                  </a:lnTo>
                  <a:lnTo>
                    <a:pt x="484" y="376"/>
                  </a:lnTo>
                  <a:lnTo>
                    <a:pt x="488" y="362"/>
                  </a:lnTo>
                  <a:lnTo>
                    <a:pt x="481" y="357"/>
                  </a:lnTo>
                  <a:lnTo>
                    <a:pt x="494" y="346"/>
                  </a:lnTo>
                  <a:lnTo>
                    <a:pt x="488" y="337"/>
                  </a:lnTo>
                  <a:lnTo>
                    <a:pt x="499" y="337"/>
                  </a:lnTo>
                  <a:lnTo>
                    <a:pt x="510" y="321"/>
                  </a:lnTo>
                  <a:lnTo>
                    <a:pt x="506" y="317"/>
                  </a:lnTo>
                  <a:lnTo>
                    <a:pt x="488" y="313"/>
                  </a:lnTo>
                  <a:lnTo>
                    <a:pt x="477" y="299"/>
                  </a:lnTo>
                  <a:lnTo>
                    <a:pt x="457" y="262"/>
                  </a:lnTo>
                  <a:lnTo>
                    <a:pt x="445" y="257"/>
                  </a:lnTo>
                  <a:lnTo>
                    <a:pt x="422" y="209"/>
                  </a:lnTo>
                  <a:lnTo>
                    <a:pt x="389" y="189"/>
                  </a:lnTo>
                  <a:lnTo>
                    <a:pt x="366" y="156"/>
                  </a:lnTo>
                  <a:lnTo>
                    <a:pt x="309" y="115"/>
                  </a:lnTo>
                  <a:lnTo>
                    <a:pt x="281" y="77"/>
                  </a:lnTo>
                  <a:lnTo>
                    <a:pt x="220" y="37"/>
                  </a:lnTo>
                  <a:lnTo>
                    <a:pt x="240" y="0"/>
                  </a:lnTo>
                  <a:lnTo>
                    <a:pt x="123" y="14"/>
                  </a:lnTo>
                  <a:lnTo>
                    <a:pt x="0" y="30"/>
                  </a:lnTo>
                  <a:close/>
                </a:path>
              </a:pathLst>
            </a:custGeom>
            <a:solidFill>
              <a:srgbClr val="BBE0E3"/>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5" name="Freeform 34"/>
            <p:cNvSpPr>
              <a:spLocks/>
            </p:cNvSpPr>
            <p:nvPr/>
          </p:nvSpPr>
          <p:spPr bwMode="auto">
            <a:xfrm>
              <a:off x="601" y="647"/>
              <a:ext cx="380" cy="614"/>
            </a:xfrm>
            <a:custGeom>
              <a:avLst/>
              <a:gdLst>
                <a:gd name="T0" fmla="*/ 0 w 562"/>
                <a:gd name="T1" fmla="*/ 805 h 908"/>
                <a:gd name="T2" fmla="*/ 44 w 562"/>
                <a:gd name="T3" fmla="*/ 611 h 908"/>
                <a:gd name="T4" fmla="*/ 67 w 562"/>
                <a:gd name="T5" fmla="*/ 559 h 908"/>
                <a:gd name="T6" fmla="*/ 47 w 562"/>
                <a:gd name="T7" fmla="*/ 535 h 908"/>
                <a:gd name="T8" fmla="*/ 52 w 562"/>
                <a:gd name="T9" fmla="*/ 513 h 908"/>
                <a:gd name="T10" fmla="*/ 88 w 562"/>
                <a:gd name="T11" fmla="*/ 479 h 908"/>
                <a:gd name="T12" fmla="*/ 117 w 562"/>
                <a:gd name="T13" fmla="*/ 433 h 908"/>
                <a:gd name="T14" fmla="*/ 143 w 562"/>
                <a:gd name="T15" fmla="*/ 394 h 908"/>
                <a:gd name="T16" fmla="*/ 123 w 562"/>
                <a:gd name="T17" fmla="*/ 364 h 908"/>
                <a:gd name="T18" fmla="*/ 115 w 562"/>
                <a:gd name="T19" fmla="*/ 344 h 908"/>
                <a:gd name="T20" fmla="*/ 118 w 562"/>
                <a:gd name="T21" fmla="*/ 294 h 908"/>
                <a:gd name="T22" fmla="*/ 186 w 562"/>
                <a:gd name="T23" fmla="*/ 0 h 908"/>
                <a:gd name="T24" fmla="*/ 262 w 562"/>
                <a:gd name="T25" fmla="*/ 16 h 908"/>
                <a:gd name="T26" fmla="*/ 236 w 562"/>
                <a:gd name="T27" fmla="*/ 130 h 908"/>
                <a:gd name="T28" fmla="*/ 253 w 562"/>
                <a:gd name="T29" fmla="*/ 172 h 908"/>
                <a:gd name="T30" fmla="*/ 255 w 562"/>
                <a:gd name="T31" fmla="*/ 197 h 908"/>
                <a:gd name="T32" fmla="*/ 246 w 562"/>
                <a:gd name="T33" fmla="*/ 201 h 908"/>
                <a:gd name="T34" fmla="*/ 275 w 562"/>
                <a:gd name="T35" fmla="*/ 229 h 908"/>
                <a:gd name="T36" fmla="*/ 304 w 562"/>
                <a:gd name="T37" fmla="*/ 302 h 908"/>
                <a:gd name="T38" fmla="*/ 315 w 562"/>
                <a:gd name="T39" fmla="*/ 299 h 908"/>
                <a:gd name="T40" fmla="*/ 316 w 562"/>
                <a:gd name="T41" fmla="*/ 310 h 908"/>
                <a:gd name="T42" fmla="*/ 330 w 562"/>
                <a:gd name="T43" fmla="*/ 314 h 908"/>
                <a:gd name="T44" fmla="*/ 340 w 562"/>
                <a:gd name="T45" fmla="*/ 315 h 908"/>
                <a:gd name="T46" fmla="*/ 314 w 562"/>
                <a:gd name="T47" fmla="*/ 368 h 908"/>
                <a:gd name="T48" fmla="*/ 318 w 562"/>
                <a:gd name="T49" fmla="*/ 403 h 908"/>
                <a:gd name="T50" fmla="*/ 297 w 562"/>
                <a:gd name="T51" fmla="*/ 438 h 908"/>
                <a:gd name="T52" fmla="*/ 312 w 562"/>
                <a:gd name="T53" fmla="*/ 453 h 908"/>
                <a:gd name="T54" fmla="*/ 350 w 562"/>
                <a:gd name="T55" fmla="*/ 431 h 908"/>
                <a:gd name="T56" fmla="*/ 377 w 562"/>
                <a:gd name="T57" fmla="*/ 547 h 908"/>
                <a:gd name="T58" fmla="*/ 395 w 562"/>
                <a:gd name="T59" fmla="*/ 552 h 908"/>
                <a:gd name="T60" fmla="*/ 398 w 562"/>
                <a:gd name="T61" fmla="*/ 587 h 908"/>
                <a:gd name="T62" fmla="*/ 413 w 562"/>
                <a:gd name="T63" fmla="*/ 602 h 908"/>
                <a:gd name="T64" fmla="*/ 424 w 562"/>
                <a:gd name="T65" fmla="*/ 589 h 908"/>
                <a:gd name="T66" fmla="*/ 449 w 562"/>
                <a:gd name="T67" fmla="*/ 601 h 908"/>
                <a:gd name="T68" fmla="*/ 465 w 562"/>
                <a:gd name="T69" fmla="*/ 588 h 908"/>
                <a:gd name="T70" fmla="*/ 516 w 562"/>
                <a:gd name="T71" fmla="*/ 598 h 908"/>
                <a:gd name="T72" fmla="*/ 528 w 562"/>
                <a:gd name="T73" fmla="*/ 601 h 908"/>
                <a:gd name="T74" fmla="*/ 540 w 562"/>
                <a:gd name="T75" fmla="*/ 578 h 908"/>
                <a:gd name="T76" fmla="*/ 562 w 562"/>
                <a:gd name="T77" fmla="*/ 615 h 908"/>
                <a:gd name="T78" fmla="*/ 514 w 562"/>
                <a:gd name="T79" fmla="*/ 908 h 908"/>
                <a:gd name="T80" fmla="*/ 255 w 562"/>
                <a:gd name="T81" fmla="*/ 860 h 908"/>
                <a:gd name="T82" fmla="*/ 0 w 562"/>
                <a:gd name="T83" fmla="*/ 805 h 90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62"/>
                <a:gd name="T127" fmla="*/ 0 h 908"/>
                <a:gd name="T128" fmla="*/ 562 w 562"/>
                <a:gd name="T129" fmla="*/ 908 h 90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62" h="908">
                  <a:moveTo>
                    <a:pt x="0" y="805"/>
                  </a:moveTo>
                  <a:lnTo>
                    <a:pt x="44" y="611"/>
                  </a:lnTo>
                  <a:lnTo>
                    <a:pt x="67" y="559"/>
                  </a:lnTo>
                  <a:lnTo>
                    <a:pt x="47" y="535"/>
                  </a:lnTo>
                  <a:lnTo>
                    <a:pt x="52" y="513"/>
                  </a:lnTo>
                  <a:lnTo>
                    <a:pt x="88" y="479"/>
                  </a:lnTo>
                  <a:lnTo>
                    <a:pt x="117" y="433"/>
                  </a:lnTo>
                  <a:lnTo>
                    <a:pt x="143" y="394"/>
                  </a:lnTo>
                  <a:lnTo>
                    <a:pt x="123" y="364"/>
                  </a:lnTo>
                  <a:lnTo>
                    <a:pt x="115" y="344"/>
                  </a:lnTo>
                  <a:lnTo>
                    <a:pt x="118" y="294"/>
                  </a:lnTo>
                  <a:lnTo>
                    <a:pt x="186" y="0"/>
                  </a:lnTo>
                  <a:lnTo>
                    <a:pt x="262" y="16"/>
                  </a:lnTo>
                  <a:lnTo>
                    <a:pt x="236" y="130"/>
                  </a:lnTo>
                  <a:lnTo>
                    <a:pt x="253" y="172"/>
                  </a:lnTo>
                  <a:lnTo>
                    <a:pt x="255" y="197"/>
                  </a:lnTo>
                  <a:lnTo>
                    <a:pt x="246" y="201"/>
                  </a:lnTo>
                  <a:lnTo>
                    <a:pt x="275" y="229"/>
                  </a:lnTo>
                  <a:lnTo>
                    <a:pt x="304" y="302"/>
                  </a:lnTo>
                  <a:lnTo>
                    <a:pt x="315" y="299"/>
                  </a:lnTo>
                  <a:lnTo>
                    <a:pt x="316" y="310"/>
                  </a:lnTo>
                  <a:lnTo>
                    <a:pt x="330" y="314"/>
                  </a:lnTo>
                  <a:lnTo>
                    <a:pt x="340" y="315"/>
                  </a:lnTo>
                  <a:lnTo>
                    <a:pt x="314" y="368"/>
                  </a:lnTo>
                  <a:lnTo>
                    <a:pt x="318" y="403"/>
                  </a:lnTo>
                  <a:lnTo>
                    <a:pt x="297" y="438"/>
                  </a:lnTo>
                  <a:lnTo>
                    <a:pt x="312" y="453"/>
                  </a:lnTo>
                  <a:lnTo>
                    <a:pt x="350" y="431"/>
                  </a:lnTo>
                  <a:lnTo>
                    <a:pt x="377" y="547"/>
                  </a:lnTo>
                  <a:lnTo>
                    <a:pt x="395" y="552"/>
                  </a:lnTo>
                  <a:lnTo>
                    <a:pt x="398" y="587"/>
                  </a:lnTo>
                  <a:lnTo>
                    <a:pt x="413" y="602"/>
                  </a:lnTo>
                  <a:lnTo>
                    <a:pt x="424" y="589"/>
                  </a:lnTo>
                  <a:lnTo>
                    <a:pt x="449" y="601"/>
                  </a:lnTo>
                  <a:lnTo>
                    <a:pt x="465" y="588"/>
                  </a:lnTo>
                  <a:lnTo>
                    <a:pt x="516" y="598"/>
                  </a:lnTo>
                  <a:lnTo>
                    <a:pt x="528" y="601"/>
                  </a:lnTo>
                  <a:lnTo>
                    <a:pt x="540" y="578"/>
                  </a:lnTo>
                  <a:lnTo>
                    <a:pt x="562" y="615"/>
                  </a:lnTo>
                  <a:lnTo>
                    <a:pt x="514" y="908"/>
                  </a:lnTo>
                  <a:lnTo>
                    <a:pt x="255" y="860"/>
                  </a:lnTo>
                  <a:lnTo>
                    <a:pt x="0" y="805"/>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6" name="Freeform 35"/>
            <p:cNvSpPr>
              <a:spLocks/>
            </p:cNvSpPr>
            <p:nvPr/>
          </p:nvSpPr>
          <p:spPr bwMode="auto">
            <a:xfrm>
              <a:off x="601" y="647"/>
              <a:ext cx="380" cy="614"/>
            </a:xfrm>
            <a:custGeom>
              <a:avLst/>
              <a:gdLst>
                <a:gd name="T0" fmla="*/ 0 w 562"/>
                <a:gd name="T1" fmla="*/ 805 h 908"/>
                <a:gd name="T2" fmla="*/ 44 w 562"/>
                <a:gd name="T3" fmla="*/ 611 h 908"/>
                <a:gd name="T4" fmla="*/ 67 w 562"/>
                <a:gd name="T5" fmla="*/ 559 h 908"/>
                <a:gd name="T6" fmla="*/ 47 w 562"/>
                <a:gd name="T7" fmla="*/ 535 h 908"/>
                <a:gd name="T8" fmla="*/ 52 w 562"/>
                <a:gd name="T9" fmla="*/ 513 h 908"/>
                <a:gd name="T10" fmla="*/ 88 w 562"/>
                <a:gd name="T11" fmla="*/ 479 h 908"/>
                <a:gd name="T12" fmla="*/ 117 w 562"/>
                <a:gd name="T13" fmla="*/ 433 h 908"/>
                <a:gd name="T14" fmla="*/ 143 w 562"/>
                <a:gd name="T15" fmla="*/ 394 h 908"/>
                <a:gd name="T16" fmla="*/ 123 w 562"/>
                <a:gd name="T17" fmla="*/ 364 h 908"/>
                <a:gd name="T18" fmla="*/ 115 w 562"/>
                <a:gd name="T19" fmla="*/ 344 h 908"/>
                <a:gd name="T20" fmla="*/ 118 w 562"/>
                <a:gd name="T21" fmla="*/ 294 h 908"/>
                <a:gd name="T22" fmla="*/ 186 w 562"/>
                <a:gd name="T23" fmla="*/ 0 h 908"/>
                <a:gd name="T24" fmla="*/ 262 w 562"/>
                <a:gd name="T25" fmla="*/ 16 h 908"/>
                <a:gd name="T26" fmla="*/ 236 w 562"/>
                <a:gd name="T27" fmla="*/ 130 h 908"/>
                <a:gd name="T28" fmla="*/ 253 w 562"/>
                <a:gd name="T29" fmla="*/ 172 h 908"/>
                <a:gd name="T30" fmla="*/ 255 w 562"/>
                <a:gd name="T31" fmla="*/ 197 h 908"/>
                <a:gd name="T32" fmla="*/ 246 w 562"/>
                <a:gd name="T33" fmla="*/ 201 h 908"/>
                <a:gd name="T34" fmla="*/ 275 w 562"/>
                <a:gd name="T35" fmla="*/ 229 h 908"/>
                <a:gd name="T36" fmla="*/ 304 w 562"/>
                <a:gd name="T37" fmla="*/ 302 h 908"/>
                <a:gd name="T38" fmla="*/ 315 w 562"/>
                <a:gd name="T39" fmla="*/ 299 h 908"/>
                <a:gd name="T40" fmla="*/ 316 w 562"/>
                <a:gd name="T41" fmla="*/ 310 h 908"/>
                <a:gd name="T42" fmla="*/ 330 w 562"/>
                <a:gd name="T43" fmla="*/ 314 h 908"/>
                <a:gd name="T44" fmla="*/ 340 w 562"/>
                <a:gd name="T45" fmla="*/ 315 h 908"/>
                <a:gd name="T46" fmla="*/ 314 w 562"/>
                <a:gd name="T47" fmla="*/ 368 h 908"/>
                <a:gd name="T48" fmla="*/ 318 w 562"/>
                <a:gd name="T49" fmla="*/ 403 h 908"/>
                <a:gd name="T50" fmla="*/ 297 w 562"/>
                <a:gd name="T51" fmla="*/ 438 h 908"/>
                <a:gd name="T52" fmla="*/ 312 w 562"/>
                <a:gd name="T53" fmla="*/ 453 h 908"/>
                <a:gd name="T54" fmla="*/ 350 w 562"/>
                <a:gd name="T55" fmla="*/ 431 h 908"/>
                <a:gd name="T56" fmla="*/ 377 w 562"/>
                <a:gd name="T57" fmla="*/ 547 h 908"/>
                <a:gd name="T58" fmla="*/ 395 w 562"/>
                <a:gd name="T59" fmla="*/ 552 h 908"/>
                <a:gd name="T60" fmla="*/ 398 w 562"/>
                <a:gd name="T61" fmla="*/ 587 h 908"/>
                <a:gd name="T62" fmla="*/ 413 w 562"/>
                <a:gd name="T63" fmla="*/ 602 h 908"/>
                <a:gd name="T64" fmla="*/ 424 w 562"/>
                <a:gd name="T65" fmla="*/ 589 h 908"/>
                <a:gd name="T66" fmla="*/ 449 w 562"/>
                <a:gd name="T67" fmla="*/ 601 h 908"/>
                <a:gd name="T68" fmla="*/ 465 w 562"/>
                <a:gd name="T69" fmla="*/ 588 h 908"/>
                <a:gd name="T70" fmla="*/ 516 w 562"/>
                <a:gd name="T71" fmla="*/ 598 h 908"/>
                <a:gd name="T72" fmla="*/ 528 w 562"/>
                <a:gd name="T73" fmla="*/ 601 h 908"/>
                <a:gd name="T74" fmla="*/ 540 w 562"/>
                <a:gd name="T75" fmla="*/ 578 h 908"/>
                <a:gd name="T76" fmla="*/ 562 w 562"/>
                <a:gd name="T77" fmla="*/ 615 h 908"/>
                <a:gd name="T78" fmla="*/ 514 w 562"/>
                <a:gd name="T79" fmla="*/ 908 h 908"/>
                <a:gd name="T80" fmla="*/ 255 w 562"/>
                <a:gd name="T81" fmla="*/ 860 h 908"/>
                <a:gd name="T82" fmla="*/ 0 w 562"/>
                <a:gd name="T83" fmla="*/ 805 h 90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62"/>
                <a:gd name="T127" fmla="*/ 0 h 908"/>
                <a:gd name="T128" fmla="*/ 562 w 562"/>
                <a:gd name="T129" fmla="*/ 908 h 90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62" h="908">
                  <a:moveTo>
                    <a:pt x="0" y="805"/>
                  </a:moveTo>
                  <a:lnTo>
                    <a:pt x="44" y="611"/>
                  </a:lnTo>
                  <a:lnTo>
                    <a:pt x="67" y="559"/>
                  </a:lnTo>
                  <a:lnTo>
                    <a:pt x="47" y="535"/>
                  </a:lnTo>
                  <a:lnTo>
                    <a:pt x="52" y="513"/>
                  </a:lnTo>
                  <a:lnTo>
                    <a:pt x="88" y="479"/>
                  </a:lnTo>
                  <a:lnTo>
                    <a:pt x="117" y="433"/>
                  </a:lnTo>
                  <a:lnTo>
                    <a:pt x="143" y="394"/>
                  </a:lnTo>
                  <a:lnTo>
                    <a:pt x="123" y="364"/>
                  </a:lnTo>
                  <a:lnTo>
                    <a:pt x="115" y="344"/>
                  </a:lnTo>
                  <a:lnTo>
                    <a:pt x="118" y="294"/>
                  </a:lnTo>
                  <a:lnTo>
                    <a:pt x="186" y="0"/>
                  </a:lnTo>
                  <a:lnTo>
                    <a:pt x="262" y="16"/>
                  </a:lnTo>
                  <a:lnTo>
                    <a:pt x="236" y="130"/>
                  </a:lnTo>
                  <a:lnTo>
                    <a:pt x="253" y="172"/>
                  </a:lnTo>
                  <a:lnTo>
                    <a:pt x="255" y="197"/>
                  </a:lnTo>
                  <a:lnTo>
                    <a:pt x="246" y="201"/>
                  </a:lnTo>
                  <a:lnTo>
                    <a:pt x="275" y="229"/>
                  </a:lnTo>
                  <a:lnTo>
                    <a:pt x="304" y="302"/>
                  </a:lnTo>
                  <a:lnTo>
                    <a:pt x="315" y="299"/>
                  </a:lnTo>
                  <a:lnTo>
                    <a:pt x="316" y="310"/>
                  </a:lnTo>
                  <a:lnTo>
                    <a:pt x="330" y="314"/>
                  </a:lnTo>
                  <a:lnTo>
                    <a:pt x="340" y="315"/>
                  </a:lnTo>
                  <a:lnTo>
                    <a:pt x="314" y="368"/>
                  </a:lnTo>
                  <a:lnTo>
                    <a:pt x="318" y="403"/>
                  </a:lnTo>
                  <a:lnTo>
                    <a:pt x="297" y="438"/>
                  </a:lnTo>
                  <a:lnTo>
                    <a:pt x="312" y="453"/>
                  </a:lnTo>
                  <a:lnTo>
                    <a:pt x="350" y="431"/>
                  </a:lnTo>
                  <a:lnTo>
                    <a:pt x="377" y="547"/>
                  </a:lnTo>
                  <a:lnTo>
                    <a:pt x="395" y="552"/>
                  </a:lnTo>
                  <a:lnTo>
                    <a:pt x="398" y="587"/>
                  </a:lnTo>
                  <a:lnTo>
                    <a:pt x="413" y="602"/>
                  </a:lnTo>
                  <a:lnTo>
                    <a:pt x="424" y="589"/>
                  </a:lnTo>
                  <a:lnTo>
                    <a:pt x="449" y="601"/>
                  </a:lnTo>
                  <a:lnTo>
                    <a:pt x="465" y="588"/>
                  </a:lnTo>
                  <a:lnTo>
                    <a:pt x="516" y="598"/>
                  </a:lnTo>
                  <a:lnTo>
                    <a:pt x="528" y="601"/>
                  </a:lnTo>
                  <a:lnTo>
                    <a:pt x="540" y="578"/>
                  </a:lnTo>
                  <a:lnTo>
                    <a:pt x="562" y="615"/>
                  </a:lnTo>
                  <a:lnTo>
                    <a:pt x="514" y="908"/>
                  </a:lnTo>
                  <a:lnTo>
                    <a:pt x="255" y="860"/>
                  </a:lnTo>
                  <a:lnTo>
                    <a:pt x="0" y="805"/>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7" name="Freeform 36"/>
            <p:cNvSpPr>
              <a:spLocks/>
            </p:cNvSpPr>
            <p:nvPr/>
          </p:nvSpPr>
          <p:spPr bwMode="auto">
            <a:xfrm>
              <a:off x="601" y="647"/>
              <a:ext cx="380" cy="614"/>
            </a:xfrm>
            <a:custGeom>
              <a:avLst/>
              <a:gdLst>
                <a:gd name="T0" fmla="*/ 0 w 562"/>
                <a:gd name="T1" fmla="*/ 805 h 908"/>
                <a:gd name="T2" fmla="*/ 44 w 562"/>
                <a:gd name="T3" fmla="*/ 611 h 908"/>
                <a:gd name="T4" fmla="*/ 67 w 562"/>
                <a:gd name="T5" fmla="*/ 559 h 908"/>
                <a:gd name="T6" fmla="*/ 47 w 562"/>
                <a:gd name="T7" fmla="*/ 535 h 908"/>
                <a:gd name="T8" fmla="*/ 52 w 562"/>
                <a:gd name="T9" fmla="*/ 513 h 908"/>
                <a:gd name="T10" fmla="*/ 88 w 562"/>
                <a:gd name="T11" fmla="*/ 479 h 908"/>
                <a:gd name="T12" fmla="*/ 117 w 562"/>
                <a:gd name="T13" fmla="*/ 433 h 908"/>
                <a:gd name="T14" fmla="*/ 143 w 562"/>
                <a:gd name="T15" fmla="*/ 394 h 908"/>
                <a:gd name="T16" fmla="*/ 123 w 562"/>
                <a:gd name="T17" fmla="*/ 364 h 908"/>
                <a:gd name="T18" fmla="*/ 115 w 562"/>
                <a:gd name="T19" fmla="*/ 344 h 908"/>
                <a:gd name="T20" fmla="*/ 118 w 562"/>
                <a:gd name="T21" fmla="*/ 294 h 908"/>
                <a:gd name="T22" fmla="*/ 186 w 562"/>
                <a:gd name="T23" fmla="*/ 0 h 908"/>
                <a:gd name="T24" fmla="*/ 262 w 562"/>
                <a:gd name="T25" fmla="*/ 16 h 908"/>
                <a:gd name="T26" fmla="*/ 236 w 562"/>
                <a:gd name="T27" fmla="*/ 130 h 908"/>
                <a:gd name="T28" fmla="*/ 253 w 562"/>
                <a:gd name="T29" fmla="*/ 172 h 908"/>
                <a:gd name="T30" fmla="*/ 255 w 562"/>
                <a:gd name="T31" fmla="*/ 197 h 908"/>
                <a:gd name="T32" fmla="*/ 246 w 562"/>
                <a:gd name="T33" fmla="*/ 201 h 908"/>
                <a:gd name="T34" fmla="*/ 275 w 562"/>
                <a:gd name="T35" fmla="*/ 229 h 908"/>
                <a:gd name="T36" fmla="*/ 304 w 562"/>
                <a:gd name="T37" fmla="*/ 302 h 908"/>
                <a:gd name="T38" fmla="*/ 315 w 562"/>
                <a:gd name="T39" fmla="*/ 299 h 908"/>
                <a:gd name="T40" fmla="*/ 316 w 562"/>
                <a:gd name="T41" fmla="*/ 310 h 908"/>
                <a:gd name="T42" fmla="*/ 330 w 562"/>
                <a:gd name="T43" fmla="*/ 314 h 908"/>
                <a:gd name="T44" fmla="*/ 340 w 562"/>
                <a:gd name="T45" fmla="*/ 315 h 908"/>
                <a:gd name="T46" fmla="*/ 314 w 562"/>
                <a:gd name="T47" fmla="*/ 368 h 908"/>
                <a:gd name="T48" fmla="*/ 318 w 562"/>
                <a:gd name="T49" fmla="*/ 403 h 908"/>
                <a:gd name="T50" fmla="*/ 297 w 562"/>
                <a:gd name="T51" fmla="*/ 438 h 908"/>
                <a:gd name="T52" fmla="*/ 312 w 562"/>
                <a:gd name="T53" fmla="*/ 453 h 908"/>
                <a:gd name="T54" fmla="*/ 350 w 562"/>
                <a:gd name="T55" fmla="*/ 431 h 908"/>
                <a:gd name="T56" fmla="*/ 377 w 562"/>
                <a:gd name="T57" fmla="*/ 547 h 908"/>
                <a:gd name="T58" fmla="*/ 395 w 562"/>
                <a:gd name="T59" fmla="*/ 552 h 908"/>
                <a:gd name="T60" fmla="*/ 398 w 562"/>
                <a:gd name="T61" fmla="*/ 587 h 908"/>
                <a:gd name="T62" fmla="*/ 413 w 562"/>
                <a:gd name="T63" fmla="*/ 602 h 908"/>
                <a:gd name="T64" fmla="*/ 424 w 562"/>
                <a:gd name="T65" fmla="*/ 589 h 908"/>
                <a:gd name="T66" fmla="*/ 449 w 562"/>
                <a:gd name="T67" fmla="*/ 601 h 908"/>
                <a:gd name="T68" fmla="*/ 465 w 562"/>
                <a:gd name="T69" fmla="*/ 588 h 908"/>
                <a:gd name="T70" fmla="*/ 516 w 562"/>
                <a:gd name="T71" fmla="*/ 598 h 908"/>
                <a:gd name="T72" fmla="*/ 528 w 562"/>
                <a:gd name="T73" fmla="*/ 601 h 908"/>
                <a:gd name="T74" fmla="*/ 540 w 562"/>
                <a:gd name="T75" fmla="*/ 578 h 908"/>
                <a:gd name="T76" fmla="*/ 562 w 562"/>
                <a:gd name="T77" fmla="*/ 615 h 908"/>
                <a:gd name="T78" fmla="*/ 514 w 562"/>
                <a:gd name="T79" fmla="*/ 908 h 908"/>
                <a:gd name="T80" fmla="*/ 255 w 562"/>
                <a:gd name="T81" fmla="*/ 860 h 908"/>
                <a:gd name="T82" fmla="*/ 0 w 562"/>
                <a:gd name="T83" fmla="*/ 805 h 90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62"/>
                <a:gd name="T127" fmla="*/ 0 h 908"/>
                <a:gd name="T128" fmla="*/ 562 w 562"/>
                <a:gd name="T129" fmla="*/ 908 h 90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62" h="908">
                  <a:moveTo>
                    <a:pt x="0" y="805"/>
                  </a:moveTo>
                  <a:lnTo>
                    <a:pt x="44" y="611"/>
                  </a:lnTo>
                  <a:lnTo>
                    <a:pt x="67" y="559"/>
                  </a:lnTo>
                  <a:lnTo>
                    <a:pt x="47" y="535"/>
                  </a:lnTo>
                  <a:lnTo>
                    <a:pt x="52" y="513"/>
                  </a:lnTo>
                  <a:lnTo>
                    <a:pt x="88" y="479"/>
                  </a:lnTo>
                  <a:lnTo>
                    <a:pt x="117" y="433"/>
                  </a:lnTo>
                  <a:lnTo>
                    <a:pt x="143" y="394"/>
                  </a:lnTo>
                  <a:lnTo>
                    <a:pt x="123" y="364"/>
                  </a:lnTo>
                  <a:lnTo>
                    <a:pt x="115" y="344"/>
                  </a:lnTo>
                  <a:lnTo>
                    <a:pt x="118" y="294"/>
                  </a:lnTo>
                  <a:lnTo>
                    <a:pt x="186" y="0"/>
                  </a:lnTo>
                  <a:lnTo>
                    <a:pt x="262" y="16"/>
                  </a:lnTo>
                  <a:lnTo>
                    <a:pt x="236" y="130"/>
                  </a:lnTo>
                  <a:lnTo>
                    <a:pt x="253" y="172"/>
                  </a:lnTo>
                  <a:lnTo>
                    <a:pt x="255" y="197"/>
                  </a:lnTo>
                  <a:lnTo>
                    <a:pt x="246" y="201"/>
                  </a:lnTo>
                  <a:lnTo>
                    <a:pt x="275" y="229"/>
                  </a:lnTo>
                  <a:lnTo>
                    <a:pt x="304" y="302"/>
                  </a:lnTo>
                  <a:lnTo>
                    <a:pt x="315" y="299"/>
                  </a:lnTo>
                  <a:lnTo>
                    <a:pt x="316" y="310"/>
                  </a:lnTo>
                  <a:lnTo>
                    <a:pt x="330" y="314"/>
                  </a:lnTo>
                  <a:lnTo>
                    <a:pt x="340" y="315"/>
                  </a:lnTo>
                  <a:lnTo>
                    <a:pt x="314" y="368"/>
                  </a:lnTo>
                  <a:lnTo>
                    <a:pt x="318" y="403"/>
                  </a:lnTo>
                  <a:lnTo>
                    <a:pt x="297" y="438"/>
                  </a:lnTo>
                  <a:lnTo>
                    <a:pt x="312" y="453"/>
                  </a:lnTo>
                  <a:lnTo>
                    <a:pt x="350" y="431"/>
                  </a:lnTo>
                  <a:lnTo>
                    <a:pt x="377" y="547"/>
                  </a:lnTo>
                  <a:lnTo>
                    <a:pt x="395" y="552"/>
                  </a:lnTo>
                  <a:lnTo>
                    <a:pt x="398" y="587"/>
                  </a:lnTo>
                  <a:lnTo>
                    <a:pt x="413" y="602"/>
                  </a:lnTo>
                  <a:lnTo>
                    <a:pt x="424" y="589"/>
                  </a:lnTo>
                  <a:lnTo>
                    <a:pt x="449" y="601"/>
                  </a:lnTo>
                  <a:lnTo>
                    <a:pt x="465" y="588"/>
                  </a:lnTo>
                  <a:lnTo>
                    <a:pt x="516" y="598"/>
                  </a:lnTo>
                  <a:lnTo>
                    <a:pt x="528" y="601"/>
                  </a:lnTo>
                  <a:lnTo>
                    <a:pt x="540" y="578"/>
                  </a:lnTo>
                  <a:lnTo>
                    <a:pt x="562" y="615"/>
                  </a:lnTo>
                  <a:lnTo>
                    <a:pt x="514" y="908"/>
                  </a:lnTo>
                  <a:lnTo>
                    <a:pt x="255" y="860"/>
                  </a:lnTo>
                  <a:lnTo>
                    <a:pt x="0" y="805"/>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8" name="Freeform 37"/>
            <p:cNvSpPr>
              <a:spLocks/>
            </p:cNvSpPr>
            <p:nvPr/>
          </p:nvSpPr>
          <p:spPr bwMode="auto">
            <a:xfrm>
              <a:off x="601" y="647"/>
              <a:ext cx="380" cy="614"/>
            </a:xfrm>
            <a:custGeom>
              <a:avLst/>
              <a:gdLst>
                <a:gd name="T0" fmla="*/ 0 w 562"/>
                <a:gd name="T1" fmla="*/ 805 h 908"/>
                <a:gd name="T2" fmla="*/ 44 w 562"/>
                <a:gd name="T3" fmla="*/ 611 h 908"/>
                <a:gd name="T4" fmla="*/ 67 w 562"/>
                <a:gd name="T5" fmla="*/ 559 h 908"/>
                <a:gd name="T6" fmla="*/ 47 w 562"/>
                <a:gd name="T7" fmla="*/ 535 h 908"/>
                <a:gd name="T8" fmla="*/ 52 w 562"/>
                <a:gd name="T9" fmla="*/ 513 h 908"/>
                <a:gd name="T10" fmla="*/ 88 w 562"/>
                <a:gd name="T11" fmla="*/ 479 h 908"/>
                <a:gd name="T12" fmla="*/ 117 w 562"/>
                <a:gd name="T13" fmla="*/ 433 h 908"/>
                <a:gd name="T14" fmla="*/ 143 w 562"/>
                <a:gd name="T15" fmla="*/ 394 h 908"/>
                <a:gd name="T16" fmla="*/ 123 w 562"/>
                <a:gd name="T17" fmla="*/ 364 h 908"/>
                <a:gd name="T18" fmla="*/ 115 w 562"/>
                <a:gd name="T19" fmla="*/ 344 h 908"/>
                <a:gd name="T20" fmla="*/ 118 w 562"/>
                <a:gd name="T21" fmla="*/ 294 h 908"/>
                <a:gd name="T22" fmla="*/ 186 w 562"/>
                <a:gd name="T23" fmla="*/ 0 h 908"/>
                <a:gd name="T24" fmla="*/ 262 w 562"/>
                <a:gd name="T25" fmla="*/ 16 h 908"/>
                <a:gd name="T26" fmla="*/ 236 w 562"/>
                <a:gd name="T27" fmla="*/ 130 h 908"/>
                <a:gd name="T28" fmla="*/ 253 w 562"/>
                <a:gd name="T29" fmla="*/ 172 h 908"/>
                <a:gd name="T30" fmla="*/ 255 w 562"/>
                <a:gd name="T31" fmla="*/ 197 h 908"/>
                <a:gd name="T32" fmla="*/ 246 w 562"/>
                <a:gd name="T33" fmla="*/ 201 h 908"/>
                <a:gd name="T34" fmla="*/ 275 w 562"/>
                <a:gd name="T35" fmla="*/ 229 h 908"/>
                <a:gd name="T36" fmla="*/ 304 w 562"/>
                <a:gd name="T37" fmla="*/ 302 h 908"/>
                <a:gd name="T38" fmla="*/ 315 w 562"/>
                <a:gd name="T39" fmla="*/ 299 h 908"/>
                <a:gd name="T40" fmla="*/ 316 w 562"/>
                <a:gd name="T41" fmla="*/ 310 h 908"/>
                <a:gd name="T42" fmla="*/ 330 w 562"/>
                <a:gd name="T43" fmla="*/ 314 h 908"/>
                <a:gd name="T44" fmla="*/ 340 w 562"/>
                <a:gd name="T45" fmla="*/ 315 h 908"/>
                <a:gd name="T46" fmla="*/ 314 w 562"/>
                <a:gd name="T47" fmla="*/ 368 h 908"/>
                <a:gd name="T48" fmla="*/ 318 w 562"/>
                <a:gd name="T49" fmla="*/ 403 h 908"/>
                <a:gd name="T50" fmla="*/ 297 w 562"/>
                <a:gd name="T51" fmla="*/ 438 h 908"/>
                <a:gd name="T52" fmla="*/ 312 w 562"/>
                <a:gd name="T53" fmla="*/ 453 h 908"/>
                <a:gd name="T54" fmla="*/ 350 w 562"/>
                <a:gd name="T55" fmla="*/ 431 h 908"/>
                <a:gd name="T56" fmla="*/ 377 w 562"/>
                <a:gd name="T57" fmla="*/ 547 h 908"/>
                <a:gd name="T58" fmla="*/ 395 w 562"/>
                <a:gd name="T59" fmla="*/ 552 h 908"/>
                <a:gd name="T60" fmla="*/ 398 w 562"/>
                <a:gd name="T61" fmla="*/ 587 h 908"/>
                <a:gd name="T62" fmla="*/ 413 w 562"/>
                <a:gd name="T63" fmla="*/ 602 h 908"/>
                <a:gd name="T64" fmla="*/ 424 w 562"/>
                <a:gd name="T65" fmla="*/ 589 h 908"/>
                <a:gd name="T66" fmla="*/ 449 w 562"/>
                <a:gd name="T67" fmla="*/ 601 h 908"/>
                <a:gd name="T68" fmla="*/ 465 w 562"/>
                <a:gd name="T69" fmla="*/ 588 h 908"/>
                <a:gd name="T70" fmla="*/ 516 w 562"/>
                <a:gd name="T71" fmla="*/ 598 h 908"/>
                <a:gd name="T72" fmla="*/ 528 w 562"/>
                <a:gd name="T73" fmla="*/ 601 h 908"/>
                <a:gd name="T74" fmla="*/ 540 w 562"/>
                <a:gd name="T75" fmla="*/ 578 h 908"/>
                <a:gd name="T76" fmla="*/ 562 w 562"/>
                <a:gd name="T77" fmla="*/ 615 h 908"/>
                <a:gd name="T78" fmla="*/ 514 w 562"/>
                <a:gd name="T79" fmla="*/ 908 h 908"/>
                <a:gd name="T80" fmla="*/ 255 w 562"/>
                <a:gd name="T81" fmla="*/ 860 h 908"/>
                <a:gd name="T82" fmla="*/ 0 w 562"/>
                <a:gd name="T83" fmla="*/ 805 h 90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62"/>
                <a:gd name="T127" fmla="*/ 0 h 908"/>
                <a:gd name="T128" fmla="*/ 562 w 562"/>
                <a:gd name="T129" fmla="*/ 908 h 90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62" h="908">
                  <a:moveTo>
                    <a:pt x="0" y="805"/>
                  </a:moveTo>
                  <a:lnTo>
                    <a:pt x="44" y="611"/>
                  </a:lnTo>
                  <a:lnTo>
                    <a:pt x="67" y="559"/>
                  </a:lnTo>
                  <a:lnTo>
                    <a:pt x="47" y="535"/>
                  </a:lnTo>
                  <a:lnTo>
                    <a:pt x="52" y="513"/>
                  </a:lnTo>
                  <a:lnTo>
                    <a:pt x="88" y="479"/>
                  </a:lnTo>
                  <a:lnTo>
                    <a:pt x="117" y="433"/>
                  </a:lnTo>
                  <a:lnTo>
                    <a:pt x="143" y="394"/>
                  </a:lnTo>
                  <a:lnTo>
                    <a:pt x="123" y="364"/>
                  </a:lnTo>
                  <a:lnTo>
                    <a:pt x="115" y="344"/>
                  </a:lnTo>
                  <a:lnTo>
                    <a:pt x="118" y="294"/>
                  </a:lnTo>
                  <a:lnTo>
                    <a:pt x="186" y="0"/>
                  </a:lnTo>
                  <a:lnTo>
                    <a:pt x="262" y="16"/>
                  </a:lnTo>
                  <a:lnTo>
                    <a:pt x="236" y="130"/>
                  </a:lnTo>
                  <a:lnTo>
                    <a:pt x="253" y="172"/>
                  </a:lnTo>
                  <a:lnTo>
                    <a:pt x="255" y="197"/>
                  </a:lnTo>
                  <a:lnTo>
                    <a:pt x="246" y="201"/>
                  </a:lnTo>
                  <a:lnTo>
                    <a:pt x="275" y="229"/>
                  </a:lnTo>
                  <a:lnTo>
                    <a:pt x="304" y="302"/>
                  </a:lnTo>
                  <a:lnTo>
                    <a:pt x="315" y="299"/>
                  </a:lnTo>
                  <a:lnTo>
                    <a:pt x="316" y="310"/>
                  </a:lnTo>
                  <a:lnTo>
                    <a:pt x="330" y="314"/>
                  </a:lnTo>
                  <a:lnTo>
                    <a:pt x="340" y="315"/>
                  </a:lnTo>
                  <a:lnTo>
                    <a:pt x="314" y="368"/>
                  </a:lnTo>
                  <a:lnTo>
                    <a:pt x="318" y="403"/>
                  </a:lnTo>
                  <a:lnTo>
                    <a:pt x="297" y="438"/>
                  </a:lnTo>
                  <a:lnTo>
                    <a:pt x="312" y="453"/>
                  </a:lnTo>
                  <a:lnTo>
                    <a:pt x="350" y="431"/>
                  </a:lnTo>
                  <a:lnTo>
                    <a:pt x="377" y="547"/>
                  </a:lnTo>
                  <a:lnTo>
                    <a:pt x="395" y="552"/>
                  </a:lnTo>
                  <a:lnTo>
                    <a:pt x="398" y="587"/>
                  </a:lnTo>
                  <a:lnTo>
                    <a:pt x="413" y="602"/>
                  </a:lnTo>
                  <a:lnTo>
                    <a:pt x="424" y="589"/>
                  </a:lnTo>
                  <a:lnTo>
                    <a:pt x="449" y="601"/>
                  </a:lnTo>
                  <a:lnTo>
                    <a:pt x="465" y="588"/>
                  </a:lnTo>
                  <a:lnTo>
                    <a:pt x="516" y="598"/>
                  </a:lnTo>
                  <a:lnTo>
                    <a:pt x="528" y="601"/>
                  </a:lnTo>
                  <a:lnTo>
                    <a:pt x="540" y="578"/>
                  </a:lnTo>
                  <a:lnTo>
                    <a:pt x="562" y="615"/>
                  </a:lnTo>
                  <a:lnTo>
                    <a:pt x="514" y="908"/>
                  </a:lnTo>
                  <a:lnTo>
                    <a:pt x="255" y="860"/>
                  </a:lnTo>
                  <a:lnTo>
                    <a:pt x="0" y="805"/>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89" name="Freeform 38"/>
            <p:cNvSpPr>
              <a:spLocks/>
            </p:cNvSpPr>
            <p:nvPr/>
          </p:nvSpPr>
          <p:spPr bwMode="auto">
            <a:xfrm>
              <a:off x="2108" y="1277"/>
              <a:ext cx="249" cy="449"/>
            </a:xfrm>
            <a:custGeom>
              <a:avLst/>
              <a:gdLst>
                <a:gd name="T0" fmla="*/ 0 w 369"/>
                <a:gd name="T1" fmla="*/ 293 h 665"/>
                <a:gd name="T2" fmla="*/ 7 w 369"/>
                <a:gd name="T3" fmla="*/ 272 h 665"/>
                <a:gd name="T4" fmla="*/ 32 w 369"/>
                <a:gd name="T5" fmla="*/ 231 h 665"/>
                <a:gd name="T6" fmla="*/ 45 w 369"/>
                <a:gd name="T7" fmla="*/ 188 h 665"/>
                <a:gd name="T8" fmla="*/ 32 w 369"/>
                <a:gd name="T9" fmla="*/ 156 h 665"/>
                <a:gd name="T10" fmla="*/ 96 w 369"/>
                <a:gd name="T11" fmla="*/ 107 h 665"/>
                <a:gd name="T12" fmla="*/ 109 w 369"/>
                <a:gd name="T13" fmla="*/ 81 h 665"/>
                <a:gd name="T14" fmla="*/ 109 w 369"/>
                <a:gd name="T15" fmla="*/ 69 h 665"/>
                <a:gd name="T16" fmla="*/ 63 w 369"/>
                <a:gd name="T17" fmla="*/ 15 h 665"/>
                <a:gd name="T18" fmla="*/ 310 w 369"/>
                <a:gd name="T19" fmla="*/ 0 h 665"/>
                <a:gd name="T20" fmla="*/ 316 w 369"/>
                <a:gd name="T21" fmla="*/ 40 h 665"/>
                <a:gd name="T22" fmla="*/ 341 w 369"/>
                <a:gd name="T23" fmla="*/ 89 h 665"/>
                <a:gd name="T24" fmla="*/ 362 w 369"/>
                <a:gd name="T25" fmla="*/ 342 h 665"/>
                <a:gd name="T26" fmla="*/ 358 w 369"/>
                <a:gd name="T27" fmla="*/ 395 h 665"/>
                <a:gd name="T28" fmla="*/ 369 w 369"/>
                <a:gd name="T29" fmla="*/ 426 h 665"/>
                <a:gd name="T30" fmla="*/ 355 w 369"/>
                <a:gd name="T31" fmla="*/ 483 h 665"/>
                <a:gd name="T32" fmla="*/ 336 w 369"/>
                <a:gd name="T33" fmla="*/ 509 h 665"/>
                <a:gd name="T34" fmla="*/ 326 w 369"/>
                <a:gd name="T35" fmla="*/ 549 h 665"/>
                <a:gd name="T36" fmla="*/ 335 w 369"/>
                <a:gd name="T37" fmla="*/ 561 h 665"/>
                <a:gd name="T38" fmla="*/ 328 w 369"/>
                <a:gd name="T39" fmla="*/ 588 h 665"/>
                <a:gd name="T40" fmla="*/ 333 w 369"/>
                <a:gd name="T41" fmla="*/ 597 h 665"/>
                <a:gd name="T42" fmla="*/ 303 w 369"/>
                <a:gd name="T43" fmla="*/ 608 h 665"/>
                <a:gd name="T44" fmla="*/ 297 w 369"/>
                <a:gd name="T45" fmla="*/ 651 h 665"/>
                <a:gd name="T46" fmla="*/ 255 w 369"/>
                <a:gd name="T47" fmla="*/ 635 h 665"/>
                <a:gd name="T48" fmla="*/ 233 w 369"/>
                <a:gd name="T49" fmla="*/ 657 h 665"/>
                <a:gd name="T50" fmla="*/ 234 w 369"/>
                <a:gd name="T51" fmla="*/ 665 h 665"/>
                <a:gd name="T52" fmla="*/ 220 w 369"/>
                <a:gd name="T53" fmla="*/ 663 h 665"/>
                <a:gd name="T54" fmla="*/ 205 w 369"/>
                <a:gd name="T55" fmla="*/ 636 h 665"/>
                <a:gd name="T56" fmla="*/ 198 w 369"/>
                <a:gd name="T57" fmla="*/ 597 h 665"/>
                <a:gd name="T58" fmla="*/ 182 w 369"/>
                <a:gd name="T59" fmla="*/ 572 h 665"/>
                <a:gd name="T60" fmla="*/ 157 w 369"/>
                <a:gd name="T61" fmla="*/ 561 h 665"/>
                <a:gd name="T62" fmla="*/ 125 w 369"/>
                <a:gd name="T63" fmla="*/ 537 h 665"/>
                <a:gd name="T64" fmla="*/ 115 w 369"/>
                <a:gd name="T65" fmla="*/ 504 h 665"/>
                <a:gd name="T66" fmla="*/ 133 w 369"/>
                <a:gd name="T67" fmla="*/ 452 h 665"/>
                <a:gd name="T68" fmla="*/ 118 w 369"/>
                <a:gd name="T69" fmla="*/ 441 h 665"/>
                <a:gd name="T70" fmla="*/ 81 w 369"/>
                <a:gd name="T71" fmla="*/ 441 h 665"/>
                <a:gd name="T72" fmla="*/ 75 w 369"/>
                <a:gd name="T73" fmla="*/ 408 h 665"/>
                <a:gd name="T74" fmla="*/ 14 w 369"/>
                <a:gd name="T75" fmla="*/ 345 h 665"/>
                <a:gd name="T76" fmla="*/ 0 w 369"/>
                <a:gd name="T77" fmla="*/ 293 h 66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369"/>
                <a:gd name="T118" fmla="*/ 0 h 665"/>
                <a:gd name="T119" fmla="*/ 369 w 369"/>
                <a:gd name="T120" fmla="*/ 665 h 66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369" h="665">
                  <a:moveTo>
                    <a:pt x="0" y="293"/>
                  </a:moveTo>
                  <a:lnTo>
                    <a:pt x="7" y="272"/>
                  </a:lnTo>
                  <a:lnTo>
                    <a:pt x="32" y="231"/>
                  </a:lnTo>
                  <a:lnTo>
                    <a:pt x="45" y="188"/>
                  </a:lnTo>
                  <a:lnTo>
                    <a:pt x="32" y="156"/>
                  </a:lnTo>
                  <a:lnTo>
                    <a:pt x="96" y="107"/>
                  </a:lnTo>
                  <a:lnTo>
                    <a:pt x="109" y="81"/>
                  </a:lnTo>
                  <a:lnTo>
                    <a:pt x="109" y="69"/>
                  </a:lnTo>
                  <a:lnTo>
                    <a:pt x="63" y="15"/>
                  </a:lnTo>
                  <a:lnTo>
                    <a:pt x="310" y="0"/>
                  </a:lnTo>
                  <a:lnTo>
                    <a:pt x="316" y="40"/>
                  </a:lnTo>
                  <a:lnTo>
                    <a:pt x="341" y="89"/>
                  </a:lnTo>
                  <a:lnTo>
                    <a:pt x="362" y="342"/>
                  </a:lnTo>
                  <a:lnTo>
                    <a:pt x="358" y="395"/>
                  </a:lnTo>
                  <a:lnTo>
                    <a:pt x="369" y="426"/>
                  </a:lnTo>
                  <a:lnTo>
                    <a:pt x="355" y="483"/>
                  </a:lnTo>
                  <a:lnTo>
                    <a:pt x="336" y="509"/>
                  </a:lnTo>
                  <a:lnTo>
                    <a:pt x="326" y="549"/>
                  </a:lnTo>
                  <a:lnTo>
                    <a:pt x="335" y="561"/>
                  </a:lnTo>
                  <a:lnTo>
                    <a:pt x="328" y="588"/>
                  </a:lnTo>
                  <a:lnTo>
                    <a:pt x="333" y="597"/>
                  </a:lnTo>
                  <a:lnTo>
                    <a:pt x="303" y="608"/>
                  </a:lnTo>
                  <a:lnTo>
                    <a:pt x="297" y="651"/>
                  </a:lnTo>
                  <a:lnTo>
                    <a:pt x="255" y="635"/>
                  </a:lnTo>
                  <a:lnTo>
                    <a:pt x="233" y="657"/>
                  </a:lnTo>
                  <a:lnTo>
                    <a:pt x="234" y="665"/>
                  </a:lnTo>
                  <a:lnTo>
                    <a:pt x="220" y="663"/>
                  </a:lnTo>
                  <a:lnTo>
                    <a:pt x="205" y="636"/>
                  </a:lnTo>
                  <a:lnTo>
                    <a:pt x="198" y="597"/>
                  </a:lnTo>
                  <a:lnTo>
                    <a:pt x="182" y="572"/>
                  </a:lnTo>
                  <a:lnTo>
                    <a:pt x="157" y="561"/>
                  </a:lnTo>
                  <a:lnTo>
                    <a:pt x="125" y="537"/>
                  </a:lnTo>
                  <a:lnTo>
                    <a:pt x="115" y="504"/>
                  </a:lnTo>
                  <a:lnTo>
                    <a:pt x="133" y="452"/>
                  </a:lnTo>
                  <a:lnTo>
                    <a:pt x="118" y="441"/>
                  </a:lnTo>
                  <a:lnTo>
                    <a:pt x="81" y="441"/>
                  </a:lnTo>
                  <a:lnTo>
                    <a:pt x="75" y="408"/>
                  </a:lnTo>
                  <a:lnTo>
                    <a:pt x="14" y="345"/>
                  </a:lnTo>
                  <a:lnTo>
                    <a:pt x="0" y="293"/>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0" name="Freeform 39"/>
            <p:cNvSpPr>
              <a:spLocks/>
            </p:cNvSpPr>
            <p:nvPr/>
          </p:nvSpPr>
          <p:spPr bwMode="auto">
            <a:xfrm>
              <a:off x="2108" y="1277"/>
              <a:ext cx="249" cy="449"/>
            </a:xfrm>
            <a:custGeom>
              <a:avLst/>
              <a:gdLst>
                <a:gd name="T0" fmla="*/ 0 w 369"/>
                <a:gd name="T1" fmla="*/ 293 h 665"/>
                <a:gd name="T2" fmla="*/ 7 w 369"/>
                <a:gd name="T3" fmla="*/ 272 h 665"/>
                <a:gd name="T4" fmla="*/ 32 w 369"/>
                <a:gd name="T5" fmla="*/ 231 h 665"/>
                <a:gd name="T6" fmla="*/ 45 w 369"/>
                <a:gd name="T7" fmla="*/ 188 h 665"/>
                <a:gd name="T8" fmla="*/ 32 w 369"/>
                <a:gd name="T9" fmla="*/ 156 h 665"/>
                <a:gd name="T10" fmla="*/ 96 w 369"/>
                <a:gd name="T11" fmla="*/ 107 h 665"/>
                <a:gd name="T12" fmla="*/ 109 w 369"/>
                <a:gd name="T13" fmla="*/ 81 h 665"/>
                <a:gd name="T14" fmla="*/ 109 w 369"/>
                <a:gd name="T15" fmla="*/ 69 h 665"/>
                <a:gd name="T16" fmla="*/ 63 w 369"/>
                <a:gd name="T17" fmla="*/ 15 h 665"/>
                <a:gd name="T18" fmla="*/ 310 w 369"/>
                <a:gd name="T19" fmla="*/ 0 h 665"/>
                <a:gd name="T20" fmla="*/ 316 w 369"/>
                <a:gd name="T21" fmla="*/ 40 h 665"/>
                <a:gd name="T22" fmla="*/ 341 w 369"/>
                <a:gd name="T23" fmla="*/ 89 h 665"/>
                <a:gd name="T24" fmla="*/ 362 w 369"/>
                <a:gd name="T25" fmla="*/ 342 h 665"/>
                <a:gd name="T26" fmla="*/ 358 w 369"/>
                <a:gd name="T27" fmla="*/ 395 h 665"/>
                <a:gd name="T28" fmla="*/ 369 w 369"/>
                <a:gd name="T29" fmla="*/ 426 h 665"/>
                <a:gd name="T30" fmla="*/ 355 w 369"/>
                <a:gd name="T31" fmla="*/ 483 h 665"/>
                <a:gd name="T32" fmla="*/ 336 w 369"/>
                <a:gd name="T33" fmla="*/ 509 h 665"/>
                <a:gd name="T34" fmla="*/ 326 w 369"/>
                <a:gd name="T35" fmla="*/ 549 h 665"/>
                <a:gd name="T36" fmla="*/ 335 w 369"/>
                <a:gd name="T37" fmla="*/ 561 h 665"/>
                <a:gd name="T38" fmla="*/ 328 w 369"/>
                <a:gd name="T39" fmla="*/ 588 h 665"/>
                <a:gd name="T40" fmla="*/ 333 w 369"/>
                <a:gd name="T41" fmla="*/ 597 h 665"/>
                <a:gd name="T42" fmla="*/ 303 w 369"/>
                <a:gd name="T43" fmla="*/ 608 h 665"/>
                <a:gd name="T44" fmla="*/ 297 w 369"/>
                <a:gd name="T45" fmla="*/ 651 h 665"/>
                <a:gd name="T46" fmla="*/ 255 w 369"/>
                <a:gd name="T47" fmla="*/ 635 h 665"/>
                <a:gd name="T48" fmla="*/ 233 w 369"/>
                <a:gd name="T49" fmla="*/ 657 h 665"/>
                <a:gd name="T50" fmla="*/ 234 w 369"/>
                <a:gd name="T51" fmla="*/ 665 h 665"/>
                <a:gd name="T52" fmla="*/ 220 w 369"/>
                <a:gd name="T53" fmla="*/ 663 h 665"/>
                <a:gd name="T54" fmla="*/ 205 w 369"/>
                <a:gd name="T55" fmla="*/ 636 h 665"/>
                <a:gd name="T56" fmla="*/ 198 w 369"/>
                <a:gd name="T57" fmla="*/ 597 h 665"/>
                <a:gd name="T58" fmla="*/ 182 w 369"/>
                <a:gd name="T59" fmla="*/ 572 h 665"/>
                <a:gd name="T60" fmla="*/ 157 w 369"/>
                <a:gd name="T61" fmla="*/ 561 h 665"/>
                <a:gd name="T62" fmla="*/ 125 w 369"/>
                <a:gd name="T63" fmla="*/ 537 h 665"/>
                <a:gd name="T64" fmla="*/ 115 w 369"/>
                <a:gd name="T65" fmla="*/ 504 h 665"/>
                <a:gd name="T66" fmla="*/ 133 w 369"/>
                <a:gd name="T67" fmla="*/ 452 h 665"/>
                <a:gd name="T68" fmla="*/ 118 w 369"/>
                <a:gd name="T69" fmla="*/ 441 h 665"/>
                <a:gd name="T70" fmla="*/ 81 w 369"/>
                <a:gd name="T71" fmla="*/ 441 h 665"/>
                <a:gd name="T72" fmla="*/ 75 w 369"/>
                <a:gd name="T73" fmla="*/ 408 h 665"/>
                <a:gd name="T74" fmla="*/ 14 w 369"/>
                <a:gd name="T75" fmla="*/ 345 h 665"/>
                <a:gd name="T76" fmla="*/ 0 w 369"/>
                <a:gd name="T77" fmla="*/ 293 h 66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369"/>
                <a:gd name="T118" fmla="*/ 0 h 665"/>
                <a:gd name="T119" fmla="*/ 369 w 369"/>
                <a:gd name="T120" fmla="*/ 665 h 66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369" h="665">
                  <a:moveTo>
                    <a:pt x="0" y="293"/>
                  </a:moveTo>
                  <a:lnTo>
                    <a:pt x="7" y="272"/>
                  </a:lnTo>
                  <a:lnTo>
                    <a:pt x="32" y="231"/>
                  </a:lnTo>
                  <a:lnTo>
                    <a:pt x="45" y="188"/>
                  </a:lnTo>
                  <a:lnTo>
                    <a:pt x="32" y="156"/>
                  </a:lnTo>
                  <a:lnTo>
                    <a:pt x="96" y="107"/>
                  </a:lnTo>
                  <a:lnTo>
                    <a:pt x="109" y="81"/>
                  </a:lnTo>
                  <a:lnTo>
                    <a:pt x="109" y="69"/>
                  </a:lnTo>
                  <a:lnTo>
                    <a:pt x="63" y="15"/>
                  </a:lnTo>
                  <a:lnTo>
                    <a:pt x="310" y="0"/>
                  </a:lnTo>
                  <a:lnTo>
                    <a:pt x="316" y="40"/>
                  </a:lnTo>
                  <a:lnTo>
                    <a:pt x="341" y="89"/>
                  </a:lnTo>
                  <a:lnTo>
                    <a:pt x="362" y="342"/>
                  </a:lnTo>
                  <a:lnTo>
                    <a:pt x="358" y="395"/>
                  </a:lnTo>
                  <a:lnTo>
                    <a:pt x="369" y="426"/>
                  </a:lnTo>
                  <a:lnTo>
                    <a:pt x="355" y="483"/>
                  </a:lnTo>
                  <a:lnTo>
                    <a:pt x="336" y="509"/>
                  </a:lnTo>
                  <a:lnTo>
                    <a:pt x="326" y="549"/>
                  </a:lnTo>
                  <a:lnTo>
                    <a:pt x="335" y="561"/>
                  </a:lnTo>
                  <a:lnTo>
                    <a:pt x="328" y="588"/>
                  </a:lnTo>
                  <a:lnTo>
                    <a:pt x="333" y="597"/>
                  </a:lnTo>
                  <a:lnTo>
                    <a:pt x="303" y="608"/>
                  </a:lnTo>
                  <a:lnTo>
                    <a:pt x="297" y="651"/>
                  </a:lnTo>
                  <a:lnTo>
                    <a:pt x="255" y="635"/>
                  </a:lnTo>
                  <a:lnTo>
                    <a:pt x="233" y="657"/>
                  </a:lnTo>
                  <a:lnTo>
                    <a:pt x="234" y="665"/>
                  </a:lnTo>
                  <a:lnTo>
                    <a:pt x="220" y="663"/>
                  </a:lnTo>
                  <a:lnTo>
                    <a:pt x="205" y="636"/>
                  </a:lnTo>
                  <a:lnTo>
                    <a:pt x="198" y="597"/>
                  </a:lnTo>
                  <a:lnTo>
                    <a:pt x="182" y="572"/>
                  </a:lnTo>
                  <a:lnTo>
                    <a:pt x="157" y="561"/>
                  </a:lnTo>
                  <a:lnTo>
                    <a:pt x="125" y="537"/>
                  </a:lnTo>
                  <a:lnTo>
                    <a:pt x="115" y="504"/>
                  </a:lnTo>
                  <a:lnTo>
                    <a:pt x="133" y="452"/>
                  </a:lnTo>
                  <a:lnTo>
                    <a:pt x="118" y="441"/>
                  </a:lnTo>
                  <a:lnTo>
                    <a:pt x="81" y="441"/>
                  </a:lnTo>
                  <a:lnTo>
                    <a:pt x="75" y="408"/>
                  </a:lnTo>
                  <a:lnTo>
                    <a:pt x="14" y="345"/>
                  </a:lnTo>
                  <a:lnTo>
                    <a:pt x="0" y="293"/>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1" name="Freeform 40"/>
            <p:cNvSpPr>
              <a:spLocks/>
            </p:cNvSpPr>
            <p:nvPr/>
          </p:nvSpPr>
          <p:spPr bwMode="auto">
            <a:xfrm>
              <a:off x="2328" y="1317"/>
              <a:ext cx="198" cy="339"/>
            </a:xfrm>
            <a:custGeom>
              <a:avLst/>
              <a:gdLst>
                <a:gd name="T0" fmla="*/ 0 w 292"/>
                <a:gd name="T1" fmla="*/ 489 h 501"/>
                <a:gd name="T2" fmla="*/ 10 w 292"/>
                <a:gd name="T3" fmla="*/ 501 h 501"/>
                <a:gd name="T4" fmla="*/ 18 w 292"/>
                <a:gd name="T5" fmla="*/ 486 h 501"/>
                <a:gd name="T6" fmla="*/ 60 w 292"/>
                <a:gd name="T7" fmla="*/ 480 h 501"/>
                <a:gd name="T8" fmla="*/ 75 w 292"/>
                <a:gd name="T9" fmla="*/ 483 h 501"/>
                <a:gd name="T10" fmla="*/ 120 w 292"/>
                <a:gd name="T11" fmla="*/ 468 h 501"/>
                <a:gd name="T12" fmla="*/ 135 w 292"/>
                <a:gd name="T13" fmla="*/ 483 h 501"/>
                <a:gd name="T14" fmla="*/ 150 w 292"/>
                <a:gd name="T15" fmla="*/ 449 h 501"/>
                <a:gd name="T16" fmla="*/ 165 w 292"/>
                <a:gd name="T17" fmla="*/ 440 h 501"/>
                <a:gd name="T18" fmla="*/ 197 w 292"/>
                <a:gd name="T19" fmla="*/ 459 h 501"/>
                <a:gd name="T20" fmla="*/ 202 w 292"/>
                <a:gd name="T21" fmla="*/ 438 h 501"/>
                <a:gd name="T22" fmla="*/ 237 w 292"/>
                <a:gd name="T23" fmla="*/ 393 h 501"/>
                <a:gd name="T24" fmla="*/ 246 w 292"/>
                <a:gd name="T25" fmla="*/ 366 h 501"/>
                <a:gd name="T26" fmla="*/ 258 w 292"/>
                <a:gd name="T27" fmla="*/ 369 h 501"/>
                <a:gd name="T28" fmla="*/ 292 w 292"/>
                <a:gd name="T29" fmla="*/ 347 h 501"/>
                <a:gd name="T30" fmla="*/ 282 w 292"/>
                <a:gd name="T31" fmla="*/ 327 h 501"/>
                <a:gd name="T32" fmla="*/ 288 w 292"/>
                <a:gd name="T33" fmla="*/ 317 h 501"/>
                <a:gd name="T34" fmla="*/ 254 w 292"/>
                <a:gd name="T35" fmla="*/ 8 h 501"/>
                <a:gd name="T36" fmla="*/ 251 w 292"/>
                <a:gd name="T37" fmla="*/ 0 h 501"/>
                <a:gd name="T38" fmla="*/ 77 w 292"/>
                <a:gd name="T39" fmla="*/ 19 h 501"/>
                <a:gd name="T40" fmla="*/ 44 w 292"/>
                <a:gd name="T41" fmla="*/ 39 h 501"/>
                <a:gd name="T42" fmla="*/ 15 w 292"/>
                <a:gd name="T43" fmla="*/ 29 h 501"/>
                <a:gd name="T44" fmla="*/ 36 w 292"/>
                <a:gd name="T45" fmla="*/ 281 h 501"/>
                <a:gd name="T46" fmla="*/ 32 w 292"/>
                <a:gd name="T47" fmla="*/ 335 h 501"/>
                <a:gd name="T48" fmla="*/ 43 w 292"/>
                <a:gd name="T49" fmla="*/ 366 h 501"/>
                <a:gd name="T50" fmla="*/ 29 w 292"/>
                <a:gd name="T51" fmla="*/ 423 h 501"/>
                <a:gd name="T52" fmla="*/ 10 w 292"/>
                <a:gd name="T53" fmla="*/ 449 h 501"/>
                <a:gd name="T54" fmla="*/ 0 w 292"/>
                <a:gd name="T55" fmla="*/ 489 h 50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92"/>
                <a:gd name="T85" fmla="*/ 0 h 501"/>
                <a:gd name="T86" fmla="*/ 292 w 292"/>
                <a:gd name="T87" fmla="*/ 501 h 50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92" h="501">
                  <a:moveTo>
                    <a:pt x="0" y="489"/>
                  </a:moveTo>
                  <a:lnTo>
                    <a:pt x="10" y="501"/>
                  </a:lnTo>
                  <a:lnTo>
                    <a:pt x="18" y="486"/>
                  </a:lnTo>
                  <a:lnTo>
                    <a:pt x="60" y="480"/>
                  </a:lnTo>
                  <a:lnTo>
                    <a:pt x="75" y="483"/>
                  </a:lnTo>
                  <a:lnTo>
                    <a:pt x="120" y="468"/>
                  </a:lnTo>
                  <a:lnTo>
                    <a:pt x="135" y="483"/>
                  </a:lnTo>
                  <a:lnTo>
                    <a:pt x="150" y="449"/>
                  </a:lnTo>
                  <a:lnTo>
                    <a:pt x="165" y="440"/>
                  </a:lnTo>
                  <a:lnTo>
                    <a:pt x="197" y="459"/>
                  </a:lnTo>
                  <a:lnTo>
                    <a:pt x="202" y="438"/>
                  </a:lnTo>
                  <a:lnTo>
                    <a:pt x="237" y="393"/>
                  </a:lnTo>
                  <a:lnTo>
                    <a:pt x="246" y="366"/>
                  </a:lnTo>
                  <a:lnTo>
                    <a:pt x="258" y="369"/>
                  </a:lnTo>
                  <a:lnTo>
                    <a:pt x="292" y="347"/>
                  </a:lnTo>
                  <a:lnTo>
                    <a:pt x="282" y="327"/>
                  </a:lnTo>
                  <a:lnTo>
                    <a:pt x="288" y="317"/>
                  </a:lnTo>
                  <a:lnTo>
                    <a:pt x="254" y="8"/>
                  </a:lnTo>
                  <a:lnTo>
                    <a:pt x="251" y="0"/>
                  </a:lnTo>
                  <a:lnTo>
                    <a:pt x="77" y="19"/>
                  </a:lnTo>
                  <a:lnTo>
                    <a:pt x="44" y="39"/>
                  </a:lnTo>
                  <a:lnTo>
                    <a:pt x="15" y="29"/>
                  </a:lnTo>
                  <a:lnTo>
                    <a:pt x="36" y="281"/>
                  </a:lnTo>
                  <a:lnTo>
                    <a:pt x="32" y="335"/>
                  </a:lnTo>
                  <a:lnTo>
                    <a:pt x="43" y="366"/>
                  </a:lnTo>
                  <a:lnTo>
                    <a:pt x="29" y="423"/>
                  </a:lnTo>
                  <a:lnTo>
                    <a:pt x="10" y="449"/>
                  </a:lnTo>
                  <a:lnTo>
                    <a:pt x="0" y="489"/>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2" name="Freeform 41"/>
            <p:cNvSpPr>
              <a:spLocks/>
            </p:cNvSpPr>
            <p:nvPr/>
          </p:nvSpPr>
          <p:spPr bwMode="auto">
            <a:xfrm>
              <a:off x="2328" y="1317"/>
              <a:ext cx="198" cy="339"/>
            </a:xfrm>
            <a:custGeom>
              <a:avLst/>
              <a:gdLst>
                <a:gd name="T0" fmla="*/ 0 w 292"/>
                <a:gd name="T1" fmla="*/ 489 h 501"/>
                <a:gd name="T2" fmla="*/ 10 w 292"/>
                <a:gd name="T3" fmla="*/ 501 h 501"/>
                <a:gd name="T4" fmla="*/ 18 w 292"/>
                <a:gd name="T5" fmla="*/ 486 h 501"/>
                <a:gd name="T6" fmla="*/ 60 w 292"/>
                <a:gd name="T7" fmla="*/ 480 h 501"/>
                <a:gd name="T8" fmla="*/ 75 w 292"/>
                <a:gd name="T9" fmla="*/ 483 h 501"/>
                <a:gd name="T10" fmla="*/ 120 w 292"/>
                <a:gd name="T11" fmla="*/ 468 h 501"/>
                <a:gd name="T12" fmla="*/ 135 w 292"/>
                <a:gd name="T13" fmla="*/ 483 h 501"/>
                <a:gd name="T14" fmla="*/ 150 w 292"/>
                <a:gd name="T15" fmla="*/ 449 h 501"/>
                <a:gd name="T16" fmla="*/ 165 w 292"/>
                <a:gd name="T17" fmla="*/ 440 h 501"/>
                <a:gd name="T18" fmla="*/ 197 w 292"/>
                <a:gd name="T19" fmla="*/ 459 h 501"/>
                <a:gd name="T20" fmla="*/ 202 w 292"/>
                <a:gd name="T21" fmla="*/ 438 h 501"/>
                <a:gd name="T22" fmla="*/ 237 w 292"/>
                <a:gd name="T23" fmla="*/ 393 h 501"/>
                <a:gd name="T24" fmla="*/ 246 w 292"/>
                <a:gd name="T25" fmla="*/ 366 h 501"/>
                <a:gd name="T26" fmla="*/ 258 w 292"/>
                <a:gd name="T27" fmla="*/ 369 h 501"/>
                <a:gd name="T28" fmla="*/ 292 w 292"/>
                <a:gd name="T29" fmla="*/ 347 h 501"/>
                <a:gd name="T30" fmla="*/ 282 w 292"/>
                <a:gd name="T31" fmla="*/ 327 h 501"/>
                <a:gd name="T32" fmla="*/ 288 w 292"/>
                <a:gd name="T33" fmla="*/ 317 h 501"/>
                <a:gd name="T34" fmla="*/ 254 w 292"/>
                <a:gd name="T35" fmla="*/ 8 h 501"/>
                <a:gd name="T36" fmla="*/ 251 w 292"/>
                <a:gd name="T37" fmla="*/ 0 h 501"/>
                <a:gd name="T38" fmla="*/ 77 w 292"/>
                <a:gd name="T39" fmla="*/ 19 h 501"/>
                <a:gd name="T40" fmla="*/ 44 w 292"/>
                <a:gd name="T41" fmla="*/ 39 h 501"/>
                <a:gd name="T42" fmla="*/ 15 w 292"/>
                <a:gd name="T43" fmla="*/ 29 h 501"/>
                <a:gd name="T44" fmla="*/ 36 w 292"/>
                <a:gd name="T45" fmla="*/ 281 h 501"/>
                <a:gd name="T46" fmla="*/ 32 w 292"/>
                <a:gd name="T47" fmla="*/ 335 h 501"/>
                <a:gd name="T48" fmla="*/ 43 w 292"/>
                <a:gd name="T49" fmla="*/ 366 h 501"/>
                <a:gd name="T50" fmla="*/ 29 w 292"/>
                <a:gd name="T51" fmla="*/ 423 h 501"/>
                <a:gd name="T52" fmla="*/ 10 w 292"/>
                <a:gd name="T53" fmla="*/ 449 h 501"/>
                <a:gd name="T54" fmla="*/ 0 w 292"/>
                <a:gd name="T55" fmla="*/ 489 h 50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92"/>
                <a:gd name="T85" fmla="*/ 0 h 501"/>
                <a:gd name="T86" fmla="*/ 292 w 292"/>
                <a:gd name="T87" fmla="*/ 501 h 50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92" h="501">
                  <a:moveTo>
                    <a:pt x="0" y="489"/>
                  </a:moveTo>
                  <a:lnTo>
                    <a:pt x="10" y="501"/>
                  </a:lnTo>
                  <a:lnTo>
                    <a:pt x="18" y="486"/>
                  </a:lnTo>
                  <a:lnTo>
                    <a:pt x="60" y="480"/>
                  </a:lnTo>
                  <a:lnTo>
                    <a:pt x="75" y="483"/>
                  </a:lnTo>
                  <a:lnTo>
                    <a:pt x="120" y="468"/>
                  </a:lnTo>
                  <a:lnTo>
                    <a:pt x="135" y="483"/>
                  </a:lnTo>
                  <a:lnTo>
                    <a:pt x="150" y="449"/>
                  </a:lnTo>
                  <a:lnTo>
                    <a:pt x="165" y="440"/>
                  </a:lnTo>
                  <a:lnTo>
                    <a:pt x="197" y="459"/>
                  </a:lnTo>
                  <a:lnTo>
                    <a:pt x="202" y="438"/>
                  </a:lnTo>
                  <a:lnTo>
                    <a:pt x="237" y="393"/>
                  </a:lnTo>
                  <a:lnTo>
                    <a:pt x="246" y="366"/>
                  </a:lnTo>
                  <a:lnTo>
                    <a:pt x="258" y="369"/>
                  </a:lnTo>
                  <a:lnTo>
                    <a:pt x="292" y="347"/>
                  </a:lnTo>
                  <a:lnTo>
                    <a:pt x="282" y="327"/>
                  </a:lnTo>
                  <a:lnTo>
                    <a:pt x="288" y="317"/>
                  </a:lnTo>
                  <a:lnTo>
                    <a:pt x="254" y="8"/>
                  </a:lnTo>
                  <a:lnTo>
                    <a:pt x="251" y="0"/>
                  </a:lnTo>
                  <a:lnTo>
                    <a:pt x="77" y="19"/>
                  </a:lnTo>
                  <a:lnTo>
                    <a:pt x="44" y="39"/>
                  </a:lnTo>
                  <a:lnTo>
                    <a:pt x="15" y="29"/>
                  </a:lnTo>
                  <a:lnTo>
                    <a:pt x="36" y="281"/>
                  </a:lnTo>
                  <a:lnTo>
                    <a:pt x="32" y="335"/>
                  </a:lnTo>
                  <a:lnTo>
                    <a:pt x="43" y="366"/>
                  </a:lnTo>
                  <a:lnTo>
                    <a:pt x="29" y="423"/>
                  </a:lnTo>
                  <a:lnTo>
                    <a:pt x="10" y="449"/>
                  </a:lnTo>
                  <a:lnTo>
                    <a:pt x="0" y="489"/>
                  </a:lnTo>
                  <a:close/>
                </a:path>
              </a:pathLst>
            </a:custGeom>
            <a:solidFill>
              <a:srgbClr val="BBE0E3"/>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3" name="Freeform 42"/>
            <p:cNvSpPr>
              <a:spLocks/>
            </p:cNvSpPr>
            <p:nvPr/>
          </p:nvSpPr>
          <p:spPr bwMode="auto">
            <a:xfrm>
              <a:off x="1802" y="1209"/>
              <a:ext cx="380" cy="252"/>
            </a:xfrm>
            <a:custGeom>
              <a:avLst/>
              <a:gdLst>
                <a:gd name="T0" fmla="*/ 0 w 562"/>
                <a:gd name="T1" fmla="*/ 7 h 373"/>
                <a:gd name="T2" fmla="*/ 2 w 562"/>
                <a:gd name="T3" fmla="*/ 36 h 373"/>
                <a:gd name="T4" fmla="*/ 12 w 562"/>
                <a:gd name="T5" fmla="*/ 57 h 373"/>
                <a:gd name="T6" fmla="*/ 5 w 562"/>
                <a:gd name="T7" fmla="*/ 78 h 373"/>
                <a:gd name="T8" fmla="*/ 11 w 562"/>
                <a:gd name="T9" fmla="*/ 130 h 373"/>
                <a:gd name="T10" fmla="*/ 38 w 562"/>
                <a:gd name="T11" fmla="*/ 204 h 373"/>
                <a:gd name="T12" fmla="*/ 38 w 562"/>
                <a:gd name="T13" fmla="*/ 228 h 373"/>
                <a:gd name="T14" fmla="*/ 56 w 562"/>
                <a:gd name="T15" fmla="*/ 261 h 373"/>
                <a:gd name="T16" fmla="*/ 64 w 562"/>
                <a:gd name="T17" fmla="*/ 318 h 373"/>
                <a:gd name="T18" fmla="*/ 60 w 562"/>
                <a:gd name="T19" fmla="*/ 334 h 373"/>
                <a:gd name="T20" fmla="*/ 71 w 562"/>
                <a:gd name="T21" fmla="*/ 354 h 373"/>
                <a:gd name="T22" fmla="*/ 433 w 562"/>
                <a:gd name="T23" fmla="*/ 345 h 373"/>
                <a:gd name="T24" fmla="*/ 460 w 562"/>
                <a:gd name="T25" fmla="*/ 373 h 373"/>
                <a:gd name="T26" fmla="*/ 485 w 562"/>
                <a:gd name="T27" fmla="*/ 333 h 373"/>
                <a:gd name="T28" fmla="*/ 498 w 562"/>
                <a:gd name="T29" fmla="*/ 288 h 373"/>
                <a:gd name="T30" fmla="*/ 486 w 562"/>
                <a:gd name="T31" fmla="*/ 256 h 373"/>
                <a:gd name="T32" fmla="*/ 549 w 562"/>
                <a:gd name="T33" fmla="*/ 207 h 373"/>
                <a:gd name="T34" fmla="*/ 562 w 562"/>
                <a:gd name="T35" fmla="*/ 181 h 373"/>
                <a:gd name="T36" fmla="*/ 562 w 562"/>
                <a:gd name="T37" fmla="*/ 169 h 373"/>
                <a:gd name="T38" fmla="*/ 516 w 562"/>
                <a:gd name="T39" fmla="*/ 115 h 373"/>
                <a:gd name="T40" fmla="*/ 469 w 562"/>
                <a:gd name="T41" fmla="*/ 60 h 373"/>
                <a:gd name="T42" fmla="*/ 460 w 562"/>
                <a:gd name="T43" fmla="*/ 0 h 373"/>
                <a:gd name="T44" fmla="*/ 13 w 562"/>
                <a:gd name="T45" fmla="*/ 8 h 373"/>
                <a:gd name="T46" fmla="*/ 0 w 562"/>
                <a:gd name="T47" fmla="*/ 7 h 37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62"/>
                <a:gd name="T73" fmla="*/ 0 h 373"/>
                <a:gd name="T74" fmla="*/ 562 w 562"/>
                <a:gd name="T75" fmla="*/ 373 h 37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62" h="373">
                  <a:moveTo>
                    <a:pt x="0" y="7"/>
                  </a:moveTo>
                  <a:lnTo>
                    <a:pt x="2" y="36"/>
                  </a:lnTo>
                  <a:lnTo>
                    <a:pt x="12" y="57"/>
                  </a:lnTo>
                  <a:lnTo>
                    <a:pt x="5" y="78"/>
                  </a:lnTo>
                  <a:lnTo>
                    <a:pt x="11" y="130"/>
                  </a:lnTo>
                  <a:lnTo>
                    <a:pt x="38" y="204"/>
                  </a:lnTo>
                  <a:lnTo>
                    <a:pt x="38" y="228"/>
                  </a:lnTo>
                  <a:lnTo>
                    <a:pt x="56" y="261"/>
                  </a:lnTo>
                  <a:lnTo>
                    <a:pt x="64" y="318"/>
                  </a:lnTo>
                  <a:lnTo>
                    <a:pt x="60" y="334"/>
                  </a:lnTo>
                  <a:lnTo>
                    <a:pt x="71" y="354"/>
                  </a:lnTo>
                  <a:lnTo>
                    <a:pt x="433" y="345"/>
                  </a:lnTo>
                  <a:lnTo>
                    <a:pt x="460" y="373"/>
                  </a:lnTo>
                  <a:lnTo>
                    <a:pt x="485" y="333"/>
                  </a:lnTo>
                  <a:lnTo>
                    <a:pt x="498" y="288"/>
                  </a:lnTo>
                  <a:lnTo>
                    <a:pt x="486" y="256"/>
                  </a:lnTo>
                  <a:lnTo>
                    <a:pt x="549" y="207"/>
                  </a:lnTo>
                  <a:lnTo>
                    <a:pt x="562" y="181"/>
                  </a:lnTo>
                  <a:lnTo>
                    <a:pt x="562" y="169"/>
                  </a:lnTo>
                  <a:lnTo>
                    <a:pt x="516" y="115"/>
                  </a:lnTo>
                  <a:lnTo>
                    <a:pt x="469" y="60"/>
                  </a:lnTo>
                  <a:lnTo>
                    <a:pt x="460" y="0"/>
                  </a:lnTo>
                  <a:lnTo>
                    <a:pt x="13" y="8"/>
                  </a:lnTo>
                  <a:lnTo>
                    <a:pt x="0" y="7"/>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4" name="Freeform 43"/>
            <p:cNvSpPr>
              <a:spLocks/>
            </p:cNvSpPr>
            <p:nvPr/>
          </p:nvSpPr>
          <p:spPr bwMode="auto">
            <a:xfrm>
              <a:off x="1450" y="1483"/>
              <a:ext cx="472" cy="255"/>
            </a:xfrm>
            <a:custGeom>
              <a:avLst/>
              <a:gdLst>
                <a:gd name="T0" fmla="*/ 0 w 699"/>
                <a:gd name="T1" fmla="*/ 358 h 377"/>
                <a:gd name="T2" fmla="*/ 24 w 699"/>
                <a:gd name="T3" fmla="*/ 0 h 377"/>
                <a:gd name="T4" fmla="*/ 285 w 699"/>
                <a:gd name="T5" fmla="*/ 15 h 377"/>
                <a:gd name="T6" fmla="*/ 630 w 699"/>
                <a:gd name="T7" fmla="*/ 19 h 377"/>
                <a:gd name="T8" fmla="*/ 649 w 699"/>
                <a:gd name="T9" fmla="*/ 36 h 377"/>
                <a:gd name="T10" fmla="*/ 659 w 699"/>
                <a:gd name="T11" fmla="*/ 33 h 377"/>
                <a:gd name="T12" fmla="*/ 670 w 699"/>
                <a:gd name="T13" fmla="*/ 42 h 377"/>
                <a:gd name="T14" fmla="*/ 672 w 699"/>
                <a:gd name="T15" fmla="*/ 51 h 377"/>
                <a:gd name="T16" fmla="*/ 662 w 699"/>
                <a:gd name="T17" fmla="*/ 51 h 377"/>
                <a:gd name="T18" fmla="*/ 650 w 699"/>
                <a:gd name="T19" fmla="*/ 76 h 377"/>
                <a:gd name="T20" fmla="*/ 677 w 699"/>
                <a:gd name="T21" fmla="*/ 115 h 377"/>
                <a:gd name="T22" fmla="*/ 699 w 699"/>
                <a:gd name="T23" fmla="*/ 121 h 377"/>
                <a:gd name="T24" fmla="*/ 696 w 699"/>
                <a:gd name="T25" fmla="*/ 376 h 377"/>
                <a:gd name="T26" fmla="*/ 397 w 699"/>
                <a:gd name="T27" fmla="*/ 377 h 377"/>
                <a:gd name="T28" fmla="*/ 0 w 699"/>
                <a:gd name="T29" fmla="*/ 358 h 37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99"/>
                <a:gd name="T46" fmla="*/ 0 h 377"/>
                <a:gd name="T47" fmla="*/ 699 w 699"/>
                <a:gd name="T48" fmla="*/ 377 h 37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99" h="377">
                  <a:moveTo>
                    <a:pt x="0" y="358"/>
                  </a:moveTo>
                  <a:lnTo>
                    <a:pt x="24" y="0"/>
                  </a:lnTo>
                  <a:lnTo>
                    <a:pt x="285" y="15"/>
                  </a:lnTo>
                  <a:lnTo>
                    <a:pt x="630" y="19"/>
                  </a:lnTo>
                  <a:lnTo>
                    <a:pt x="649" y="36"/>
                  </a:lnTo>
                  <a:lnTo>
                    <a:pt x="659" y="33"/>
                  </a:lnTo>
                  <a:lnTo>
                    <a:pt x="670" y="42"/>
                  </a:lnTo>
                  <a:lnTo>
                    <a:pt x="672" y="51"/>
                  </a:lnTo>
                  <a:lnTo>
                    <a:pt x="662" y="51"/>
                  </a:lnTo>
                  <a:lnTo>
                    <a:pt x="650" y="76"/>
                  </a:lnTo>
                  <a:lnTo>
                    <a:pt x="677" y="115"/>
                  </a:lnTo>
                  <a:lnTo>
                    <a:pt x="699" y="121"/>
                  </a:lnTo>
                  <a:lnTo>
                    <a:pt x="696" y="376"/>
                  </a:lnTo>
                  <a:lnTo>
                    <a:pt x="397" y="377"/>
                  </a:lnTo>
                  <a:lnTo>
                    <a:pt x="0" y="358"/>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5" name="Freeform 44"/>
            <p:cNvSpPr>
              <a:spLocks/>
            </p:cNvSpPr>
            <p:nvPr/>
          </p:nvSpPr>
          <p:spPr bwMode="auto">
            <a:xfrm>
              <a:off x="1450" y="1483"/>
              <a:ext cx="472" cy="255"/>
            </a:xfrm>
            <a:custGeom>
              <a:avLst/>
              <a:gdLst>
                <a:gd name="T0" fmla="*/ 0 w 699"/>
                <a:gd name="T1" fmla="*/ 358 h 377"/>
                <a:gd name="T2" fmla="*/ 24 w 699"/>
                <a:gd name="T3" fmla="*/ 0 h 377"/>
                <a:gd name="T4" fmla="*/ 285 w 699"/>
                <a:gd name="T5" fmla="*/ 15 h 377"/>
                <a:gd name="T6" fmla="*/ 630 w 699"/>
                <a:gd name="T7" fmla="*/ 19 h 377"/>
                <a:gd name="T8" fmla="*/ 649 w 699"/>
                <a:gd name="T9" fmla="*/ 36 h 377"/>
                <a:gd name="T10" fmla="*/ 659 w 699"/>
                <a:gd name="T11" fmla="*/ 33 h 377"/>
                <a:gd name="T12" fmla="*/ 670 w 699"/>
                <a:gd name="T13" fmla="*/ 42 h 377"/>
                <a:gd name="T14" fmla="*/ 672 w 699"/>
                <a:gd name="T15" fmla="*/ 51 h 377"/>
                <a:gd name="T16" fmla="*/ 662 w 699"/>
                <a:gd name="T17" fmla="*/ 51 h 377"/>
                <a:gd name="T18" fmla="*/ 650 w 699"/>
                <a:gd name="T19" fmla="*/ 76 h 377"/>
                <a:gd name="T20" fmla="*/ 677 w 699"/>
                <a:gd name="T21" fmla="*/ 115 h 377"/>
                <a:gd name="T22" fmla="*/ 699 w 699"/>
                <a:gd name="T23" fmla="*/ 121 h 377"/>
                <a:gd name="T24" fmla="*/ 696 w 699"/>
                <a:gd name="T25" fmla="*/ 376 h 377"/>
                <a:gd name="T26" fmla="*/ 397 w 699"/>
                <a:gd name="T27" fmla="*/ 377 h 377"/>
                <a:gd name="T28" fmla="*/ 0 w 699"/>
                <a:gd name="T29" fmla="*/ 358 h 37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99"/>
                <a:gd name="T46" fmla="*/ 0 h 377"/>
                <a:gd name="T47" fmla="*/ 699 w 699"/>
                <a:gd name="T48" fmla="*/ 377 h 37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99" h="377">
                  <a:moveTo>
                    <a:pt x="0" y="358"/>
                  </a:moveTo>
                  <a:lnTo>
                    <a:pt x="24" y="0"/>
                  </a:lnTo>
                  <a:lnTo>
                    <a:pt x="285" y="15"/>
                  </a:lnTo>
                  <a:lnTo>
                    <a:pt x="630" y="19"/>
                  </a:lnTo>
                  <a:lnTo>
                    <a:pt x="649" y="36"/>
                  </a:lnTo>
                  <a:lnTo>
                    <a:pt x="659" y="33"/>
                  </a:lnTo>
                  <a:lnTo>
                    <a:pt x="670" y="42"/>
                  </a:lnTo>
                  <a:lnTo>
                    <a:pt x="672" y="51"/>
                  </a:lnTo>
                  <a:lnTo>
                    <a:pt x="662" y="51"/>
                  </a:lnTo>
                  <a:lnTo>
                    <a:pt x="650" y="76"/>
                  </a:lnTo>
                  <a:lnTo>
                    <a:pt x="677" y="115"/>
                  </a:lnTo>
                  <a:lnTo>
                    <a:pt x="699" y="121"/>
                  </a:lnTo>
                  <a:lnTo>
                    <a:pt x="696" y="376"/>
                  </a:lnTo>
                  <a:lnTo>
                    <a:pt x="397" y="377"/>
                  </a:lnTo>
                  <a:lnTo>
                    <a:pt x="0" y="358"/>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6" name="Freeform 45"/>
            <p:cNvSpPr>
              <a:spLocks/>
            </p:cNvSpPr>
            <p:nvPr/>
          </p:nvSpPr>
          <p:spPr bwMode="auto">
            <a:xfrm>
              <a:off x="2254" y="1530"/>
              <a:ext cx="462" cy="237"/>
            </a:xfrm>
            <a:custGeom>
              <a:avLst/>
              <a:gdLst>
                <a:gd name="T0" fmla="*/ 0 w 684"/>
                <a:gd name="T1" fmla="*/ 350 h 350"/>
                <a:gd name="T2" fmla="*/ 7 w 684"/>
                <a:gd name="T3" fmla="*/ 334 h 350"/>
                <a:gd name="T4" fmla="*/ 22 w 684"/>
                <a:gd name="T5" fmla="*/ 332 h 350"/>
                <a:gd name="T6" fmla="*/ 26 w 684"/>
                <a:gd name="T7" fmla="*/ 293 h 350"/>
                <a:gd name="T8" fmla="*/ 18 w 684"/>
                <a:gd name="T9" fmla="*/ 290 h 350"/>
                <a:gd name="T10" fmla="*/ 17 w 684"/>
                <a:gd name="T11" fmla="*/ 282 h 350"/>
                <a:gd name="T12" fmla="*/ 38 w 684"/>
                <a:gd name="T13" fmla="*/ 261 h 350"/>
                <a:gd name="T14" fmla="*/ 81 w 684"/>
                <a:gd name="T15" fmla="*/ 276 h 350"/>
                <a:gd name="T16" fmla="*/ 87 w 684"/>
                <a:gd name="T17" fmla="*/ 234 h 350"/>
                <a:gd name="T18" fmla="*/ 116 w 684"/>
                <a:gd name="T19" fmla="*/ 222 h 350"/>
                <a:gd name="T20" fmla="*/ 111 w 684"/>
                <a:gd name="T21" fmla="*/ 213 h 350"/>
                <a:gd name="T22" fmla="*/ 119 w 684"/>
                <a:gd name="T23" fmla="*/ 186 h 350"/>
                <a:gd name="T24" fmla="*/ 128 w 684"/>
                <a:gd name="T25" fmla="*/ 173 h 350"/>
                <a:gd name="T26" fmla="*/ 170 w 684"/>
                <a:gd name="T27" fmla="*/ 165 h 350"/>
                <a:gd name="T28" fmla="*/ 185 w 684"/>
                <a:gd name="T29" fmla="*/ 170 h 350"/>
                <a:gd name="T30" fmla="*/ 230 w 684"/>
                <a:gd name="T31" fmla="*/ 153 h 350"/>
                <a:gd name="T32" fmla="*/ 245 w 684"/>
                <a:gd name="T33" fmla="*/ 168 h 350"/>
                <a:gd name="T34" fmla="*/ 260 w 684"/>
                <a:gd name="T35" fmla="*/ 135 h 350"/>
                <a:gd name="T36" fmla="*/ 275 w 684"/>
                <a:gd name="T37" fmla="*/ 126 h 350"/>
                <a:gd name="T38" fmla="*/ 307 w 684"/>
                <a:gd name="T39" fmla="*/ 144 h 350"/>
                <a:gd name="T40" fmla="*/ 312 w 684"/>
                <a:gd name="T41" fmla="*/ 123 h 350"/>
                <a:gd name="T42" fmla="*/ 348 w 684"/>
                <a:gd name="T43" fmla="*/ 78 h 350"/>
                <a:gd name="T44" fmla="*/ 356 w 684"/>
                <a:gd name="T45" fmla="*/ 51 h 350"/>
                <a:gd name="T46" fmla="*/ 369 w 684"/>
                <a:gd name="T47" fmla="*/ 56 h 350"/>
                <a:gd name="T48" fmla="*/ 402 w 684"/>
                <a:gd name="T49" fmla="*/ 33 h 350"/>
                <a:gd name="T50" fmla="*/ 393 w 684"/>
                <a:gd name="T51" fmla="*/ 14 h 350"/>
                <a:gd name="T52" fmla="*/ 398 w 684"/>
                <a:gd name="T53" fmla="*/ 2 h 350"/>
                <a:gd name="T54" fmla="*/ 427 w 684"/>
                <a:gd name="T55" fmla="*/ 0 h 350"/>
                <a:gd name="T56" fmla="*/ 446 w 684"/>
                <a:gd name="T57" fmla="*/ 8 h 350"/>
                <a:gd name="T58" fmla="*/ 456 w 684"/>
                <a:gd name="T59" fmla="*/ 27 h 350"/>
                <a:gd name="T60" fmla="*/ 486 w 684"/>
                <a:gd name="T61" fmla="*/ 33 h 350"/>
                <a:gd name="T62" fmla="*/ 505 w 684"/>
                <a:gd name="T63" fmla="*/ 44 h 350"/>
                <a:gd name="T64" fmla="*/ 548 w 684"/>
                <a:gd name="T65" fmla="*/ 42 h 350"/>
                <a:gd name="T66" fmla="*/ 568 w 684"/>
                <a:gd name="T67" fmla="*/ 27 h 350"/>
                <a:gd name="T68" fmla="*/ 613 w 684"/>
                <a:gd name="T69" fmla="*/ 57 h 350"/>
                <a:gd name="T70" fmla="*/ 630 w 684"/>
                <a:gd name="T71" fmla="*/ 116 h 350"/>
                <a:gd name="T72" fmla="*/ 648 w 684"/>
                <a:gd name="T73" fmla="*/ 135 h 350"/>
                <a:gd name="T74" fmla="*/ 684 w 684"/>
                <a:gd name="T75" fmla="*/ 156 h 350"/>
                <a:gd name="T76" fmla="*/ 658 w 684"/>
                <a:gd name="T77" fmla="*/ 186 h 350"/>
                <a:gd name="T78" fmla="*/ 635 w 684"/>
                <a:gd name="T79" fmla="*/ 203 h 350"/>
                <a:gd name="T80" fmla="*/ 610 w 684"/>
                <a:gd name="T81" fmla="*/ 233 h 350"/>
                <a:gd name="T82" fmla="*/ 610 w 684"/>
                <a:gd name="T83" fmla="*/ 243 h 350"/>
                <a:gd name="T84" fmla="*/ 542 w 684"/>
                <a:gd name="T85" fmla="*/ 288 h 350"/>
                <a:gd name="T86" fmla="*/ 166 w 684"/>
                <a:gd name="T87" fmla="*/ 323 h 350"/>
                <a:gd name="T88" fmla="*/ 125 w 684"/>
                <a:gd name="T89" fmla="*/ 321 h 350"/>
                <a:gd name="T90" fmla="*/ 127 w 684"/>
                <a:gd name="T91" fmla="*/ 342 h 350"/>
                <a:gd name="T92" fmla="*/ 0 w 684"/>
                <a:gd name="T93" fmla="*/ 350 h 35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84"/>
                <a:gd name="T142" fmla="*/ 0 h 350"/>
                <a:gd name="T143" fmla="*/ 684 w 684"/>
                <a:gd name="T144" fmla="*/ 350 h 35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84" h="350">
                  <a:moveTo>
                    <a:pt x="0" y="350"/>
                  </a:moveTo>
                  <a:lnTo>
                    <a:pt x="7" y="334"/>
                  </a:lnTo>
                  <a:lnTo>
                    <a:pt x="22" y="332"/>
                  </a:lnTo>
                  <a:lnTo>
                    <a:pt x="26" y="293"/>
                  </a:lnTo>
                  <a:lnTo>
                    <a:pt x="18" y="290"/>
                  </a:lnTo>
                  <a:lnTo>
                    <a:pt x="17" y="282"/>
                  </a:lnTo>
                  <a:lnTo>
                    <a:pt x="38" y="261"/>
                  </a:lnTo>
                  <a:lnTo>
                    <a:pt x="81" y="276"/>
                  </a:lnTo>
                  <a:lnTo>
                    <a:pt x="87" y="234"/>
                  </a:lnTo>
                  <a:lnTo>
                    <a:pt x="116" y="222"/>
                  </a:lnTo>
                  <a:lnTo>
                    <a:pt x="111" y="213"/>
                  </a:lnTo>
                  <a:lnTo>
                    <a:pt x="119" y="186"/>
                  </a:lnTo>
                  <a:lnTo>
                    <a:pt x="128" y="173"/>
                  </a:lnTo>
                  <a:lnTo>
                    <a:pt x="170" y="165"/>
                  </a:lnTo>
                  <a:lnTo>
                    <a:pt x="185" y="170"/>
                  </a:lnTo>
                  <a:lnTo>
                    <a:pt x="230" y="153"/>
                  </a:lnTo>
                  <a:lnTo>
                    <a:pt x="245" y="168"/>
                  </a:lnTo>
                  <a:lnTo>
                    <a:pt x="260" y="135"/>
                  </a:lnTo>
                  <a:lnTo>
                    <a:pt x="275" y="126"/>
                  </a:lnTo>
                  <a:lnTo>
                    <a:pt x="307" y="144"/>
                  </a:lnTo>
                  <a:lnTo>
                    <a:pt x="312" y="123"/>
                  </a:lnTo>
                  <a:lnTo>
                    <a:pt x="348" y="78"/>
                  </a:lnTo>
                  <a:lnTo>
                    <a:pt x="356" y="51"/>
                  </a:lnTo>
                  <a:lnTo>
                    <a:pt x="369" y="56"/>
                  </a:lnTo>
                  <a:lnTo>
                    <a:pt x="402" y="33"/>
                  </a:lnTo>
                  <a:lnTo>
                    <a:pt x="393" y="14"/>
                  </a:lnTo>
                  <a:lnTo>
                    <a:pt x="398" y="2"/>
                  </a:lnTo>
                  <a:lnTo>
                    <a:pt x="427" y="0"/>
                  </a:lnTo>
                  <a:lnTo>
                    <a:pt x="446" y="8"/>
                  </a:lnTo>
                  <a:lnTo>
                    <a:pt x="456" y="27"/>
                  </a:lnTo>
                  <a:lnTo>
                    <a:pt x="486" y="33"/>
                  </a:lnTo>
                  <a:lnTo>
                    <a:pt x="505" y="44"/>
                  </a:lnTo>
                  <a:lnTo>
                    <a:pt x="548" y="42"/>
                  </a:lnTo>
                  <a:lnTo>
                    <a:pt x="568" y="27"/>
                  </a:lnTo>
                  <a:lnTo>
                    <a:pt x="613" y="57"/>
                  </a:lnTo>
                  <a:lnTo>
                    <a:pt x="630" y="116"/>
                  </a:lnTo>
                  <a:lnTo>
                    <a:pt x="648" y="135"/>
                  </a:lnTo>
                  <a:lnTo>
                    <a:pt x="684" y="156"/>
                  </a:lnTo>
                  <a:lnTo>
                    <a:pt x="658" y="186"/>
                  </a:lnTo>
                  <a:lnTo>
                    <a:pt x="635" y="203"/>
                  </a:lnTo>
                  <a:lnTo>
                    <a:pt x="610" y="233"/>
                  </a:lnTo>
                  <a:lnTo>
                    <a:pt x="610" y="243"/>
                  </a:lnTo>
                  <a:lnTo>
                    <a:pt x="542" y="288"/>
                  </a:lnTo>
                  <a:lnTo>
                    <a:pt x="166" y="323"/>
                  </a:lnTo>
                  <a:lnTo>
                    <a:pt x="125" y="321"/>
                  </a:lnTo>
                  <a:lnTo>
                    <a:pt x="127" y="342"/>
                  </a:lnTo>
                  <a:lnTo>
                    <a:pt x="0" y="350"/>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7" name="Freeform 46"/>
            <p:cNvSpPr>
              <a:spLocks/>
            </p:cNvSpPr>
            <p:nvPr/>
          </p:nvSpPr>
          <p:spPr bwMode="auto">
            <a:xfrm>
              <a:off x="2254" y="1530"/>
              <a:ext cx="462" cy="237"/>
            </a:xfrm>
            <a:custGeom>
              <a:avLst/>
              <a:gdLst>
                <a:gd name="T0" fmla="*/ 0 w 684"/>
                <a:gd name="T1" fmla="*/ 350 h 350"/>
                <a:gd name="T2" fmla="*/ 7 w 684"/>
                <a:gd name="T3" fmla="*/ 334 h 350"/>
                <a:gd name="T4" fmla="*/ 22 w 684"/>
                <a:gd name="T5" fmla="*/ 332 h 350"/>
                <a:gd name="T6" fmla="*/ 26 w 684"/>
                <a:gd name="T7" fmla="*/ 293 h 350"/>
                <a:gd name="T8" fmla="*/ 18 w 684"/>
                <a:gd name="T9" fmla="*/ 290 h 350"/>
                <a:gd name="T10" fmla="*/ 17 w 684"/>
                <a:gd name="T11" fmla="*/ 282 h 350"/>
                <a:gd name="T12" fmla="*/ 38 w 684"/>
                <a:gd name="T13" fmla="*/ 261 h 350"/>
                <a:gd name="T14" fmla="*/ 81 w 684"/>
                <a:gd name="T15" fmla="*/ 276 h 350"/>
                <a:gd name="T16" fmla="*/ 87 w 684"/>
                <a:gd name="T17" fmla="*/ 234 h 350"/>
                <a:gd name="T18" fmla="*/ 116 w 684"/>
                <a:gd name="T19" fmla="*/ 222 h 350"/>
                <a:gd name="T20" fmla="*/ 111 w 684"/>
                <a:gd name="T21" fmla="*/ 213 h 350"/>
                <a:gd name="T22" fmla="*/ 119 w 684"/>
                <a:gd name="T23" fmla="*/ 186 h 350"/>
                <a:gd name="T24" fmla="*/ 128 w 684"/>
                <a:gd name="T25" fmla="*/ 173 h 350"/>
                <a:gd name="T26" fmla="*/ 170 w 684"/>
                <a:gd name="T27" fmla="*/ 165 h 350"/>
                <a:gd name="T28" fmla="*/ 185 w 684"/>
                <a:gd name="T29" fmla="*/ 170 h 350"/>
                <a:gd name="T30" fmla="*/ 230 w 684"/>
                <a:gd name="T31" fmla="*/ 153 h 350"/>
                <a:gd name="T32" fmla="*/ 245 w 684"/>
                <a:gd name="T33" fmla="*/ 168 h 350"/>
                <a:gd name="T34" fmla="*/ 260 w 684"/>
                <a:gd name="T35" fmla="*/ 135 h 350"/>
                <a:gd name="T36" fmla="*/ 275 w 684"/>
                <a:gd name="T37" fmla="*/ 126 h 350"/>
                <a:gd name="T38" fmla="*/ 307 w 684"/>
                <a:gd name="T39" fmla="*/ 144 h 350"/>
                <a:gd name="T40" fmla="*/ 312 w 684"/>
                <a:gd name="T41" fmla="*/ 123 h 350"/>
                <a:gd name="T42" fmla="*/ 348 w 684"/>
                <a:gd name="T43" fmla="*/ 78 h 350"/>
                <a:gd name="T44" fmla="*/ 356 w 684"/>
                <a:gd name="T45" fmla="*/ 51 h 350"/>
                <a:gd name="T46" fmla="*/ 369 w 684"/>
                <a:gd name="T47" fmla="*/ 56 h 350"/>
                <a:gd name="T48" fmla="*/ 402 w 684"/>
                <a:gd name="T49" fmla="*/ 33 h 350"/>
                <a:gd name="T50" fmla="*/ 393 w 684"/>
                <a:gd name="T51" fmla="*/ 14 h 350"/>
                <a:gd name="T52" fmla="*/ 398 w 684"/>
                <a:gd name="T53" fmla="*/ 2 h 350"/>
                <a:gd name="T54" fmla="*/ 427 w 684"/>
                <a:gd name="T55" fmla="*/ 0 h 350"/>
                <a:gd name="T56" fmla="*/ 446 w 684"/>
                <a:gd name="T57" fmla="*/ 8 h 350"/>
                <a:gd name="T58" fmla="*/ 456 w 684"/>
                <a:gd name="T59" fmla="*/ 27 h 350"/>
                <a:gd name="T60" fmla="*/ 486 w 684"/>
                <a:gd name="T61" fmla="*/ 33 h 350"/>
                <a:gd name="T62" fmla="*/ 505 w 684"/>
                <a:gd name="T63" fmla="*/ 44 h 350"/>
                <a:gd name="T64" fmla="*/ 548 w 684"/>
                <a:gd name="T65" fmla="*/ 42 h 350"/>
                <a:gd name="T66" fmla="*/ 568 w 684"/>
                <a:gd name="T67" fmla="*/ 27 h 350"/>
                <a:gd name="T68" fmla="*/ 613 w 684"/>
                <a:gd name="T69" fmla="*/ 57 h 350"/>
                <a:gd name="T70" fmla="*/ 630 w 684"/>
                <a:gd name="T71" fmla="*/ 116 h 350"/>
                <a:gd name="T72" fmla="*/ 648 w 684"/>
                <a:gd name="T73" fmla="*/ 135 h 350"/>
                <a:gd name="T74" fmla="*/ 684 w 684"/>
                <a:gd name="T75" fmla="*/ 156 h 350"/>
                <a:gd name="T76" fmla="*/ 658 w 684"/>
                <a:gd name="T77" fmla="*/ 186 h 350"/>
                <a:gd name="T78" fmla="*/ 635 w 684"/>
                <a:gd name="T79" fmla="*/ 203 h 350"/>
                <a:gd name="T80" fmla="*/ 610 w 684"/>
                <a:gd name="T81" fmla="*/ 233 h 350"/>
                <a:gd name="T82" fmla="*/ 610 w 684"/>
                <a:gd name="T83" fmla="*/ 243 h 350"/>
                <a:gd name="T84" fmla="*/ 542 w 684"/>
                <a:gd name="T85" fmla="*/ 288 h 350"/>
                <a:gd name="T86" fmla="*/ 166 w 684"/>
                <a:gd name="T87" fmla="*/ 323 h 350"/>
                <a:gd name="T88" fmla="*/ 125 w 684"/>
                <a:gd name="T89" fmla="*/ 321 h 350"/>
                <a:gd name="T90" fmla="*/ 127 w 684"/>
                <a:gd name="T91" fmla="*/ 342 h 350"/>
                <a:gd name="T92" fmla="*/ 0 w 684"/>
                <a:gd name="T93" fmla="*/ 350 h 35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84"/>
                <a:gd name="T142" fmla="*/ 0 h 350"/>
                <a:gd name="T143" fmla="*/ 684 w 684"/>
                <a:gd name="T144" fmla="*/ 350 h 35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84" h="350">
                  <a:moveTo>
                    <a:pt x="0" y="350"/>
                  </a:moveTo>
                  <a:lnTo>
                    <a:pt x="7" y="334"/>
                  </a:lnTo>
                  <a:lnTo>
                    <a:pt x="22" y="332"/>
                  </a:lnTo>
                  <a:lnTo>
                    <a:pt x="26" y="293"/>
                  </a:lnTo>
                  <a:lnTo>
                    <a:pt x="18" y="290"/>
                  </a:lnTo>
                  <a:lnTo>
                    <a:pt x="17" y="282"/>
                  </a:lnTo>
                  <a:lnTo>
                    <a:pt x="38" y="261"/>
                  </a:lnTo>
                  <a:lnTo>
                    <a:pt x="81" y="276"/>
                  </a:lnTo>
                  <a:lnTo>
                    <a:pt x="87" y="234"/>
                  </a:lnTo>
                  <a:lnTo>
                    <a:pt x="116" y="222"/>
                  </a:lnTo>
                  <a:lnTo>
                    <a:pt x="111" y="213"/>
                  </a:lnTo>
                  <a:lnTo>
                    <a:pt x="119" y="186"/>
                  </a:lnTo>
                  <a:lnTo>
                    <a:pt x="128" y="173"/>
                  </a:lnTo>
                  <a:lnTo>
                    <a:pt x="170" y="165"/>
                  </a:lnTo>
                  <a:lnTo>
                    <a:pt x="185" y="170"/>
                  </a:lnTo>
                  <a:lnTo>
                    <a:pt x="230" y="153"/>
                  </a:lnTo>
                  <a:lnTo>
                    <a:pt x="245" y="168"/>
                  </a:lnTo>
                  <a:lnTo>
                    <a:pt x="260" y="135"/>
                  </a:lnTo>
                  <a:lnTo>
                    <a:pt x="275" y="126"/>
                  </a:lnTo>
                  <a:lnTo>
                    <a:pt x="307" y="144"/>
                  </a:lnTo>
                  <a:lnTo>
                    <a:pt x="312" y="123"/>
                  </a:lnTo>
                  <a:lnTo>
                    <a:pt x="348" y="78"/>
                  </a:lnTo>
                  <a:lnTo>
                    <a:pt x="356" y="51"/>
                  </a:lnTo>
                  <a:lnTo>
                    <a:pt x="369" y="56"/>
                  </a:lnTo>
                  <a:lnTo>
                    <a:pt x="402" y="33"/>
                  </a:lnTo>
                  <a:lnTo>
                    <a:pt x="393" y="14"/>
                  </a:lnTo>
                  <a:lnTo>
                    <a:pt x="398" y="2"/>
                  </a:lnTo>
                  <a:lnTo>
                    <a:pt x="427" y="0"/>
                  </a:lnTo>
                  <a:lnTo>
                    <a:pt x="446" y="8"/>
                  </a:lnTo>
                  <a:lnTo>
                    <a:pt x="456" y="27"/>
                  </a:lnTo>
                  <a:lnTo>
                    <a:pt x="486" y="33"/>
                  </a:lnTo>
                  <a:lnTo>
                    <a:pt x="505" y="44"/>
                  </a:lnTo>
                  <a:lnTo>
                    <a:pt x="548" y="42"/>
                  </a:lnTo>
                  <a:lnTo>
                    <a:pt x="568" y="27"/>
                  </a:lnTo>
                  <a:lnTo>
                    <a:pt x="613" y="57"/>
                  </a:lnTo>
                  <a:lnTo>
                    <a:pt x="630" y="116"/>
                  </a:lnTo>
                  <a:lnTo>
                    <a:pt x="648" y="135"/>
                  </a:lnTo>
                  <a:lnTo>
                    <a:pt x="684" y="156"/>
                  </a:lnTo>
                  <a:lnTo>
                    <a:pt x="658" y="186"/>
                  </a:lnTo>
                  <a:lnTo>
                    <a:pt x="635" y="203"/>
                  </a:lnTo>
                  <a:lnTo>
                    <a:pt x="610" y="233"/>
                  </a:lnTo>
                  <a:lnTo>
                    <a:pt x="610" y="243"/>
                  </a:lnTo>
                  <a:lnTo>
                    <a:pt x="542" y="288"/>
                  </a:lnTo>
                  <a:lnTo>
                    <a:pt x="166" y="323"/>
                  </a:lnTo>
                  <a:lnTo>
                    <a:pt x="125" y="321"/>
                  </a:lnTo>
                  <a:lnTo>
                    <a:pt x="127" y="342"/>
                  </a:lnTo>
                  <a:lnTo>
                    <a:pt x="0" y="350"/>
                  </a:lnTo>
                  <a:close/>
                </a:path>
              </a:pathLst>
            </a:custGeom>
            <a:solidFill>
              <a:srgbClr val="BBE0E3"/>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8" name="Freeform 47"/>
            <p:cNvSpPr>
              <a:spLocks/>
            </p:cNvSpPr>
            <p:nvPr/>
          </p:nvSpPr>
          <p:spPr bwMode="auto">
            <a:xfrm>
              <a:off x="1963" y="2049"/>
              <a:ext cx="356" cy="316"/>
            </a:xfrm>
            <a:custGeom>
              <a:avLst/>
              <a:gdLst>
                <a:gd name="T0" fmla="*/ 6 w 527"/>
                <a:gd name="T1" fmla="*/ 129 h 467"/>
                <a:gd name="T2" fmla="*/ 26 w 527"/>
                <a:gd name="T3" fmla="*/ 177 h 467"/>
                <a:gd name="T4" fmla="*/ 53 w 527"/>
                <a:gd name="T5" fmla="*/ 259 h 467"/>
                <a:gd name="T6" fmla="*/ 37 w 527"/>
                <a:gd name="T7" fmla="*/ 315 h 467"/>
                <a:gd name="T8" fmla="*/ 40 w 527"/>
                <a:gd name="T9" fmla="*/ 356 h 467"/>
                <a:gd name="T10" fmla="*/ 18 w 527"/>
                <a:gd name="T11" fmla="*/ 386 h 467"/>
                <a:gd name="T12" fmla="*/ 98 w 527"/>
                <a:gd name="T13" fmla="*/ 387 h 467"/>
                <a:gd name="T14" fmla="*/ 210 w 527"/>
                <a:gd name="T15" fmla="*/ 407 h 467"/>
                <a:gd name="T16" fmla="*/ 220 w 527"/>
                <a:gd name="T17" fmla="*/ 377 h 467"/>
                <a:gd name="T18" fmla="*/ 265 w 527"/>
                <a:gd name="T19" fmla="*/ 413 h 467"/>
                <a:gd name="T20" fmla="*/ 292 w 527"/>
                <a:gd name="T21" fmla="*/ 416 h 467"/>
                <a:gd name="T22" fmla="*/ 311 w 527"/>
                <a:gd name="T23" fmla="*/ 447 h 467"/>
                <a:gd name="T24" fmla="*/ 343 w 527"/>
                <a:gd name="T25" fmla="*/ 460 h 467"/>
                <a:gd name="T26" fmla="*/ 367 w 527"/>
                <a:gd name="T27" fmla="*/ 443 h 467"/>
                <a:gd name="T28" fmla="*/ 381 w 527"/>
                <a:gd name="T29" fmla="*/ 446 h 467"/>
                <a:gd name="T30" fmla="*/ 401 w 527"/>
                <a:gd name="T31" fmla="*/ 457 h 467"/>
                <a:gd name="T32" fmla="*/ 424 w 527"/>
                <a:gd name="T33" fmla="*/ 439 h 467"/>
                <a:gd name="T34" fmla="*/ 419 w 527"/>
                <a:gd name="T35" fmla="*/ 411 h 467"/>
                <a:gd name="T36" fmla="*/ 440 w 527"/>
                <a:gd name="T37" fmla="*/ 413 h 467"/>
                <a:gd name="T38" fmla="*/ 460 w 527"/>
                <a:gd name="T39" fmla="*/ 426 h 467"/>
                <a:gd name="T40" fmla="*/ 478 w 527"/>
                <a:gd name="T41" fmla="*/ 433 h 467"/>
                <a:gd name="T42" fmla="*/ 495 w 527"/>
                <a:gd name="T43" fmla="*/ 451 h 467"/>
                <a:gd name="T44" fmla="*/ 504 w 527"/>
                <a:gd name="T45" fmla="*/ 452 h 467"/>
                <a:gd name="T46" fmla="*/ 513 w 527"/>
                <a:gd name="T47" fmla="*/ 450 h 467"/>
                <a:gd name="T48" fmla="*/ 527 w 527"/>
                <a:gd name="T49" fmla="*/ 438 h 467"/>
                <a:gd name="T50" fmla="*/ 506 w 527"/>
                <a:gd name="T51" fmla="*/ 427 h 467"/>
                <a:gd name="T52" fmla="*/ 488 w 527"/>
                <a:gd name="T53" fmla="*/ 418 h 467"/>
                <a:gd name="T54" fmla="*/ 462 w 527"/>
                <a:gd name="T55" fmla="*/ 393 h 467"/>
                <a:gd name="T56" fmla="*/ 481 w 527"/>
                <a:gd name="T57" fmla="*/ 382 h 467"/>
                <a:gd name="T58" fmla="*/ 492 w 527"/>
                <a:gd name="T59" fmla="*/ 368 h 467"/>
                <a:gd name="T60" fmla="*/ 501 w 527"/>
                <a:gd name="T61" fmla="*/ 350 h 467"/>
                <a:gd name="T62" fmla="*/ 486 w 527"/>
                <a:gd name="T63" fmla="*/ 338 h 467"/>
                <a:gd name="T64" fmla="*/ 457 w 527"/>
                <a:gd name="T65" fmla="*/ 362 h 467"/>
                <a:gd name="T66" fmla="*/ 440 w 527"/>
                <a:gd name="T67" fmla="*/ 342 h 467"/>
                <a:gd name="T68" fmla="*/ 449 w 527"/>
                <a:gd name="T69" fmla="*/ 342 h 467"/>
                <a:gd name="T70" fmla="*/ 447 w 527"/>
                <a:gd name="T71" fmla="*/ 333 h 467"/>
                <a:gd name="T72" fmla="*/ 442 w 527"/>
                <a:gd name="T73" fmla="*/ 334 h 467"/>
                <a:gd name="T74" fmla="*/ 422 w 527"/>
                <a:gd name="T75" fmla="*/ 342 h 467"/>
                <a:gd name="T76" fmla="*/ 377 w 527"/>
                <a:gd name="T77" fmla="*/ 339 h 467"/>
                <a:gd name="T78" fmla="*/ 393 w 527"/>
                <a:gd name="T79" fmla="*/ 305 h 467"/>
                <a:gd name="T80" fmla="*/ 421 w 527"/>
                <a:gd name="T81" fmla="*/ 317 h 467"/>
                <a:gd name="T82" fmla="*/ 433 w 527"/>
                <a:gd name="T83" fmla="*/ 269 h 467"/>
                <a:gd name="T84" fmla="*/ 249 w 527"/>
                <a:gd name="T85" fmla="*/ 237 h 467"/>
                <a:gd name="T86" fmla="*/ 272 w 527"/>
                <a:gd name="T87" fmla="*/ 149 h 467"/>
                <a:gd name="T88" fmla="*/ 294 w 527"/>
                <a:gd name="T89" fmla="*/ 93 h 467"/>
                <a:gd name="T90" fmla="*/ 282 w 527"/>
                <a:gd name="T91" fmla="*/ 0 h 46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527"/>
                <a:gd name="T139" fmla="*/ 0 h 467"/>
                <a:gd name="T140" fmla="*/ 527 w 527"/>
                <a:gd name="T141" fmla="*/ 467 h 46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527" h="467">
                  <a:moveTo>
                    <a:pt x="0" y="4"/>
                  </a:moveTo>
                  <a:lnTo>
                    <a:pt x="6" y="129"/>
                  </a:lnTo>
                  <a:lnTo>
                    <a:pt x="20" y="145"/>
                  </a:lnTo>
                  <a:lnTo>
                    <a:pt x="26" y="177"/>
                  </a:lnTo>
                  <a:lnTo>
                    <a:pt x="54" y="221"/>
                  </a:lnTo>
                  <a:lnTo>
                    <a:pt x="53" y="259"/>
                  </a:lnTo>
                  <a:lnTo>
                    <a:pt x="36" y="295"/>
                  </a:lnTo>
                  <a:lnTo>
                    <a:pt x="37" y="315"/>
                  </a:lnTo>
                  <a:lnTo>
                    <a:pt x="43" y="336"/>
                  </a:lnTo>
                  <a:lnTo>
                    <a:pt x="40" y="356"/>
                  </a:lnTo>
                  <a:lnTo>
                    <a:pt x="30" y="370"/>
                  </a:lnTo>
                  <a:lnTo>
                    <a:pt x="18" y="386"/>
                  </a:lnTo>
                  <a:lnTo>
                    <a:pt x="27" y="396"/>
                  </a:lnTo>
                  <a:lnTo>
                    <a:pt x="98" y="387"/>
                  </a:lnTo>
                  <a:lnTo>
                    <a:pt x="155" y="410"/>
                  </a:lnTo>
                  <a:lnTo>
                    <a:pt x="210" y="407"/>
                  </a:lnTo>
                  <a:lnTo>
                    <a:pt x="203" y="391"/>
                  </a:lnTo>
                  <a:lnTo>
                    <a:pt x="220" y="377"/>
                  </a:lnTo>
                  <a:lnTo>
                    <a:pt x="258" y="386"/>
                  </a:lnTo>
                  <a:lnTo>
                    <a:pt x="265" y="413"/>
                  </a:lnTo>
                  <a:lnTo>
                    <a:pt x="275" y="409"/>
                  </a:lnTo>
                  <a:lnTo>
                    <a:pt x="292" y="416"/>
                  </a:lnTo>
                  <a:lnTo>
                    <a:pt x="307" y="432"/>
                  </a:lnTo>
                  <a:lnTo>
                    <a:pt x="311" y="447"/>
                  </a:lnTo>
                  <a:lnTo>
                    <a:pt x="327" y="450"/>
                  </a:lnTo>
                  <a:lnTo>
                    <a:pt x="343" y="460"/>
                  </a:lnTo>
                  <a:lnTo>
                    <a:pt x="356" y="455"/>
                  </a:lnTo>
                  <a:lnTo>
                    <a:pt x="367" y="443"/>
                  </a:lnTo>
                  <a:lnTo>
                    <a:pt x="365" y="432"/>
                  </a:lnTo>
                  <a:lnTo>
                    <a:pt x="381" y="446"/>
                  </a:lnTo>
                  <a:lnTo>
                    <a:pt x="390" y="434"/>
                  </a:lnTo>
                  <a:lnTo>
                    <a:pt x="401" y="457"/>
                  </a:lnTo>
                  <a:lnTo>
                    <a:pt x="418" y="446"/>
                  </a:lnTo>
                  <a:lnTo>
                    <a:pt x="424" y="439"/>
                  </a:lnTo>
                  <a:lnTo>
                    <a:pt x="418" y="432"/>
                  </a:lnTo>
                  <a:lnTo>
                    <a:pt x="419" y="411"/>
                  </a:lnTo>
                  <a:lnTo>
                    <a:pt x="425" y="411"/>
                  </a:lnTo>
                  <a:lnTo>
                    <a:pt x="440" y="413"/>
                  </a:lnTo>
                  <a:lnTo>
                    <a:pt x="444" y="427"/>
                  </a:lnTo>
                  <a:lnTo>
                    <a:pt x="460" y="426"/>
                  </a:lnTo>
                  <a:lnTo>
                    <a:pt x="475" y="436"/>
                  </a:lnTo>
                  <a:lnTo>
                    <a:pt x="478" y="433"/>
                  </a:lnTo>
                  <a:lnTo>
                    <a:pt x="484" y="444"/>
                  </a:lnTo>
                  <a:lnTo>
                    <a:pt x="495" y="451"/>
                  </a:lnTo>
                  <a:lnTo>
                    <a:pt x="489" y="467"/>
                  </a:lnTo>
                  <a:lnTo>
                    <a:pt x="504" y="452"/>
                  </a:lnTo>
                  <a:lnTo>
                    <a:pt x="514" y="461"/>
                  </a:lnTo>
                  <a:lnTo>
                    <a:pt x="513" y="450"/>
                  </a:lnTo>
                  <a:lnTo>
                    <a:pt x="526" y="446"/>
                  </a:lnTo>
                  <a:lnTo>
                    <a:pt x="527" y="438"/>
                  </a:lnTo>
                  <a:lnTo>
                    <a:pt x="513" y="436"/>
                  </a:lnTo>
                  <a:lnTo>
                    <a:pt x="506" y="427"/>
                  </a:lnTo>
                  <a:lnTo>
                    <a:pt x="494" y="429"/>
                  </a:lnTo>
                  <a:lnTo>
                    <a:pt x="488" y="418"/>
                  </a:lnTo>
                  <a:lnTo>
                    <a:pt x="475" y="418"/>
                  </a:lnTo>
                  <a:lnTo>
                    <a:pt x="462" y="393"/>
                  </a:lnTo>
                  <a:lnTo>
                    <a:pt x="469" y="387"/>
                  </a:lnTo>
                  <a:lnTo>
                    <a:pt x="481" y="382"/>
                  </a:lnTo>
                  <a:lnTo>
                    <a:pt x="483" y="370"/>
                  </a:lnTo>
                  <a:lnTo>
                    <a:pt x="492" y="368"/>
                  </a:lnTo>
                  <a:lnTo>
                    <a:pt x="506" y="355"/>
                  </a:lnTo>
                  <a:lnTo>
                    <a:pt x="501" y="350"/>
                  </a:lnTo>
                  <a:lnTo>
                    <a:pt x="502" y="325"/>
                  </a:lnTo>
                  <a:lnTo>
                    <a:pt x="486" y="338"/>
                  </a:lnTo>
                  <a:lnTo>
                    <a:pt x="470" y="340"/>
                  </a:lnTo>
                  <a:lnTo>
                    <a:pt x="457" y="362"/>
                  </a:lnTo>
                  <a:lnTo>
                    <a:pt x="436" y="350"/>
                  </a:lnTo>
                  <a:lnTo>
                    <a:pt x="440" y="342"/>
                  </a:lnTo>
                  <a:lnTo>
                    <a:pt x="449" y="339"/>
                  </a:lnTo>
                  <a:lnTo>
                    <a:pt x="449" y="342"/>
                  </a:lnTo>
                  <a:lnTo>
                    <a:pt x="455" y="330"/>
                  </a:lnTo>
                  <a:lnTo>
                    <a:pt x="447" y="333"/>
                  </a:lnTo>
                  <a:lnTo>
                    <a:pt x="444" y="328"/>
                  </a:lnTo>
                  <a:lnTo>
                    <a:pt x="442" y="334"/>
                  </a:lnTo>
                  <a:lnTo>
                    <a:pt x="431" y="329"/>
                  </a:lnTo>
                  <a:lnTo>
                    <a:pt x="422" y="342"/>
                  </a:lnTo>
                  <a:lnTo>
                    <a:pt x="406" y="345"/>
                  </a:lnTo>
                  <a:lnTo>
                    <a:pt x="377" y="339"/>
                  </a:lnTo>
                  <a:lnTo>
                    <a:pt x="375" y="331"/>
                  </a:lnTo>
                  <a:lnTo>
                    <a:pt x="393" y="305"/>
                  </a:lnTo>
                  <a:lnTo>
                    <a:pt x="410" y="305"/>
                  </a:lnTo>
                  <a:lnTo>
                    <a:pt x="421" y="317"/>
                  </a:lnTo>
                  <a:lnTo>
                    <a:pt x="466" y="325"/>
                  </a:lnTo>
                  <a:lnTo>
                    <a:pt x="433" y="269"/>
                  </a:lnTo>
                  <a:lnTo>
                    <a:pt x="439" y="230"/>
                  </a:lnTo>
                  <a:lnTo>
                    <a:pt x="249" y="237"/>
                  </a:lnTo>
                  <a:lnTo>
                    <a:pt x="250" y="215"/>
                  </a:lnTo>
                  <a:lnTo>
                    <a:pt x="272" y="149"/>
                  </a:lnTo>
                  <a:lnTo>
                    <a:pt x="304" y="105"/>
                  </a:lnTo>
                  <a:lnTo>
                    <a:pt x="294" y="93"/>
                  </a:lnTo>
                  <a:lnTo>
                    <a:pt x="298" y="50"/>
                  </a:lnTo>
                  <a:lnTo>
                    <a:pt x="282" y="0"/>
                  </a:lnTo>
                  <a:lnTo>
                    <a:pt x="0" y="4"/>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499" name="Freeform 48"/>
            <p:cNvSpPr>
              <a:spLocks/>
            </p:cNvSpPr>
            <p:nvPr/>
          </p:nvSpPr>
          <p:spPr bwMode="auto">
            <a:xfrm>
              <a:off x="3229" y="693"/>
              <a:ext cx="231" cy="368"/>
            </a:xfrm>
            <a:custGeom>
              <a:avLst/>
              <a:gdLst>
                <a:gd name="T0" fmla="*/ 0 w 342"/>
                <a:gd name="T1" fmla="*/ 296 h 545"/>
                <a:gd name="T2" fmla="*/ 20 w 342"/>
                <a:gd name="T3" fmla="*/ 296 h 545"/>
                <a:gd name="T4" fmla="*/ 22 w 342"/>
                <a:gd name="T5" fmla="*/ 262 h 545"/>
                <a:gd name="T6" fmla="*/ 45 w 342"/>
                <a:gd name="T7" fmla="*/ 213 h 545"/>
                <a:gd name="T8" fmla="*/ 34 w 342"/>
                <a:gd name="T9" fmla="*/ 177 h 545"/>
                <a:gd name="T10" fmla="*/ 44 w 342"/>
                <a:gd name="T11" fmla="*/ 131 h 545"/>
                <a:gd name="T12" fmla="*/ 43 w 342"/>
                <a:gd name="T13" fmla="*/ 112 h 545"/>
                <a:gd name="T14" fmla="*/ 82 w 342"/>
                <a:gd name="T15" fmla="*/ 9 h 545"/>
                <a:gd name="T16" fmla="*/ 93 w 342"/>
                <a:gd name="T17" fmla="*/ 9 h 545"/>
                <a:gd name="T18" fmla="*/ 99 w 342"/>
                <a:gd name="T19" fmla="*/ 30 h 545"/>
                <a:gd name="T20" fmla="*/ 148 w 342"/>
                <a:gd name="T21" fmla="*/ 11 h 545"/>
                <a:gd name="T22" fmla="*/ 148 w 342"/>
                <a:gd name="T23" fmla="*/ 3 h 545"/>
                <a:gd name="T24" fmla="*/ 162 w 342"/>
                <a:gd name="T25" fmla="*/ 0 h 545"/>
                <a:gd name="T26" fmla="*/ 188 w 342"/>
                <a:gd name="T27" fmla="*/ 12 h 545"/>
                <a:gd name="T28" fmla="*/ 207 w 342"/>
                <a:gd name="T29" fmla="*/ 29 h 545"/>
                <a:gd name="T30" fmla="*/ 251 w 342"/>
                <a:gd name="T31" fmla="*/ 180 h 545"/>
                <a:gd name="T32" fmla="*/ 281 w 342"/>
                <a:gd name="T33" fmla="*/ 180 h 545"/>
                <a:gd name="T34" fmla="*/ 287 w 342"/>
                <a:gd name="T35" fmla="*/ 189 h 545"/>
                <a:gd name="T36" fmla="*/ 282 w 342"/>
                <a:gd name="T37" fmla="*/ 195 h 545"/>
                <a:gd name="T38" fmla="*/ 305 w 342"/>
                <a:gd name="T39" fmla="*/ 230 h 545"/>
                <a:gd name="T40" fmla="*/ 310 w 342"/>
                <a:gd name="T41" fmla="*/ 222 h 545"/>
                <a:gd name="T42" fmla="*/ 334 w 342"/>
                <a:gd name="T43" fmla="*/ 245 h 545"/>
                <a:gd name="T44" fmla="*/ 325 w 342"/>
                <a:gd name="T45" fmla="*/ 250 h 545"/>
                <a:gd name="T46" fmla="*/ 327 w 342"/>
                <a:gd name="T47" fmla="*/ 257 h 545"/>
                <a:gd name="T48" fmla="*/ 342 w 342"/>
                <a:gd name="T49" fmla="*/ 256 h 545"/>
                <a:gd name="T50" fmla="*/ 331 w 342"/>
                <a:gd name="T51" fmla="*/ 285 h 545"/>
                <a:gd name="T52" fmla="*/ 317 w 342"/>
                <a:gd name="T53" fmla="*/ 282 h 545"/>
                <a:gd name="T54" fmla="*/ 305 w 342"/>
                <a:gd name="T55" fmla="*/ 293 h 545"/>
                <a:gd name="T56" fmla="*/ 306 w 342"/>
                <a:gd name="T57" fmla="*/ 305 h 545"/>
                <a:gd name="T58" fmla="*/ 296 w 342"/>
                <a:gd name="T59" fmla="*/ 311 h 545"/>
                <a:gd name="T60" fmla="*/ 284 w 342"/>
                <a:gd name="T61" fmla="*/ 308 h 545"/>
                <a:gd name="T62" fmla="*/ 284 w 342"/>
                <a:gd name="T63" fmla="*/ 326 h 545"/>
                <a:gd name="T64" fmla="*/ 275 w 342"/>
                <a:gd name="T65" fmla="*/ 320 h 545"/>
                <a:gd name="T66" fmla="*/ 272 w 342"/>
                <a:gd name="T67" fmla="*/ 340 h 545"/>
                <a:gd name="T68" fmla="*/ 256 w 342"/>
                <a:gd name="T69" fmla="*/ 323 h 545"/>
                <a:gd name="T70" fmla="*/ 244 w 342"/>
                <a:gd name="T71" fmla="*/ 339 h 545"/>
                <a:gd name="T72" fmla="*/ 229 w 342"/>
                <a:gd name="T73" fmla="*/ 346 h 545"/>
                <a:gd name="T74" fmla="*/ 226 w 342"/>
                <a:gd name="T75" fmla="*/ 363 h 545"/>
                <a:gd name="T76" fmla="*/ 211 w 342"/>
                <a:gd name="T77" fmla="*/ 359 h 545"/>
                <a:gd name="T78" fmla="*/ 218 w 342"/>
                <a:gd name="T79" fmla="*/ 344 h 545"/>
                <a:gd name="T80" fmla="*/ 207 w 342"/>
                <a:gd name="T81" fmla="*/ 332 h 545"/>
                <a:gd name="T82" fmla="*/ 196 w 342"/>
                <a:gd name="T83" fmla="*/ 352 h 545"/>
                <a:gd name="T84" fmla="*/ 200 w 342"/>
                <a:gd name="T85" fmla="*/ 396 h 545"/>
                <a:gd name="T86" fmla="*/ 193 w 342"/>
                <a:gd name="T87" fmla="*/ 406 h 545"/>
                <a:gd name="T88" fmla="*/ 183 w 342"/>
                <a:gd name="T89" fmla="*/ 408 h 545"/>
                <a:gd name="T90" fmla="*/ 175 w 342"/>
                <a:gd name="T91" fmla="*/ 406 h 545"/>
                <a:gd name="T92" fmla="*/ 164 w 342"/>
                <a:gd name="T93" fmla="*/ 432 h 545"/>
                <a:gd name="T94" fmla="*/ 148 w 342"/>
                <a:gd name="T95" fmla="*/ 432 h 545"/>
                <a:gd name="T96" fmla="*/ 150 w 342"/>
                <a:gd name="T97" fmla="*/ 453 h 545"/>
                <a:gd name="T98" fmla="*/ 140 w 342"/>
                <a:gd name="T99" fmla="*/ 436 h 545"/>
                <a:gd name="T100" fmla="*/ 118 w 342"/>
                <a:gd name="T101" fmla="*/ 455 h 545"/>
                <a:gd name="T102" fmla="*/ 114 w 342"/>
                <a:gd name="T103" fmla="*/ 468 h 545"/>
                <a:gd name="T104" fmla="*/ 121 w 342"/>
                <a:gd name="T105" fmla="*/ 478 h 545"/>
                <a:gd name="T106" fmla="*/ 112 w 342"/>
                <a:gd name="T107" fmla="*/ 483 h 545"/>
                <a:gd name="T108" fmla="*/ 114 w 342"/>
                <a:gd name="T109" fmla="*/ 500 h 545"/>
                <a:gd name="T110" fmla="*/ 103 w 342"/>
                <a:gd name="T111" fmla="*/ 512 h 545"/>
                <a:gd name="T112" fmla="*/ 101 w 342"/>
                <a:gd name="T113" fmla="*/ 545 h 545"/>
                <a:gd name="T114" fmla="*/ 96 w 342"/>
                <a:gd name="T115" fmla="*/ 545 h 545"/>
                <a:gd name="T116" fmla="*/ 63 w 342"/>
                <a:gd name="T117" fmla="*/ 501 h 545"/>
                <a:gd name="T118" fmla="*/ 0 w 342"/>
                <a:gd name="T119" fmla="*/ 296 h 54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42"/>
                <a:gd name="T181" fmla="*/ 0 h 545"/>
                <a:gd name="T182" fmla="*/ 342 w 342"/>
                <a:gd name="T183" fmla="*/ 545 h 54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42" h="545">
                  <a:moveTo>
                    <a:pt x="0" y="296"/>
                  </a:moveTo>
                  <a:lnTo>
                    <a:pt x="20" y="296"/>
                  </a:lnTo>
                  <a:lnTo>
                    <a:pt x="22" y="262"/>
                  </a:lnTo>
                  <a:lnTo>
                    <a:pt x="45" y="213"/>
                  </a:lnTo>
                  <a:lnTo>
                    <a:pt x="34" y="177"/>
                  </a:lnTo>
                  <a:lnTo>
                    <a:pt x="44" y="131"/>
                  </a:lnTo>
                  <a:lnTo>
                    <a:pt x="43" y="112"/>
                  </a:lnTo>
                  <a:lnTo>
                    <a:pt x="82" y="9"/>
                  </a:lnTo>
                  <a:lnTo>
                    <a:pt x="93" y="9"/>
                  </a:lnTo>
                  <a:lnTo>
                    <a:pt x="99" y="30"/>
                  </a:lnTo>
                  <a:lnTo>
                    <a:pt x="148" y="11"/>
                  </a:lnTo>
                  <a:lnTo>
                    <a:pt x="148" y="3"/>
                  </a:lnTo>
                  <a:lnTo>
                    <a:pt x="162" y="0"/>
                  </a:lnTo>
                  <a:lnTo>
                    <a:pt x="188" y="12"/>
                  </a:lnTo>
                  <a:lnTo>
                    <a:pt x="207" y="29"/>
                  </a:lnTo>
                  <a:lnTo>
                    <a:pt x="251" y="180"/>
                  </a:lnTo>
                  <a:lnTo>
                    <a:pt x="281" y="180"/>
                  </a:lnTo>
                  <a:lnTo>
                    <a:pt x="287" y="189"/>
                  </a:lnTo>
                  <a:lnTo>
                    <a:pt x="282" y="195"/>
                  </a:lnTo>
                  <a:lnTo>
                    <a:pt x="305" y="230"/>
                  </a:lnTo>
                  <a:lnTo>
                    <a:pt x="310" y="222"/>
                  </a:lnTo>
                  <a:lnTo>
                    <a:pt x="334" y="245"/>
                  </a:lnTo>
                  <a:lnTo>
                    <a:pt x="325" y="250"/>
                  </a:lnTo>
                  <a:lnTo>
                    <a:pt x="327" y="257"/>
                  </a:lnTo>
                  <a:lnTo>
                    <a:pt x="342" y="256"/>
                  </a:lnTo>
                  <a:lnTo>
                    <a:pt x="331" y="285"/>
                  </a:lnTo>
                  <a:lnTo>
                    <a:pt x="317" y="282"/>
                  </a:lnTo>
                  <a:lnTo>
                    <a:pt x="305" y="293"/>
                  </a:lnTo>
                  <a:lnTo>
                    <a:pt x="306" y="305"/>
                  </a:lnTo>
                  <a:lnTo>
                    <a:pt x="296" y="311"/>
                  </a:lnTo>
                  <a:lnTo>
                    <a:pt x="284" y="308"/>
                  </a:lnTo>
                  <a:lnTo>
                    <a:pt x="284" y="326"/>
                  </a:lnTo>
                  <a:lnTo>
                    <a:pt x="275" y="320"/>
                  </a:lnTo>
                  <a:lnTo>
                    <a:pt x="272" y="340"/>
                  </a:lnTo>
                  <a:lnTo>
                    <a:pt x="256" y="323"/>
                  </a:lnTo>
                  <a:lnTo>
                    <a:pt x="244" y="339"/>
                  </a:lnTo>
                  <a:lnTo>
                    <a:pt x="229" y="346"/>
                  </a:lnTo>
                  <a:lnTo>
                    <a:pt x="226" y="363"/>
                  </a:lnTo>
                  <a:lnTo>
                    <a:pt x="211" y="359"/>
                  </a:lnTo>
                  <a:lnTo>
                    <a:pt x="218" y="344"/>
                  </a:lnTo>
                  <a:lnTo>
                    <a:pt x="207" y="332"/>
                  </a:lnTo>
                  <a:lnTo>
                    <a:pt x="196" y="352"/>
                  </a:lnTo>
                  <a:lnTo>
                    <a:pt x="200" y="396"/>
                  </a:lnTo>
                  <a:lnTo>
                    <a:pt x="193" y="406"/>
                  </a:lnTo>
                  <a:lnTo>
                    <a:pt x="183" y="408"/>
                  </a:lnTo>
                  <a:lnTo>
                    <a:pt x="175" y="406"/>
                  </a:lnTo>
                  <a:lnTo>
                    <a:pt x="164" y="432"/>
                  </a:lnTo>
                  <a:lnTo>
                    <a:pt x="148" y="432"/>
                  </a:lnTo>
                  <a:lnTo>
                    <a:pt x="150" y="453"/>
                  </a:lnTo>
                  <a:lnTo>
                    <a:pt x="140" y="436"/>
                  </a:lnTo>
                  <a:lnTo>
                    <a:pt x="118" y="455"/>
                  </a:lnTo>
                  <a:lnTo>
                    <a:pt x="114" y="468"/>
                  </a:lnTo>
                  <a:lnTo>
                    <a:pt x="121" y="478"/>
                  </a:lnTo>
                  <a:lnTo>
                    <a:pt x="112" y="483"/>
                  </a:lnTo>
                  <a:lnTo>
                    <a:pt x="114" y="500"/>
                  </a:lnTo>
                  <a:lnTo>
                    <a:pt x="103" y="512"/>
                  </a:lnTo>
                  <a:lnTo>
                    <a:pt x="101" y="545"/>
                  </a:lnTo>
                  <a:lnTo>
                    <a:pt x="96" y="545"/>
                  </a:lnTo>
                  <a:lnTo>
                    <a:pt x="63" y="501"/>
                  </a:lnTo>
                  <a:lnTo>
                    <a:pt x="0" y="296"/>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0" name="Freeform 49"/>
            <p:cNvSpPr>
              <a:spLocks/>
            </p:cNvSpPr>
            <p:nvPr/>
          </p:nvSpPr>
          <p:spPr bwMode="auto">
            <a:xfrm>
              <a:off x="2839" y="1394"/>
              <a:ext cx="289" cy="144"/>
            </a:xfrm>
            <a:custGeom>
              <a:avLst/>
              <a:gdLst>
                <a:gd name="T0" fmla="*/ 11 w 428"/>
                <a:gd name="T1" fmla="*/ 124 h 213"/>
                <a:gd name="T2" fmla="*/ 94 w 428"/>
                <a:gd name="T3" fmla="*/ 71 h 213"/>
                <a:gd name="T4" fmla="*/ 132 w 428"/>
                <a:gd name="T5" fmla="*/ 53 h 213"/>
                <a:gd name="T6" fmla="*/ 168 w 428"/>
                <a:gd name="T7" fmla="*/ 82 h 213"/>
                <a:gd name="T8" fmla="*/ 207 w 428"/>
                <a:gd name="T9" fmla="*/ 107 h 213"/>
                <a:gd name="T10" fmla="*/ 239 w 428"/>
                <a:gd name="T11" fmla="*/ 111 h 213"/>
                <a:gd name="T12" fmla="*/ 239 w 428"/>
                <a:gd name="T13" fmla="*/ 131 h 213"/>
                <a:gd name="T14" fmla="*/ 223 w 428"/>
                <a:gd name="T15" fmla="*/ 172 h 213"/>
                <a:gd name="T16" fmla="*/ 247 w 428"/>
                <a:gd name="T17" fmla="*/ 182 h 213"/>
                <a:gd name="T18" fmla="*/ 263 w 428"/>
                <a:gd name="T19" fmla="*/ 191 h 213"/>
                <a:gd name="T20" fmla="*/ 276 w 428"/>
                <a:gd name="T21" fmla="*/ 195 h 213"/>
                <a:gd name="T22" fmla="*/ 298 w 428"/>
                <a:gd name="T23" fmla="*/ 196 h 213"/>
                <a:gd name="T24" fmla="*/ 322 w 428"/>
                <a:gd name="T25" fmla="*/ 208 h 213"/>
                <a:gd name="T26" fmla="*/ 281 w 428"/>
                <a:gd name="T27" fmla="*/ 162 h 213"/>
                <a:gd name="T28" fmla="*/ 291 w 428"/>
                <a:gd name="T29" fmla="*/ 154 h 213"/>
                <a:gd name="T30" fmla="*/ 289 w 428"/>
                <a:gd name="T31" fmla="*/ 86 h 213"/>
                <a:gd name="T32" fmla="*/ 307 w 428"/>
                <a:gd name="T33" fmla="*/ 46 h 213"/>
                <a:gd name="T34" fmla="*/ 328 w 428"/>
                <a:gd name="T35" fmla="*/ 28 h 213"/>
                <a:gd name="T36" fmla="*/ 310 w 428"/>
                <a:gd name="T37" fmla="*/ 51 h 213"/>
                <a:gd name="T38" fmla="*/ 307 w 428"/>
                <a:gd name="T39" fmla="*/ 86 h 213"/>
                <a:gd name="T40" fmla="*/ 311 w 428"/>
                <a:gd name="T41" fmla="*/ 99 h 213"/>
                <a:gd name="T42" fmla="*/ 318 w 428"/>
                <a:gd name="T43" fmla="*/ 119 h 213"/>
                <a:gd name="T44" fmla="*/ 305 w 428"/>
                <a:gd name="T45" fmla="*/ 128 h 213"/>
                <a:gd name="T46" fmla="*/ 324 w 428"/>
                <a:gd name="T47" fmla="*/ 132 h 213"/>
                <a:gd name="T48" fmla="*/ 315 w 428"/>
                <a:gd name="T49" fmla="*/ 140 h 213"/>
                <a:gd name="T50" fmla="*/ 343 w 428"/>
                <a:gd name="T51" fmla="*/ 180 h 213"/>
                <a:gd name="T52" fmla="*/ 356 w 428"/>
                <a:gd name="T53" fmla="*/ 191 h 213"/>
                <a:gd name="T54" fmla="*/ 363 w 428"/>
                <a:gd name="T55" fmla="*/ 196 h 213"/>
                <a:gd name="T56" fmla="*/ 365 w 428"/>
                <a:gd name="T57" fmla="*/ 209 h 213"/>
                <a:gd name="T58" fmla="*/ 388 w 428"/>
                <a:gd name="T59" fmla="*/ 203 h 213"/>
                <a:gd name="T60" fmla="*/ 418 w 428"/>
                <a:gd name="T61" fmla="*/ 164 h 213"/>
                <a:gd name="T62" fmla="*/ 418 w 428"/>
                <a:gd name="T63" fmla="*/ 188 h 213"/>
                <a:gd name="T64" fmla="*/ 415 w 428"/>
                <a:gd name="T65" fmla="*/ 210 h 213"/>
                <a:gd name="T66" fmla="*/ 428 w 428"/>
                <a:gd name="T67" fmla="*/ 136 h 213"/>
                <a:gd name="T68" fmla="*/ 368 w 428"/>
                <a:gd name="T69" fmla="*/ 147 h 213"/>
                <a:gd name="T70" fmla="*/ 329 w 428"/>
                <a:gd name="T71" fmla="*/ 0 h 21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28"/>
                <a:gd name="T109" fmla="*/ 0 h 213"/>
                <a:gd name="T110" fmla="*/ 428 w 428"/>
                <a:gd name="T111" fmla="*/ 213 h 21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28" h="213">
                  <a:moveTo>
                    <a:pt x="0" y="64"/>
                  </a:moveTo>
                  <a:lnTo>
                    <a:pt x="11" y="124"/>
                  </a:lnTo>
                  <a:lnTo>
                    <a:pt x="43" y="86"/>
                  </a:lnTo>
                  <a:lnTo>
                    <a:pt x="94" y="71"/>
                  </a:lnTo>
                  <a:lnTo>
                    <a:pt x="104" y="56"/>
                  </a:lnTo>
                  <a:lnTo>
                    <a:pt x="132" y="53"/>
                  </a:lnTo>
                  <a:lnTo>
                    <a:pt x="155" y="64"/>
                  </a:lnTo>
                  <a:lnTo>
                    <a:pt x="168" y="82"/>
                  </a:lnTo>
                  <a:lnTo>
                    <a:pt x="193" y="89"/>
                  </a:lnTo>
                  <a:lnTo>
                    <a:pt x="207" y="107"/>
                  </a:lnTo>
                  <a:lnTo>
                    <a:pt x="229" y="117"/>
                  </a:lnTo>
                  <a:lnTo>
                    <a:pt x="239" y="111"/>
                  </a:lnTo>
                  <a:lnTo>
                    <a:pt x="244" y="123"/>
                  </a:lnTo>
                  <a:lnTo>
                    <a:pt x="239" y="131"/>
                  </a:lnTo>
                  <a:lnTo>
                    <a:pt x="238" y="144"/>
                  </a:lnTo>
                  <a:lnTo>
                    <a:pt x="223" y="172"/>
                  </a:lnTo>
                  <a:lnTo>
                    <a:pt x="229" y="190"/>
                  </a:lnTo>
                  <a:lnTo>
                    <a:pt x="247" y="182"/>
                  </a:lnTo>
                  <a:lnTo>
                    <a:pt x="248" y="173"/>
                  </a:lnTo>
                  <a:lnTo>
                    <a:pt x="263" y="191"/>
                  </a:lnTo>
                  <a:lnTo>
                    <a:pt x="266" y="183"/>
                  </a:lnTo>
                  <a:lnTo>
                    <a:pt x="276" y="195"/>
                  </a:lnTo>
                  <a:lnTo>
                    <a:pt x="282" y="189"/>
                  </a:lnTo>
                  <a:lnTo>
                    <a:pt x="298" y="196"/>
                  </a:lnTo>
                  <a:lnTo>
                    <a:pt x="307" y="191"/>
                  </a:lnTo>
                  <a:lnTo>
                    <a:pt x="322" y="208"/>
                  </a:lnTo>
                  <a:lnTo>
                    <a:pt x="310" y="185"/>
                  </a:lnTo>
                  <a:lnTo>
                    <a:pt x="281" y="162"/>
                  </a:lnTo>
                  <a:lnTo>
                    <a:pt x="309" y="176"/>
                  </a:lnTo>
                  <a:lnTo>
                    <a:pt x="291" y="154"/>
                  </a:lnTo>
                  <a:lnTo>
                    <a:pt x="286" y="132"/>
                  </a:lnTo>
                  <a:lnTo>
                    <a:pt x="289" y="86"/>
                  </a:lnTo>
                  <a:lnTo>
                    <a:pt x="272" y="76"/>
                  </a:lnTo>
                  <a:lnTo>
                    <a:pt x="307" y="46"/>
                  </a:lnTo>
                  <a:lnTo>
                    <a:pt x="308" y="27"/>
                  </a:lnTo>
                  <a:lnTo>
                    <a:pt x="328" y="28"/>
                  </a:lnTo>
                  <a:lnTo>
                    <a:pt x="323" y="45"/>
                  </a:lnTo>
                  <a:lnTo>
                    <a:pt x="310" y="51"/>
                  </a:lnTo>
                  <a:lnTo>
                    <a:pt x="303" y="70"/>
                  </a:lnTo>
                  <a:lnTo>
                    <a:pt x="307" y="86"/>
                  </a:lnTo>
                  <a:lnTo>
                    <a:pt x="316" y="78"/>
                  </a:lnTo>
                  <a:lnTo>
                    <a:pt x="311" y="99"/>
                  </a:lnTo>
                  <a:lnTo>
                    <a:pt x="315" y="108"/>
                  </a:lnTo>
                  <a:lnTo>
                    <a:pt x="318" y="119"/>
                  </a:lnTo>
                  <a:lnTo>
                    <a:pt x="309" y="113"/>
                  </a:lnTo>
                  <a:lnTo>
                    <a:pt x="305" y="128"/>
                  </a:lnTo>
                  <a:lnTo>
                    <a:pt x="326" y="123"/>
                  </a:lnTo>
                  <a:lnTo>
                    <a:pt x="324" y="132"/>
                  </a:lnTo>
                  <a:lnTo>
                    <a:pt x="334" y="141"/>
                  </a:lnTo>
                  <a:lnTo>
                    <a:pt x="315" y="140"/>
                  </a:lnTo>
                  <a:lnTo>
                    <a:pt x="321" y="168"/>
                  </a:lnTo>
                  <a:lnTo>
                    <a:pt x="343" y="180"/>
                  </a:lnTo>
                  <a:lnTo>
                    <a:pt x="354" y="166"/>
                  </a:lnTo>
                  <a:lnTo>
                    <a:pt x="356" y="191"/>
                  </a:lnTo>
                  <a:lnTo>
                    <a:pt x="371" y="185"/>
                  </a:lnTo>
                  <a:lnTo>
                    <a:pt x="363" y="196"/>
                  </a:lnTo>
                  <a:lnTo>
                    <a:pt x="373" y="196"/>
                  </a:lnTo>
                  <a:lnTo>
                    <a:pt x="365" y="209"/>
                  </a:lnTo>
                  <a:lnTo>
                    <a:pt x="368" y="213"/>
                  </a:lnTo>
                  <a:lnTo>
                    <a:pt x="388" y="203"/>
                  </a:lnTo>
                  <a:lnTo>
                    <a:pt x="411" y="191"/>
                  </a:lnTo>
                  <a:lnTo>
                    <a:pt x="418" y="164"/>
                  </a:lnTo>
                  <a:lnTo>
                    <a:pt x="421" y="179"/>
                  </a:lnTo>
                  <a:lnTo>
                    <a:pt x="418" y="188"/>
                  </a:lnTo>
                  <a:lnTo>
                    <a:pt x="414" y="203"/>
                  </a:lnTo>
                  <a:lnTo>
                    <a:pt x="415" y="210"/>
                  </a:lnTo>
                  <a:lnTo>
                    <a:pt x="424" y="188"/>
                  </a:lnTo>
                  <a:lnTo>
                    <a:pt x="428" y="136"/>
                  </a:lnTo>
                  <a:lnTo>
                    <a:pt x="402" y="141"/>
                  </a:lnTo>
                  <a:lnTo>
                    <a:pt x="368" y="147"/>
                  </a:lnTo>
                  <a:lnTo>
                    <a:pt x="366" y="136"/>
                  </a:lnTo>
                  <a:lnTo>
                    <a:pt x="329" y="0"/>
                  </a:lnTo>
                  <a:lnTo>
                    <a:pt x="0" y="64"/>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1" name="Freeform 50"/>
            <p:cNvSpPr>
              <a:spLocks/>
            </p:cNvSpPr>
            <p:nvPr/>
          </p:nvSpPr>
          <p:spPr bwMode="auto">
            <a:xfrm>
              <a:off x="2839" y="1394"/>
              <a:ext cx="289" cy="144"/>
            </a:xfrm>
            <a:custGeom>
              <a:avLst/>
              <a:gdLst>
                <a:gd name="T0" fmla="*/ 11 w 428"/>
                <a:gd name="T1" fmla="*/ 124 h 213"/>
                <a:gd name="T2" fmla="*/ 94 w 428"/>
                <a:gd name="T3" fmla="*/ 71 h 213"/>
                <a:gd name="T4" fmla="*/ 132 w 428"/>
                <a:gd name="T5" fmla="*/ 53 h 213"/>
                <a:gd name="T6" fmla="*/ 168 w 428"/>
                <a:gd name="T7" fmla="*/ 82 h 213"/>
                <a:gd name="T8" fmla="*/ 207 w 428"/>
                <a:gd name="T9" fmla="*/ 107 h 213"/>
                <a:gd name="T10" fmla="*/ 239 w 428"/>
                <a:gd name="T11" fmla="*/ 111 h 213"/>
                <a:gd name="T12" fmla="*/ 239 w 428"/>
                <a:gd name="T13" fmla="*/ 131 h 213"/>
                <a:gd name="T14" fmla="*/ 223 w 428"/>
                <a:gd name="T15" fmla="*/ 172 h 213"/>
                <a:gd name="T16" fmla="*/ 247 w 428"/>
                <a:gd name="T17" fmla="*/ 182 h 213"/>
                <a:gd name="T18" fmla="*/ 263 w 428"/>
                <a:gd name="T19" fmla="*/ 191 h 213"/>
                <a:gd name="T20" fmla="*/ 276 w 428"/>
                <a:gd name="T21" fmla="*/ 195 h 213"/>
                <a:gd name="T22" fmla="*/ 298 w 428"/>
                <a:gd name="T23" fmla="*/ 196 h 213"/>
                <a:gd name="T24" fmla="*/ 322 w 428"/>
                <a:gd name="T25" fmla="*/ 208 h 213"/>
                <a:gd name="T26" fmla="*/ 281 w 428"/>
                <a:gd name="T27" fmla="*/ 162 h 213"/>
                <a:gd name="T28" fmla="*/ 291 w 428"/>
                <a:gd name="T29" fmla="*/ 154 h 213"/>
                <a:gd name="T30" fmla="*/ 289 w 428"/>
                <a:gd name="T31" fmla="*/ 86 h 213"/>
                <a:gd name="T32" fmla="*/ 307 w 428"/>
                <a:gd name="T33" fmla="*/ 46 h 213"/>
                <a:gd name="T34" fmla="*/ 328 w 428"/>
                <a:gd name="T35" fmla="*/ 28 h 213"/>
                <a:gd name="T36" fmla="*/ 310 w 428"/>
                <a:gd name="T37" fmla="*/ 51 h 213"/>
                <a:gd name="T38" fmla="*/ 307 w 428"/>
                <a:gd name="T39" fmla="*/ 86 h 213"/>
                <a:gd name="T40" fmla="*/ 311 w 428"/>
                <a:gd name="T41" fmla="*/ 99 h 213"/>
                <a:gd name="T42" fmla="*/ 318 w 428"/>
                <a:gd name="T43" fmla="*/ 119 h 213"/>
                <a:gd name="T44" fmla="*/ 305 w 428"/>
                <a:gd name="T45" fmla="*/ 128 h 213"/>
                <a:gd name="T46" fmla="*/ 324 w 428"/>
                <a:gd name="T47" fmla="*/ 132 h 213"/>
                <a:gd name="T48" fmla="*/ 315 w 428"/>
                <a:gd name="T49" fmla="*/ 140 h 213"/>
                <a:gd name="T50" fmla="*/ 343 w 428"/>
                <a:gd name="T51" fmla="*/ 180 h 213"/>
                <a:gd name="T52" fmla="*/ 356 w 428"/>
                <a:gd name="T53" fmla="*/ 191 h 213"/>
                <a:gd name="T54" fmla="*/ 363 w 428"/>
                <a:gd name="T55" fmla="*/ 196 h 213"/>
                <a:gd name="T56" fmla="*/ 365 w 428"/>
                <a:gd name="T57" fmla="*/ 209 h 213"/>
                <a:gd name="T58" fmla="*/ 388 w 428"/>
                <a:gd name="T59" fmla="*/ 203 h 213"/>
                <a:gd name="T60" fmla="*/ 418 w 428"/>
                <a:gd name="T61" fmla="*/ 164 h 213"/>
                <a:gd name="T62" fmla="*/ 418 w 428"/>
                <a:gd name="T63" fmla="*/ 188 h 213"/>
                <a:gd name="T64" fmla="*/ 415 w 428"/>
                <a:gd name="T65" fmla="*/ 210 h 213"/>
                <a:gd name="T66" fmla="*/ 428 w 428"/>
                <a:gd name="T67" fmla="*/ 136 h 213"/>
                <a:gd name="T68" fmla="*/ 368 w 428"/>
                <a:gd name="T69" fmla="*/ 147 h 213"/>
                <a:gd name="T70" fmla="*/ 329 w 428"/>
                <a:gd name="T71" fmla="*/ 0 h 21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28"/>
                <a:gd name="T109" fmla="*/ 0 h 213"/>
                <a:gd name="T110" fmla="*/ 428 w 428"/>
                <a:gd name="T111" fmla="*/ 213 h 21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28" h="213">
                  <a:moveTo>
                    <a:pt x="0" y="64"/>
                  </a:moveTo>
                  <a:lnTo>
                    <a:pt x="11" y="124"/>
                  </a:lnTo>
                  <a:lnTo>
                    <a:pt x="43" y="86"/>
                  </a:lnTo>
                  <a:lnTo>
                    <a:pt x="94" y="71"/>
                  </a:lnTo>
                  <a:lnTo>
                    <a:pt x="104" y="56"/>
                  </a:lnTo>
                  <a:lnTo>
                    <a:pt x="132" y="53"/>
                  </a:lnTo>
                  <a:lnTo>
                    <a:pt x="155" y="64"/>
                  </a:lnTo>
                  <a:lnTo>
                    <a:pt x="168" y="82"/>
                  </a:lnTo>
                  <a:lnTo>
                    <a:pt x="193" y="89"/>
                  </a:lnTo>
                  <a:lnTo>
                    <a:pt x="207" y="107"/>
                  </a:lnTo>
                  <a:lnTo>
                    <a:pt x="229" y="117"/>
                  </a:lnTo>
                  <a:lnTo>
                    <a:pt x="239" y="111"/>
                  </a:lnTo>
                  <a:lnTo>
                    <a:pt x="244" y="123"/>
                  </a:lnTo>
                  <a:lnTo>
                    <a:pt x="239" y="131"/>
                  </a:lnTo>
                  <a:lnTo>
                    <a:pt x="238" y="144"/>
                  </a:lnTo>
                  <a:lnTo>
                    <a:pt x="223" y="172"/>
                  </a:lnTo>
                  <a:lnTo>
                    <a:pt x="229" y="190"/>
                  </a:lnTo>
                  <a:lnTo>
                    <a:pt x="247" y="182"/>
                  </a:lnTo>
                  <a:lnTo>
                    <a:pt x="248" y="173"/>
                  </a:lnTo>
                  <a:lnTo>
                    <a:pt x="263" y="191"/>
                  </a:lnTo>
                  <a:lnTo>
                    <a:pt x="266" y="183"/>
                  </a:lnTo>
                  <a:lnTo>
                    <a:pt x="276" y="195"/>
                  </a:lnTo>
                  <a:lnTo>
                    <a:pt x="282" y="189"/>
                  </a:lnTo>
                  <a:lnTo>
                    <a:pt x="298" y="196"/>
                  </a:lnTo>
                  <a:lnTo>
                    <a:pt x="307" y="191"/>
                  </a:lnTo>
                  <a:lnTo>
                    <a:pt x="322" y="208"/>
                  </a:lnTo>
                  <a:lnTo>
                    <a:pt x="310" y="185"/>
                  </a:lnTo>
                  <a:lnTo>
                    <a:pt x="281" y="162"/>
                  </a:lnTo>
                  <a:lnTo>
                    <a:pt x="309" y="176"/>
                  </a:lnTo>
                  <a:lnTo>
                    <a:pt x="291" y="154"/>
                  </a:lnTo>
                  <a:lnTo>
                    <a:pt x="286" y="132"/>
                  </a:lnTo>
                  <a:lnTo>
                    <a:pt x="289" y="86"/>
                  </a:lnTo>
                  <a:lnTo>
                    <a:pt x="272" y="76"/>
                  </a:lnTo>
                  <a:lnTo>
                    <a:pt x="307" y="46"/>
                  </a:lnTo>
                  <a:lnTo>
                    <a:pt x="308" y="27"/>
                  </a:lnTo>
                  <a:lnTo>
                    <a:pt x="328" y="28"/>
                  </a:lnTo>
                  <a:lnTo>
                    <a:pt x="323" y="45"/>
                  </a:lnTo>
                  <a:lnTo>
                    <a:pt x="310" y="51"/>
                  </a:lnTo>
                  <a:lnTo>
                    <a:pt x="303" y="70"/>
                  </a:lnTo>
                  <a:lnTo>
                    <a:pt x="307" y="86"/>
                  </a:lnTo>
                  <a:lnTo>
                    <a:pt x="316" y="78"/>
                  </a:lnTo>
                  <a:lnTo>
                    <a:pt x="311" y="99"/>
                  </a:lnTo>
                  <a:lnTo>
                    <a:pt x="315" y="108"/>
                  </a:lnTo>
                  <a:lnTo>
                    <a:pt x="318" y="119"/>
                  </a:lnTo>
                  <a:lnTo>
                    <a:pt x="309" y="113"/>
                  </a:lnTo>
                  <a:lnTo>
                    <a:pt x="305" y="128"/>
                  </a:lnTo>
                  <a:lnTo>
                    <a:pt x="326" y="123"/>
                  </a:lnTo>
                  <a:lnTo>
                    <a:pt x="324" y="132"/>
                  </a:lnTo>
                  <a:lnTo>
                    <a:pt x="334" y="141"/>
                  </a:lnTo>
                  <a:lnTo>
                    <a:pt x="315" y="140"/>
                  </a:lnTo>
                  <a:lnTo>
                    <a:pt x="321" y="168"/>
                  </a:lnTo>
                  <a:lnTo>
                    <a:pt x="343" y="180"/>
                  </a:lnTo>
                  <a:lnTo>
                    <a:pt x="354" y="166"/>
                  </a:lnTo>
                  <a:lnTo>
                    <a:pt x="356" y="191"/>
                  </a:lnTo>
                  <a:lnTo>
                    <a:pt x="371" y="185"/>
                  </a:lnTo>
                  <a:lnTo>
                    <a:pt x="363" y="196"/>
                  </a:lnTo>
                  <a:lnTo>
                    <a:pt x="373" y="196"/>
                  </a:lnTo>
                  <a:lnTo>
                    <a:pt x="365" y="209"/>
                  </a:lnTo>
                  <a:lnTo>
                    <a:pt x="368" y="213"/>
                  </a:lnTo>
                  <a:lnTo>
                    <a:pt x="388" y="203"/>
                  </a:lnTo>
                  <a:lnTo>
                    <a:pt x="411" y="191"/>
                  </a:lnTo>
                  <a:lnTo>
                    <a:pt x="418" y="164"/>
                  </a:lnTo>
                  <a:lnTo>
                    <a:pt x="421" y="179"/>
                  </a:lnTo>
                  <a:lnTo>
                    <a:pt x="418" y="188"/>
                  </a:lnTo>
                  <a:lnTo>
                    <a:pt x="414" y="203"/>
                  </a:lnTo>
                  <a:lnTo>
                    <a:pt x="415" y="210"/>
                  </a:lnTo>
                  <a:lnTo>
                    <a:pt x="424" y="188"/>
                  </a:lnTo>
                  <a:lnTo>
                    <a:pt x="428" y="136"/>
                  </a:lnTo>
                  <a:lnTo>
                    <a:pt x="402" y="141"/>
                  </a:lnTo>
                  <a:lnTo>
                    <a:pt x="368" y="147"/>
                  </a:lnTo>
                  <a:lnTo>
                    <a:pt x="366" y="136"/>
                  </a:lnTo>
                  <a:lnTo>
                    <a:pt x="329" y="0"/>
                  </a:lnTo>
                  <a:lnTo>
                    <a:pt x="0" y="64"/>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2" name="Freeform 51"/>
            <p:cNvSpPr>
              <a:spLocks/>
            </p:cNvSpPr>
            <p:nvPr/>
          </p:nvSpPr>
          <p:spPr bwMode="auto">
            <a:xfrm>
              <a:off x="2839" y="1394"/>
              <a:ext cx="289" cy="144"/>
            </a:xfrm>
            <a:custGeom>
              <a:avLst/>
              <a:gdLst>
                <a:gd name="T0" fmla="*/ 11 w 428"/>
                <a:gd name="T1" fmla="*/ 124 h 213"/>
                <a:gd name="T2" fmla="*/ 94 w 428"/>
                <a:gd name="T3" fmla="*/ 71 h 213"/>
                <a:gd name="T4" fmla="*/ 132 w 428"/>
                <a:gd name="T5" fmla="*/ 53 h 213"/>
                <a:gd name="T6" fmla="*/ 168 w 428"/>
                <a:gd name="T7" fmla="*/ 82 h 213"/>
                <a:gd name="T8" fmla="*/ 207 w 428"/>
                <a:gd name="T9" fmla="*/ 107 h 213"/>
                <a:gd name="T10" fmla="*/ 239 w 428"/>
                <a:gd name="T11" fmla="*/ 111 h 213"/>
                <a:gd name="T12" fmla="*/ 239 w 428"/>
                <a:gd name="T13" fmla="*/ 131 h 213"/>
                <a:gd name="T14" fmla="*/ 223 w 428"/>
                <a:gd name="T15" fmla="*/ 172 h 213"/>
                <a:gd name="T16" fmla="*/ 247 w 428"/>
                <a:gd name="T17" fmla="*/ 182 h 213"/>
                <a:gd name="T18" fmla="*/ 263 w 428"/>
                <a:gd name="T19" fmla="*/ 191 h 213"/>
                <a:gd name="T20" fmla="*/ 276 w 428"/>
                <a:gd name="T21" fmla="*/ 195 h 213"/>
                <a:gd name="T22" fmla="*/ 298 w 428"/>
                <a:gd name="T23" fmla="*/ 196 h 213"/>
                <a:gd name="T24" fmla="*/ 322 w 428"/>
                <a:gd name="T25" fmla="*/ 208 h 213"/>
                <a:gd name="T26" fmla="*/ 281 w 428"/>
                <a:gd name="T27" fmla="*/ 162 h 213"/>
                <a:gd name="T28" fmla="*/ 291 w 428"/>
                <a:gd name="T29" fmla="*/ 154 h 213"/>
                <a:gd name="T30" fmla="*/ 289 w 428"/>
                <a:gd name="T31" fmla="*/ 86 h 213"/>
                <a:gd name="T32" fmla="*/ 307 w 428"/>
                <a:gd name="T33" fmla="*/ 46 h 213"/>
                <a:gd name="T34" fmla="*/ 328 w 428"/>
                <a:gd name="T35" fmla="*/ 28 h 213"/>
                <a:gd name="T36" fmla="*/ 310 w 428"/>
                <a:gd name="T37" fmla="*/ 51 h 213"/>
                <a:gd name="T38" fmla="*/ 307 w 428"/>
                <a:gd name="T39" fmla="*/ 86 h 213"/>
                <a:gd name="T40" fmla="*/ 311 w 428"/>
                <a:gd name="T41" fmla="*/ 99 h 213"/>
                <a:gd name="T42" fmla="*/ 318 w 428"/>
                <a:gd name="T43" fmla="*/ 119 h 213"/>
                <a:gd name="T44" fmla="*/ 305 w 428"/>
                <a:gd name="T45" fmla="*/ 128 h 213"/>
                <a:gd name="T46" fmla="*/ 324 w 428"/>
                <a:gd name="T47" fmla="*/ 132 h 213"/>
                <a:gd name="T48" fmla="*/ 315 w 428"/>
                <a:gd name="T49" fmla="*/ 140 h 213"/>
                <a:gd name="T50" fmla="*/ 343 w 428"/>
                <a:gd name="T51" fmla="*/ 180 h 213"/>
                <a:gd name="T52" fmla="*/ 356 w 428"/>
                <a:gd name="T53" fmla="*/ 191 h 213"/>
                <a:gd name="T54" fmla="*/ 363 w 428"/>
                <a:gd name="T55" fmla="*/ 196 h 213"/>
                <a:gd name="T56" fmla="*/ 365 w 428"/>
                <a:gd name="T57" fmla="*/ 209 h 213"/>
                <a:gd name="T58" fmla="*/ 388 w 428"/>
                <a:gd name="T59" fmla="*/ 203 h 213"/>
                <a:gd name="T60" fmla="*/ 418 w 428"/>
                <a:gd name="T61" fmla="*/ 164 h 213"/>
                <a:gd name="T62" fmla="*/ 418 w 428"/>
                <a:gd name="T63" fmla="*/ 188 h 213"/>
                <a:gd name="T64" fmla="*/ 415 w 428"/>
                <a:gd name="T65" fmla="*/ 210 h 213"/>
                <a:gd name="T66" fmla="*/ 428 w 428"/>
                <a:gd name="T67" fmla="*/ 136 h 213"/>
                <a:gd name="T68" fmla="*/ 368 w 428"/>
                <a:gd name="T69" fmla="*/ 147 h 213"/>
                <a:gd name="T70" fmla="*/ 329 w 428"/>
                <a:gd name="T71" fmla="*/ 0 h 21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28"/>
                <a:gd name="T109" fmla="*/ 0 h 213"/>
                <a:gd name="T110" fmla="*/ 428 w 428"/>
                <a:gd name="T111" fmla="*/ 213 h 21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28" h="213">
                  <a:moveTo>
                    <a:pt x="0" y="64"/>
                  </a:moveTo>
                  <a:lnTo>
                    <a:pt x="11" y="124"/>
                  </a:lnTo>
                  <a:lnTo>
                    <a:pt x="43" y="86"/>
                  </a:lnTo>
                  <a:lnTo>
                    <a:pt x="94" y="71"/>
                  </a:lnTo>
                  <a:lnTo>
                    <a:pt x="104" y="56"/>
                  </a:lnTo>
                  <a:lnTo>
                    <a:pt x="132" y="53"/>
                  </a:lnTo>
                  <a:lnTo>
                    <a:pt x="155" y="64"/>
                  </a:lnTo>
                  <a:lnTo>
                    <a:pt x="168" y="82"/>
                  </a:lnTo>
                  <a:lnTo>
                    <a:pt x="193" y="89"/>
                  </a:lnTo>
                  <a:lnTo>
                    <a:pt x="207" y="107"/>
                  </a:lnTo>
                  <a:lnTo>
                    <a:pt x="229" y="117"/>
                  </a:lnTo>
                  <a:lnTo>
                    <a:pt x="239" y="111"/>
                  </a:lnTo>
                  <a:lnTo>
                    <a:pt x="244" y="123"/>
                  </a:lnTo>
                  <a:lnTo>
                    <a:pt x="239" y="131"/>
                  </a:lnTo>
                  <a:lnTo>
                    <a:pt x="238" y="144"/>
                  </a:lnTo>
                  <a:lnTo>
                    <a:pt x="223" y="172"/>
                  </a:lnTo>
                  <a:lnTo>
                    <a:pt x="229" y="190"/>
                  </a:lnTo>
                  <a:lnTo>
                    <a:pt x="247" y="182"/>
                  </a:lnTo>
                  <a:lnTo>
                    <a:pt x="248" y="173"/>
                  </a:lnTo>
                  <a:lnTo>
                    <a:pt x="263" y="191"/>
                  </a:lnTo>
                  <a:lnTo>
                    <a:pt x="266" y="183"/>
                  </a:lnTo>
                  <a:lnTo>
                    <a:pt x="276" y="195"/>
                  </a:lnTo>
                  <a:lnTo>
                    <a:pt x="282" y="189"/>
                  </a:lnTo>
                  <a:lnTo>
                    <a:pt x="298" y="196"/>
                  </a:lnTo>
                  <a:lnTo>
                    <a:pt x="307" y="191"/>
                  </a:lnTo>
                  <a:lnTo>
                    <a:pt x="322" y="208"/>
                  </a:lnTo>
                  <a:lnTo>
                    <a:pt x="310" y="185"/>
                  </a:lnTo>
                  <a:lnTo>
                    <a:pt x="281" y="162"/>
                  </a:lnTo>
                  <a:lnTo>
                    <a:pt x="309" y="176"/>
                  </a:lnTo>
                  <a:lnTo>
                    <a:pt x="291" y="154"/>
                  </a:lnTo>
                  <a:lnTo>
                    <a:pt x="286" y="132"/>
                  </a:lnTo>
                  <a:lnTo>
                    <a:pt x="289" y="86"/>
                  </a:lnTo>
                  <a:lnTo>
                    <a:pt x="272" y="76"/>
                  </a:lnTo>
                  <a:lnTo>
                    <a:pt x="307" y="46"/>
                  </a:lnTo>
                  <a:lnTo>
                    <a:pt x="308" y="27"/>
                  </a:lnTo>
                  <a:lnTo>
                    <a:pt x="328" y="28"/>
                  </a:lnTo>
                  <a:lnTo>
                    <a:pt x="323" y="45"/>
                  </a:lnTo>
                  <a:lnTo>
                    <a:pt x="310" y="51"/>
                  </a:lnTo>
                  <a:lnTo>
                    <a:pt x="303" y="70"/>
                  </a:lnTo>
                  <a:lnTo>
                    <a:pt x="307" y="86"/>
                  </a:lnTo>
                  <a:lnTo>
                    <a:pt x="316" y="78"/>
                  </a:lnTo>
                  <a:lnTo>
                    <a:pt x="311" y="99"/>
                  </a:lnTo>
                  <a:lnTo>
                    <a:pt x="315" y="108"/>
                  </a:lnTo>
                  <a:lnTo>
                    <a:pt x="318" y="119"/>
                  </a:lnTo>
                  <a:lnTo>
                    <a:pt x="309" y="113"/>
                  </a:lnTo>
                  <a:lnTo>
                    <a:pt x="305" y="128"/>
                  </a:lnTo>
                  <a:lnTo>
                    <a:pt x="326" y="123"/>
                  </a:lnTo>
                  <a:lnTo>
                    <a:pt x="324" y="132"/>
                  </a:lnTo>
                  <a:lnTo>
                    <a:pt x="334" y="141"/>
                  </a:lnTo>
                  <a:lnTo>
                    <a:pt x="315" y="140"/>
                  </a:lnTo>
                  <a:lnTo>
                    <a:pt x="321" y="168"/>
                  </a:lnTo>
                  <a:lnTo>
                    <a:pt x="343" y="180"/>
                  </a:lnTo>
                  <a:lnTo>
                    <a:pt x="354" y="166"/>
                  </a:lnTo>
                  <a:lnTo>
                    <a:pt x="356" y="191"/>
                  </a:lnTo>
                  <a:lnTo>
                    <a:pt x="371" y="185"/>
                  </a:lnTo>
                  <a:lnTo>
                    <a:pt x="363" y="196"/>
                  </a:lnTo>
                  <a:lnTo>
                    <a:pt x="373" y="196"/>
                  </a:lnTo>
                  <a:lnTo>
                    <a:pt x="365" y="209"/>
                  </a:lnTo>
                  <a:lnTo>
                    <a:pt x="368" y="213"/>
                  </a:lnTo>
                  <a:lnTo>
                    <a:pt x="388" y="203"/>
                  </a:lnTo>
                  <a:lnTo>
                    <a:pt x="411" y="191"/>
                  </a:lnTo>
                  <a:lnTo>
                    <a:pt x="418" y="164"/>
                  </a:lnTo>
                  <a:lnTo>
                    <a:pt x="421" y="179"/>
                  </a:lnTo>
                  <a:lnTo>
                    <a:pt x="418" y="188"/>
                  </a:lnTo>
                  <a:lnTo>
                    <a:pt x="414" y="203"/>
                  </a:lnTo>
                  <a:lnTo>
                    <a:pt x="415" y="210"/>
                  </a:lnTo>
                  <a:lnTo>
                    <a:pt x="424" y="188"/>
                  </a:lnTo>
                  <a:lnTo>
                    <a:pt x="428" y="136"/>
                  </a:lnTo>
                  <a:lnTo>
                    <a:pt x="402" y="141"/>
                  </a:lnTo>
                  <a:lnTo>
                    <a:pt x="368" y="147"/>
                  </a:lnTo>
                  <a:lnTo>
                    <a:pt x="366" y="136"/>
                  </a:lnTo>
                  <a:lnTo>
                    <a:pt x="329" y="0"/>
                  </a:lnTo>
                  <a:lnTo>
                    <a:pt x="0" y="64"/>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3" name="Freeform 52"/>
            <p:cNvSpPr>
              <a:spLocks/>
            </p:cNvSpPr>
            <p:nvPr/>
          </p:nvSpPr>
          <p:spPr bwMode="auto">
            <a:xfrm>
              <a:off x="3156" y="1080"/>
              <a:ext cx="212" cy="110"/>
            </a:xfrm>
            <a:custGeom>
              <a:avLst/>
              <a:gdLst>
                <a:gd name="T0" fmla="*/ 0 w 314"/>
                <a:gd name="T1" fmla="*/ 66 h 162"/>
                <a:gd name="T2" fmla="*/ 1 w 314"/>
                <a:gd name="T3" fmla="*/ 151 h 162"/>
                <a:gd name="T4" fmla="*/ 147 w 314"/>
                <a:gd name="T5" fmla="*/ 121 h 162"/>
                <a:gd name="T6" fmla="*/ 172 w 314"/>
                <a:gd name="T7" fmla="*/ 111 h 162"/>
                <a:gd name="T8" fmla="*/ 183 w 314"/>
                <a:gd name="T9" fmla="*/ 114 h 162"/>
                <a:gd name="T10" fmla="*/ 193 w 314"/>
                <a:gd name="T11" fmla="*/ 138 h 162"/>
                <a:gd name="T12" fmla="*/ 209 w 314"/>
                <a:gd name="T13" fmla="*/ 140 h 162"/>
                <a:gd name="T14" fmla="*/ 219 w 314"/>
                <a:gd name="T15" fmla="*/ 159 h 162"/>
                <a:gd name="T16" fmla="*/ 229 w 314"/>
                <a:gd name="T17" fmla="*/ 162 h 162"/>
                <a:gd name="T18" fmla="*/ 233 w 314"/>
                <a:gd name="T19" fmla="*/ 147 h 162"/>
                <a:gd name="T20" fmla="*/ 241 w 314"/>
                <a:gd name="T21" fmla="*/ 143 h 162"/>
                <a:gd name="T22" fmla="*/ 246 w 314"/>
                <a:gd name="T23" fmla="*/ 127 h 162"/>
                <a:gd name="T24" fmla="*/ 250 w 314"/>
                <a:gd name="T25" fmla="*/ 127 h 162"/>
                <a:gd name="T26" fmla="*/ 257 w 314"/>
                <a:gd name="T27" fmla="*/ 149 h 162"/>
                <a:gd name="T28" fmla="*/ 272 w 314"/>
                <a:gd name="T29" fmla="*/ 144 h 162"/>
                <a:gd name="T30" fmla="*/ 274 w 314"/>
                <a:gd name="T31" fmla="*/ 133 h 162"/>
                <a:gd name="T32" fmla="*/ 294 w 314"/>
                <a:gd name="T33" fmla="*/ 125 h 162"/>
                <a:gd name="T34" fmla="*/ 306 w 314"/>
                <a:gd name="T35" fmla="*/ 121 h 162"/>
                <a:gd name="T36" fmla="*/ 314 w 314"/>
                <a:gd name="T37" fmla="*/ 128 h 162"/>
                <a:gd name="T38" fmla="*/ 311 w 314"/>
                <a:gd name="T39" fmla="*/ 107 h 162"/>
                <a:gd name="T40" fmla="*/ 295 w 314"/>
                <a:gd name="T41" fmla="*/ 79 h 162"/>
                <a:gd name="T42" fmla="*/ 286 w 314"/>
                <a:gd name="T43" fmla="*/ 75 h 162"/>
                <a:gd name="T44" fmla="*/ 276 w 314"/>
                <a:gd name="T45" fmla="*/ 77 h 162"/>
                <a:gd name="T46" fmla="*/ 278 w 314"/>
                <a:gd name="T47" fmla="*/ 83 h 162"/>
                <a:gd name="T48" fmla="*/ 284 w 314"/>
                <a:gd name="T49" fmla="*/ 83 h 162"/>
                <a:gd name="T50" fmla="*/ 292 w 314"/>
                <a:gd name="T51" fmla="*/ 84 h 162"/>
                <a:gd name="T52" fmla="*/ 300 w 314"/>
                <a:gd name="T53" fmla="*/ 91 h 162"/>
                <a:gd name="T54" fmla="*/ 302 w 314"/>
                <a:gd name="T55" fmla="*/ 102 h 162"/>
                <a:gd name="T56" fmla="*/ 297 w 314"/>
                <a:gd name="T57" fmla="*/ 110 h 162"/>
                <a:gd name="T58" fmla="*/ 273 w 314"/>
                <a:gd name="T59" fmla="*/ 121 h 162"/>
                <a:gd name="T60" fmla="*/ 260 w 314"/>
                <a:gd name="T61" fmla="*/ 116 h 162"/>
                <a:gd name="T62" fmla="*/ 253 w 314"/>
                <a:gd name="T63" fmla="*/ 102 h 162"/>
                <a:gd name="T64" fmla="*/ 241 w 314"/>
                <a:gd name="T65" fmla="*/ 99 h 162"/>
                <a:gd name="T66" fmla="*/ 244 w 314"/>
                <a:gd name="T67" fmla="*/ 91 h 162"/>
                <a:gd name="T68" fmla="*/ 230 w 314"/>
                <a:gd name="T69" fmla="*/ 74 h 162"/>
                <a:gd name="T70" fmla="*/ 214 w 314"/>
                <a:gd name="T71" fmla="*/ 67 h 162"/>
                <a:gd name="T72" fmla="*/ 213 w 314"/>
                <a:gd name="T73" fmla="*/ 75 h 162"/>
                <a:gd name="T74" fmla="*/ 203 w 314"/>
                <a:gd name="T75" fmla="*/ 72 h 162"/>
                <a:gd name="T76" fmla="*/ 200 w 314"/>
                <a:gd name="T77" fmla="*/ 62 h 162"/>
                <a:gd name="T78" fmla="*/ 202 w 314"/>
                <a:gd name="T79" fmla="*/ 54 h 162"/>
                <a:gd name="T80" fmla="*/ 211 w 314"/>
                <a:gd name="T81" fmla="*/ 44 h 162"/>
                <a:gd name="T82" fmla="*/ 208 w 314"/>
                <a:gd name="T83" fmla="*/ 38 h 162"/>
                <a:gd name="T84" fmla="*/ 222 w 314"/>
                <a:gd name="T85" fmla="*/ 27 h 162"/>
                <a:gd name="T86" fmla="*/ 208 w 314"/>
                <a:gd name="T87" fmla="*/ 17 h 162"/>
                <a:gd name="T88" fmla="*/ 202 w 314"/>
                <a:gd name="T89" fmla="*/ 0 h 162"/>
                <a:gd name="T90" fmla="*/ 172 w 314"/>
                <a:gd name="T91" fmla="*/ 24 h 162"/>
                <a:gd name="T92" fmla="*/ 68 w 314"/>
                <a:gd name="T93" fmla="*/ 51 h 162"/>
                <a:gd name="T94" fmla="*/ 0 w 314"/>
                <a:gd name="T95" fmla="*/ 66 h 16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14"/>
                <a:gd name="T145" fmla="*/ 0 h 162"/>
                <a:gd name="T146" fmla="*/ 314 w 314"/>
                <a:gd name="T147" fmla="*/ 162 h 16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14" h="162">
                  <a:moveTo>
                    <a:pt x="0" y="66"/>
                  </a:moveTo>
                  <a:lnTo>
                    <a:pt x="1" y="151"/>
                  </a:lnTo>
                  <a:lnTo>
                    <a:pt x="147" y="121"/>
                  </a:lnTo>
                  <a:lnTo>
                    <a:pt x="172" y="111"/>
                  </a:lnTo>
                  <a:lnTo>
                    <a:pt x="183" y="114"/>
                  </a:lnTo>
                  <a:lnTo>
                    <a:pt x="193" y="138"/>
                  </a:lnTo>
                  <a:lnTo>
                    <a:pt x="209" y="140"/>
                  </a:lnTo>
                  <a:lnTo>
                    <a:pt x="219" y="159"/>
                  </a:lnTo>
                  <a:lnTo>
                    <a:pt x="229" y="162"/>
                  </a:lnTo>
                  <a:lnTo>
                    <a:pt x="233" y="147"/>
                  </a:lnTo>
                  <a:lnTo>
                    <a:pt x="241" y="143"/>
                  </a:lnTo>
                  <a:lnTo>
                    <a:pt x="246" y="127"/>
                  </a:lnTo>
                  <a:lnTo>
                    <a:pt x="250" y="127"/>
                  </a:lnTo>
                  <a:lnTo>
                    <a:pt x="257" y="149"/>
                  </a:lnTo>
                  <a:lnTo>
                    <a:pt x="272" y="144"/>
                  </a:lnTo>
                  <a:lnTo>
                    <a:pt x="274" y="133"/>
                  </a:lnTo>
                  <a:lnTo>
                    <a:pt x="294" y="125"/>
                  </a:lnTo>
                  <a:lnTo>
                    <a:pt x="306" y="121"/>
                  </a:lnTo>
                  <a:lnTo>
                    <a:pt x="314" y="128"/>
                  </a:lnTo>
                  <a:lnTo>
                    <a:pt x="311" y="107"/>
                  </a:lnTo>
                  <a:lnTo>
                    <a:pt x="295" y="79"/>
                  </a:lnTo>
                  <a:lnTo>
                    <a:pt x="286" y="75"/>
                  </a:lnTo>
                  <a:lnTo>
                    <a:pt x="276" y="77"/>
                  </a:lnTo>
                  <a:lnTo>
                    <a:pt x="278" y="83"/>
                  </a:lnTo>
                  <a:lnTo>
                    <a:pt x="284" y="83"/>
                  </a:lnTo>
                  <a:lnTo>
                    <a:pt x="292" y="84"/>
                  </a:lnTo>
                  <a:lnTo>
                    <a:pt x="300" y="91"/>
                  </a:lnTo>
                  <a:lnTo>
                    <a:pt x="302" y="102"/>
                  </a:lnTo>
                  <a:lnTo>
                    <a:pt x="297" y="110"/>
                  </a:lnTo>
                  <a:lnTo>
                    <a:pt x="273" y="121"/>
                  </a:lnTo>
                  <a:lnTo>
                    <a:pt x="260" y="116"/>
                  </a:lnTo>
                  <a:lnTo>
                    <a:pt x="253" y="102"/>
                  </a:lnTo>
                  <a:lnTo>
                    <a:pt x="241" y="99"/>
                  </a:lnTo>
                  <a:lnTo>
                    <a:pt x="244" y="91"/>
                  </a:lnTo>
                  <a:lnTo>
                    <a:pt x="230" y="74"/>
                  </a:lnTo>
                  <a:lnTo>
                    <a:pt x="214" y="67"/>
                  </a:lnTo>
                  <a:lnTo>
                    <a:pt x="213" y="75"/>
                  </a:lnTo>
                  <a:lnTo>
                    <a:pt x="203" y="72"/>
                  </a:lnTo>
                  <a:lnTo>
                    <a:pt x="200" y="62"/>
                  </a:lnTo>
                  <a:lnTo>
                    <a:pt x="202" y="54"/>
                  </a:lnTo>
                  <a:lnTo>
                    <a:pt x="211" y="44"/>
                  </a:lnTo>
                  <a:lnTo>
                    <a:pt x="208" y="38"/>
                  </a:lnTo>
                  <a:lnTo>
                    <a:pt x="222" y="27"/>
                  </a:lnTo>
                  <a:lnTo>
                    <a:pt x="208" y="17"/>
                  </a:lnTo>
                  <a:lnTo>
                    <a:pt x="202" y="0"/>
                  </a:lnTo>
                  <a:lnTo>
                    <a:pt x="172" y="24"/>
                  </a:lnTo>
                  <a:lnTo>
                    <a:pt x="68" y="51"/>
                  </a:lnTo>
                  <a:lnTo>
                    <a:pt x="0" y="66"/>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4" name="Freeform 53"/>
            <p:cNvSpPr>
              <a:spLocks/>
            </p:cNvSpPr>
            <p:nvPr/>
          </p:nvSpPr>
          <p:spPr bwMode="auto">
            <a:xfrm>
              <a:off x="3156" y="1080"/>
              <a:ext cx="212" cy="110"/>
            </a:xfrm>
            <a:custGeom>
              <a:avLst/>
              <a:gdLst>
                <a:gd name="T0" fmla="*/ 0 w 314"/>
                <a:gd name="T1" fmla="*/ 66 h 162"/>
                <a:gd name="T2" fmla="*/ 1 w 314"/>
                <a:gd name="T3" fmla="*/ 151 h 162"/>
                <a:gd name="T4" fmla="*/ 147 w 314"/>
                <a:gd name="T5" fmla="*/ 121 h 162"/>
                <a:gd name="T6" fmla="*/ 172 w 314"/>
                <a:gd name="T7" fmla="*/ 111 h 162"/>
                <a:gd name="T8" fmla="*/ 183 w 314"/>
                <a:gd name="T9" fmla="*/ 114 h 162"/>
                <a:gd name="T10" fmla="*/ 193 w 314"/>
                <a:gd name="T11" fmla="*/ 138 h 162"/>
                <a:gd name="T12" fmla="*/ 209 w 314"/>
                <a:gd name="T13" fmla="*/ 140 h 162"/>
                <a:gd name="T14" fmla="*/ 219 w 314"/>
                <a:gd name="T15" fmla="*/ 159 h 162"/>
                <a:gd name="T16" fmla="*/ 229 w 314"/>
                <a:gd name="T17" fmla="*/ 162 h 162"/>
                <a:gd name="T18" fmla="*/ 233 w 314"/>
                <a:gd name="T19" fmla="*/ 147 h 162"/>
                <a:gd name="T20" fmla="*/ 241 w 314"/>
                <a:gd name="T21" fmla="*/ 143 h 162"/>
                <a:gd name="T22" fmla="*/ 246 w 314"/>
                <a:gd name="T23" fmla="*/ 127 h 162"/>
                <a:gd name="T24" fmla="*/ 250 w 314"/>
                <a:gd name="T25" fmla="*/ 127 h 162"/>
                <a:gd name="T26" fmla="*/ 257 w 314"/>
                <a:gd name="T27" fmla="*/ 149 h 162"/>
                <a:gd name="T28" fmla="*/ 272 w 314"/>
                <a:gd name="T29" fmla="*/ 144 h 162"/>
                <a:gd name="T30" fmla="*/ 274 w 314"/>
                <a:gd name="T31" fmla="*/ 133 h 162"/>
                <a:gd name="T32" fmla="*/ 294 w 314"/>
                <a:gd name="T33" fmla="*/ 125 h 162"/>
                <a:gd name="T34" fmla="*/ 306 w 314"/>
                <a:gd name="T35" fmla="*/ 121 h 162"/>
                <a:gd name="T36" fmla="*/ 314 w 314"/>
                <a:gd name="T37" fmla="*/ 128 h 162"/>
                <a:gd name="T38" fmla="*/ 311 w 314"/>
                <a:gd name="T39" fmla="*/ 107 h 162"/>
                <a:gd name="T40" fmla="*/ 295 w 314"/>
                <a:gd name="T41" fmla="*/ 79 h 162"/>
                <a:gd name="T42" fmla="*/ 286 w 314"/>
                <a:gd name="T43" fmla="*/ 75 h 162"/>
                <a:gd name="T44" fmla="*/ 276 w 314"/>
                <a:gd name="T45" fmla="*/ 77 h 162"/>
                <a:gd name="T46" fmla="*/ 278 w 314"/>
                <a:gd name="T47" fmla="*/ 83 h 162"/>
                <a:gd name="T48" fmla="*/ 284 w 314"/>
                <a:gd name="T49" fmla="*/ 83 h 162"/>
                <a:gd name="T50" fmla="*/ 292 w 314"/>
                <a:gd name="T51" fmla="*/ 84 h 162"/>
                <a:gd name="T52" fmla="*/ 300 w 314"/>
                <a:gd name="T53" fmla="*/ 91 h 162"/>
                <a:gd name="T54" fmla="*/ 302 w 314"/>
                <a:gd name="T55" fmla="*/ 102 h 162"/>
                <a:gd name="T56" fmla="*/ 297 w 314"/>
                <a:gd name="T57" fmla="*/ 110 h 162"/>
                <a:gd name="T58" fmla="*/ 273 w 314"/>
                <a:gd name="T59" fmla="*/ 121 h 162"/>
                <a:gd name="T60" fmla="*/ 260 w 314"/>
                <a:gd name="T61" fmla="*/ 116 h 162"/>
                <a:gd name="T62" fmla="*/ 253 w 314"/>
                <a:gd name="T63" fmla="*/ 102 h 162"/>
                <a:gd name="T64" fmla="*/ 241 w 314"/>
                <a:gd name="T65" fmla="*/ 99 h 162"/>
                <a:gd name="T66" fmla="*/ 244 w 314"/>
                <a:gd name="T67" fmla="*/ 91 h 162"/>
                <a:gd name="T68" fmla="*/ 230 w 314"/>
                <a:gd name="T69" fmla="*/ 74 h 162"/>
                <a:gd name="T70" fmla="*/ 214 w 314"/>
                <a:gd name="T71" fmla="*/ 67 h 162"/>
                <a:gd name="T72" fmla="*/ 213 w 314"/>
                <a:gd name="T73" fmla="*/ 75 h 162"/>
                <a:gd name="T74" fmla="*/ 203 w 314"/>
                <a:gd name="T75" fmla="*/ 72 h 162"/>
                <a:gd name="T76" fmla="*/ 200 w 314"/>
                <a:gd name="T77" fmla="*/ 62 h 162"/>
                <a:gd name="T78" fmla="*/ 202 w 314"/>
                <a:gd name="T79" fmla="*/ 54 h 162"/>
                <a:gd name="T80" fmla="*/ 211 w 314"/>
                <a:gd name="T81" fmla="*/ 44 h 162"/>
                <a:gd name="T82" fmla="*/ 208 w 314"/>
                <a:gd name="T83" fmla="*/ 38 h 162"/>
                <a:gd name="T84" fmla="*/ 222 w 314"/>
                <a:gd name="T85" fmla="*/ 27 h 162"/>
                <a:gd name="T86" fmla="*/ 208 w 314"/>
                <a:gd name="T87" fmla="*/ 17 h 162"/>
                <a:gd name="T88" fmla="*/ 202 w 314"/>
                <a:gd name="T89" fmla="*/ 0 h 162"/>
                <a:gd name="T90" fmla="*/ 172 w 314"/>
                <a:gd name="T91" fmla="*/ 24 h 162"/>
                <a:gd name="T92" fmla="*/ 68 w 314"/>
                <a:gd name="T93" fmla="*/ 51 h 162"/>
                <a:gd name="T94" fmla="*/ 0 w 314"/>
                <a:gd name="T95" fmla="*/ 66 h 16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14"/>
                <a:gd name="T145" fmla="*/ 0 h 162"/>
                <a:gd name="T146" fmla="*/ 314 w 314"/>
                <a:gd name="T147" fmla="*/ 162 h 16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14" h="162">
                  <a:moveTo>
                    <a:pt x="0" y="66"/>
                  </a:moveTo>
                  <a:lnTo>
                    <a:pt x="1" y="151"/>
                  </a:lnTo>
                  <a:lnTo>
                    <a:pt x="147" y="121"/>
                  </a:lnTo>
                  <a:lnTo>
                    <a:pt x="172" y="111"/>
                  </a:lnTo>
                  <a:lnTo>
                    <a:pt x="183" y="114"/>
                  </a:lnTo>
                  <a:lnTo>
                    <a:pt x="193" y="138"/>
                  </a:lnTo>
                  <a:lnTo>
                    <a:pt x="209" y="140"/>
                  </a:lnTo>
                  <a:lnTo>
                    <a:pt x="219" y="159"/>
                  </a:lnTo>
                  <a:lnTo>
                    <a:pt x="229" y="162"/>
                  </a:lnTo>
                  <a:lnTo>
                    <a:pt x="233" y="147"/>
                  </a:lnTo>
                  <a:lnTo>
                    <a:pt x="241" y="143"/>
                  </a:lnTo>
                  <a:lnTo>
                    <a:pt x="246" y="127"/>
                  </a:lnTo>
                  <a:lnTo>
                    <a:pt x="250" y="127"/>
                  </a:lnTo>
                  <a:lnTo>
                    <a:pt x="257" y="149"/>
                  </a:lnTo>
                  <a:lnTo>
                    <a:pt x="272" y="144"/>
                  </a:lnTo>
                  <a:lnTo>
                    <a:pt x="274" y="133"/>
                  </a:lnTo>
                  <a:lnTo>
                    <a:pt x="294" y="125"/>
                  </a:lnTo>
                  <a:lnTo>
                    <a:pt x="306" y="121"/>
                  </a:lnTo>
                  <a:lnTo>
                    <a:pt x="314" y="128"/>
                  </a:lnTo>
                  <a:lnTo>
                    <a:pt x="311" y="107"/>
                  </a:lnTo>
                  <a:lnTo>
                    <a:pt x="295" y="79"/>
                  </a:lnTo>
                  <a:lnTo>
                    <a:pt x="286" y="75"/>
                  </a:lnTo>
                  <a:lnTo>
                    <a:pt x="276" y="77"/>
                  </a:lnTo>
                  <a:lnTo>
                    <a:pt x="278" y="83"/>
                  </a:lnTo>
                  <a:lnTo>
                    <a:pt x="284" y="83"/>
                  </a:lnTo>
                  <a:lnTo>
                    <a:pt x="292" y="84"/>
                  </a:lnTo>
                  <a:lnTo>
                    <a:pt x="300" y="91"/>
                  </a:lnTo>
                  <a:lnTo>
                    <a:pt x="302" y="102"/>
                  </a:lnTo>
                  <a:lnTo>
                    <a:pt x="297" y="110"/>
                  </a:lnTo>
                  <a:lnTo>
                    <a:pt x="273" y="121"/>
                  </a:lnTo>
                  <a:lnTo>
                    <a:pt x="260" y="116"/>
                  </a:lnTo>
                  <a:lnTo>
                    <a:pt x="253" y="102"/>
                  </a:lnTo>
                  <a:lnTo>
                    <a:pt x="241" y="99"/>
                  </a:lnTo>
                  <a:lnTo>
                    <a:pt x="244" y="91"/>
                  </a:lnTo>
                  <a:lnTo>
                    <a:pt x="230" y="74"/>
                  </a:lnTo>
                  <a:lnTo>
                    <a:pt x="214" y="67"/>
                  </a:lnTo>
                  <a:lnTo>
                    <a:pt x="213" y="75"/>
                  </a:lnTo>
                  <a:lnTo>
                    <a:pt x="203" y="72"/>
                  </a:lnTo>
                  <a:lnTo>
                    <a:pt x="200" y="62"/>
                  </a:lnTo>
                  <a:lnTo>
                    <a:pt x="202" y="54"/>
                  </a:lnTo>
                  <a:lnTo>
                    <a:pt x="211" y="44"/>
                  </a:lnTo>
                  <a:lnTo>
                    <a:pt x="208" y="38"/>
                  </a:lnTo>
                  <a:lnTo>
                    <a:pt x="222" y="27"/>
                  </a:lnTo>
                  <a:lnTo>
                    <a:pt x="208" y="17"/>
                  </a:lnTo>
                  <a:lnTo>
                    <a:pt x="202" y="0"/>
                  </a:lnTo>
                  <a:lnTo>
                    <a:pt x="172" y="24"/>
                  </a:lnTo>
                  <a:lnTo>
                    <a:pt x="68" y="51"/>
                  </a:lnTo>
                  <a:lnTo>
                    <a:pt x="0" y="66"/>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5" name="Freeform 54"/>
            <p:cNvSpPr>
              <a:spLocks/>
            </p:cNvSpPr>
            <p:nvPr/>
          </p:nvSpPr>
          <p:spPr bwMode="auto">
            <a:xfrm>
              <a:off x="3325" y="1186"/>
              <a:ext cx="19" cy="15"/>
            </a:xfrm>
            <a:custGeom>
              <a:avLst/>
              <a:gdLst>
                <a:gd name="T0" fmla="*/ 0 w 29"/>
                <a:gd name="T1" fmla="*/ 23 h 23"/>
                <a:gd name="T2" fmla="*/ 13 w 29"/>
                <a:gd name="T3" fmla="*/ 0 h 23"/>
                <a:gd name="T4" fmla="*/ 29 w 29"/>
                <a:gd name="T5" fmla="*/ 9 h 23"/>
                <a:gd name="T6" fmla="*/ 0 w 29"/>
                <a:gd name="T7" fmla="*/ 23 h 23"/>
                <a:gd name="T8" fmla="*/ 0 60000 65536"/>
                <a:gd name="T9" fmla="*/ 0 60000 65536"/>
                <a:gd name="T10" fmla="*/ 0 60000 65536"/>
                <a:gd name="T11" fmla="*/ 0 60000 65536"/>
                <a:gd name="T12" fmla="*/ 0 w 29"/>
                <a:gd name="T13" fmla="*/ 0 h 23"/>
                <a:gd name="T14" fmla="*/ 29 w 29"/>
                <a:gd name="T15" fmla="*/ 23 h 23"/>
              </a:gdLst>
              <a:ahLst/>
              <a:cxnLst>
                <a:cxn ang="T8">
                  <a:pos x="T0" y="T1"/>
                </a:cxn>
                <a:cxn ang="T9">
                  <a:pos x="T2" y="T3"/>
                </a:cxn>
                <a:cxn ang="T10">
                  <a:pos x="T4" y="T5"/>
                </a:cxn>
                <a:cxn ang="T11">
                  <a:pos x="T6" y="T7"/>
                </a:cxn>
              </a:cxnLst>
              <a:rect l="T12" t="T13" r="T14" b="T15"/>
              <a:pathLst>
                <a:path w="29" h="23">
                  <a:moveTo>
                    <a:pt x="0" y="23"/>
                  </a:moveTo>
                  <a:lnTo>
                    <a:pt x="13" y="0"/>
                  </a:lnTo>
                  <a:lnTo>
                    <a:pt x="29" y="9"/>
                  </a:lnTo>
                  <a:lnTo>
                    <a:pt x="0" y="23"/>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6" name="Freeform 55"/>
            <p:cNvSpPr>
              <a:spLocks/>
            </p:cNvSpPr>
            <p:nvPr/>
          </p:nvSpPr>
          <p:spPr bwMode="auto">
            <a:xfrm>
              <a:off x="3325" y="1186"/>
              <a:ext cx="19" cy="15"/>
            </a:xfrm>
            <a:custGeom>
              <a:avLst/>
              <a:gdLst>
                <a:gd name="T0" fmla="*/ 0 w 29"/>
                <a:gd name="T1" fmla="*/ 23 h 23"/>
                <a:gd name="T2" fmla="*/ 13 w 29"/>
                <a:gd name="T3" fmla="*/ 0 h 23"/>
                <a:gd name="T4" fmla="*/ 29 w 29"/>
                <a:gd name="T5" fmla="*/ 9 h 23"/>
                <a:gd name="T6" fmla="*/ 0 w 29"/>
                <a:gd name="T7" fmla="*/ 23 h 23"/>
                <a:gd name="T8" fmla="*/ 0 60000 65536"/>
                <a:gd name="T9" fmla="*/ 0 60000 65536"/>
                <a:gd name="T10" fmla="*/ 0 60000 65536"/>
                <a:gd name="T11" fmla="*/ 0 60000 65536"/>
                <a:gd name="T12" fmla="*/ 0 w 29"/>
                <a:gd name="T13" fmla="*/ 0 h 23"/>
                <a:gd name="T14" fmla="*/ 29 w 29"/>
                <a:gd name="T15" fmla="*/ 23 h 23"/>
              </a:gdLst>
              <a:ahLst/>
              <a:cxnLst>
                <a:cxn ang="T8">
                  <a:pos x="T0" y="T1"/>
                </a:cxn>
                <a:cxn ang="T9">
                  <a:pos x="T2" y="T3"/>
                </a:cxn>
                <a:cxn ang="T10">
                  <a:pos x="T4" y="T5"/>
                </a:cxn>
                <a:cxn ang="T11">
                  <a:pos x="T6" y="T7"/>
                </a:cxn>
              </a:cxnLst>
              <a:rect l="T12" t="T13" r="T14" b="T15"/>
              <a:pathLst>
                <a:path w="29" h="23">
                  <a:moveTo>
                    <a:pt x="0" y="23"/>
                  </a:moveTo>
                  <a:lnTo>
                    <a:pt x="13" y="0"/>
                  </a:lnTo>
                  <a:lnTo>
                    <a:pt x="29" y="9"/>
                  </a:lnTo>
                  <a:lnTo>
                    <a:pt x="0" y="23"/>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7" name="Freeform 56"/>
            <p:cNvSpPr>
              <a:spLocks/>
            </p:cNvSpPr>
            <p:nvPr/>
          </p:nvSpPr>
          <p:spPr bwMode="auto">
            <a:xfrm>
              <a:off x="3361" y="1182"/>
              <a:ext cx="15" cy="12"/>
            </a:xfrm>
            <a:custGeom>
              <a:avLst/>
              <a:gdLst>
                <a:gd name="T0" fmla="*/ 0 w 23"/>
                <a:gd name="T1" fmla="*/ 18 h 18"/>
                <a:gd name="T2" fmla="*/ 13 w 23"/>
                <a:gd name="T3" fmla="*/ 0 h 18"/>
                <a:gd name="T4" fmla="*/ 23 w 23"/>
                <a:gd name="T5" fmla="*/ 14 h 18"/>
                <a:gd name="T6" fmla="*/ 0 w 23"/>
                <a:gd name="T7" fmla="*/ 18 h 18"/>
                <a:gd name="T8" fmla="*/ 0 60000 65536"/>
                <a:gd name="T9" fmla="*/ 0 60000 65536"/>
                <a:gd name="T10" fmla="*/ 0 60000 65536"/>
                <a:gd name="T11" fmla="*/ 0 60000 65536"/>
                <a:gd name="T12" fmla="*/ 0 w 23"/>
                <a:gd name="T13" fmla="*/ 0 h 18"/>
                <a:gd name="T14" fmla="*/ 23 w 23"/>
                <a:gd name="T15" fmla="*/ 18 h 18"/>
              </a:gdLst>
              <a:ahLst/>
              <a:cxnLst>
                <a:cxn ang="T8">
                  <a:pos x="T0" y="T1"/>
                </a:cxn>
                <a:cxn ang="T9">
                  <a:pos x="T2" y="T3"/>
                </a:cxn>
                <a:cxn ang="T10">
                  <a:pos x="T4" y="T5"/>
                </a:cxn>
                <a:cxn ang="T11">
                  <a:pos x="T6" y="T7"/>
                </a:cxn>
              </a:cxnLst>
              <a:rect l="T12" t="T13" r="T14" b="T15"/>
              <a:pathLst>
                <a:path w="23" h="18">
                  <a:moveTo>
                    <a:pt x="0" y="18"/>
                  </a:moveTo>
                  <a:lnTo>
                    <a:pt x="13" y="0"/>
                  </a:lnTo>
                  <a:lnTo>
                    <a:pt x="23" y="14"/>
                  </a:lnTo>
                  <a:lnTo>
                    <a:pt x="0" y="18"/>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8" name="Freeform 57"/>
            <p:cNvSpPr>
              <a:spLocks/>
            </p:cNvSpPr>
            <p:nvPr/>
          </p:nvSpPr>
          <p:spPr bwMode="auto">
            <a:xfrm>
              <a:off x="3361" y="1182"/>
              <a:ext cx="15" cy="12"/>
            </a:xfrm>
            <a:custGeom>
              <a:avLst/>
              <a:gdLst>
                <a:gd name="T0" fmla="*/ 0 w 23"/>
                <a:gd name="T1" fmla="*/ 18 h 18"/>
                <a:gd name="T2" fmla="*/ 13 w 23"/>
                <a:gd name="T3" fmla="*/ 0 h 18"/>
                <a:gd name="T4" fmla="*/ 23 w 23"/>
                <a:gd name="T5" fmla="*/ 14 h 18"/>
                <a:gd name="T6" fmla="*/ 0 w 23"/>
                <a:gd name="T7" fmla="*/ 18 h 18"/>
                <a:gd name="T8" fmla="*/ 0 60000 65536"/>
                <a:gd name="T9" fmla="*/ 0 60000 65536"/>
                <a:gd name="T10" fmla="*/ 0 60000 65536"/>
                <a:gd name="T11" fmla="*/ 0 60000 65536"/>
                <a:gd name="T12" fmla="*/ 0 w 23"/>
                <a:gd name="T13" fmla="*/ 0 h 18"/>
                <a:gd name="T14" fmla="*/ 23 w 23"/>
                <a:gd name="T15" fmla="*/ 18 h 18"/>
              </a:gdLst>
              <a:ahLst/>
              <a:cxnLst>
                <a:cxn ang="T8">
                  <a:pos x="T0" y="T1"/>
                </a:cxn>
                <a:cxn ang="T9">
                  <a:pos x="T2" y="T3"/>
                </a:cxn>
                <a:cxn ang="T10">
                  <a:pos x="T4" y="T5"/>
                </a:cxn>
                <a:cxn ang="T11">
                  <a:pos x="T6" y="T7"/>
                </a:cxn>
              </a:cxnLst>
              <a:rect l="T12" t="T13" r="T14" b="T15"/>
              <a:pathLst>
                <a:path w="23" h="18">
                  <a:moveTo>
                    <a:pt x="0" y="18"/>
                  </a:moveTo>
                  <a:lnTo>
                    <a:pt x="13" y="0"/>
                  </a:lnTo>
                  <a:lnTo>
                    <a:pt x="23" y="14"/>
                  </a:lnTo>
                  <a:lnTo>
                    <a:pt x="0" y="18"/>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09" name="Freeform 58"/>
            <p:cNvSpPr>
              <a:spLocks/>
            </p:cNvSpPr>
            <p:nvPr/>
          </p:nvSpPr>
          <p:spPr bwMode="auto">
            <a:xfrm>
              <a:off x="2147" y="880"/>
              <a:ext cx="364" cy="188"/>
            </a:xfrm>
            <a:custGeom>
              <a:avLst/>
              <a:gdLst>
                <a:gd name="T0" fmla="*/ 42 w 539"/>
                <a:gd name="T1" fmla="*/ 151 h 278"/>
                <a:gd name="T2" fmla="*/ 193 w 539"/>
                <a:gd name="T3" fmla="*/ 183 h 278"/>
                <a:gd name="T4" fmla="*/ 218 w 539"/>
                <a:gd name="T5" fmla="*/ 206 h 278"/>
                <a:gd name="T6" fmla="*/ 269 w 539"/>
                <a:gd name="T7" fmla="*/ 223 h 278"/>
                <a:gd name="T8" fmla="*/ 281 w 539"/>
                <a:gd name="T9" fmla="*/ 201 h 278"/>
                <a:gd name="T10" fmla="*/ 289 w 539"/>
                <a:gd name="T11" fmla="*/ 177 h 278"/>
                <a:gd name="T12" fmla="*/ 289 w 539"/>
                <a:gd name="T13" fmla="*/ 186 h 278"/>
                <a:gd name="T14" fmla="*/ 301 w 539"/>
                <a:gd name="T15" fmla="*/ 198 h 278"/>
                <a:gd name="T16" fmla="*/ 316 w 539"/>
                <a:gd name="T17" fmla="*/ 183 h 278"/>
                <a:gd name="T18" fmla="*/ 325 w 539"/>
                <a:gd name="T19" fmla="*/ 180 h 278"/>
                <a:gd name="T20" fmla="*/ 321 w 539"/>
                <a:gd name="T21" fmla="*/ 209 h 278"/>
                <a:gd name="T22" fmla="*/ 341 w 539"/>
                <a:gd name="T23" fmla="*/ 186 h 278"/>
                <a:gd name="T24" fmla="*/ 378 w 539"/>
                <a:gd name="T25" fmla="*/ 162 h 278"/>
                <a:gd name="T26" fmla="*/ 416 w 539"/>
                <a:gd name="T27" fmla="*/ 143 h 278"/>
                <a:gd name="T28" fmla="*/ 474 w 539"/>
                <a:gd name="T29" fmla="*/ 165 h 278"/>
                <a:gd name="T30" fmla="*/ 487 w 539"/>
                <a:gd name="T31" fmla="*/ 144 h 278"/>
                <a:gd name="T32" fmla="*/ 539 w 539"/>
                <a:gd name="T33" fmla="*/ 140 h 278"/>
                <a:gd name="T34" fmla="*/ 502 w 539"/>
                <a:gd name="T35" fmla="*/ 92 h 278"/>
                <a:gd name="T36" fmla="*/ 471 w 539"/>
                <a:gd name="T37" fmla="*/ 92 h 278"/>
                <a:gd name="T38" fmla="*/ 448 w 539"/>
                <a:gd name="T39" fmla="*/ 94 h 278"/>
                <a:gd name="T40" fmla="*/ 439 w 539"/>
                <a:gd name="T41" fmla="*/ 76 h 278"/>
                <a:gd name="T42" fmla="*/ 420 w 539"/>
                <a:gd name="T43" fmla="*/ 65 h 278"/>
                <a:gd name="T44" fmla="*/ 345 w 539"/>
                <a:gd name="T45" fmla="*/ 83 h 278"/>
                <a:gd name="T46" fmla="*/ 303 w 539"/>
                <a:gd name="T47" fmla="*/ 109 h 278"/>
                <a:gd name="T48" fmla="*/ 278 w 539"/>
                <a:gd name="T49" fmla="*/ 104 h 278"/>
                <a:gd name="T50" fmla="*/ 250 w 539"/>
                <a:gd name="T51" fmla="*/ 111 h 278"/>
                <a:gd name="T52" fmla="*/ 191 w 539"/>
                <a:gd name="T53" fmla="*/ 67 h 278"/>
                <a:gd name="T54" fmla="*/ 175 w 539"/>
                <a:gd name="T55" fmla="*/ 78 h 278"/>
                <a:gd name="T56" fmla="*/ 165 w 539"/>
                <a:gd name="T57" fmla="*/ 74 h 278"/>
                <a:gd name="T58" fmla="*/ 160 w 539"/>
                <a:gd name="T59" fmla="*/ 65 h 278"/>
                <a:gd name="T60" fmla="*/ 194 w 539"/>
                <a:gd name="T61" fmla="*/ 11 h 278"/>
                <a:gd name="T62" fmla="*/ 210 w 539"/>
                <a:gd name="T63" fmla="*/ 0 h 278"/>
                <a:gd name="T64" fmla="*/ 158 w 539"/>
                <a:gd name="T65" fmla="*/ 14 h 278"/>
                <a:gd name="T66" fmla="*/ 127 w 539"/>
                <a:gd name="T67" fmla="*/ 44 h 278"/>
                <a:gd name="T68" fmla="*/ 100 w 539"/>
                <a:gd name="T69" fmla="*/ 65 h 278"/>
                <a:gd name="T70" fmla="*/ 82 w 539"/>
                <a:gd name="T71" fmla="*/ 81 h 278"/>
                <a:gd name="T72" fmla="*/ 43 w 539"/>
                <a:gd name="T73" fmla="*/ 94 h 278"/>
                <a:gd name="T74" fmla="*/ 0 w 539"/>
                <a:gd name="T75" fmla="*/ 121 h 27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39"/>
                <a:gd name="T115" fmla="*/ 0 h 278"/>
                <a:gd name="T116" fmla="*/ 539 w 539"/>
                <a:gd name="T117" fmla="*/ 278 h 27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39" h="278">
                  <a:moveTo>
                    <a:pt x="0" y="121"/>
                  </a:moveTo>
                  <a:lnTo>
                    <a:pt x="42" y="151"/>
                  </a:lnTo>
                  <a:lnTo>
                    <a:pt x="145" y="178"/>
                  </a:lnTo>
                  <a:lnTo>
                    <a:pt x="193" y="183"/>
                  </a:lnTo>
                  <a:lnTo>
                    <a:pt x="200" y="200"/>
                  </a:lnTo>
                  <a:lnTo>
                    <a:pt x="218" y="206"/>
                  </a:lnTo>
                  <a:lnTo>
                    <a:pt x="245" y="278"/>
                  </a:lnTo>
                  <a:lnTo>
                    <a:pt x="269" y="223"/>
                  </a:lnTo>
                  <a:lnTo>
                    <a:pt x="274" y="209"/>
                  </a:lnTo>
                  <a:lnTo>
                    <a:pt x="281" y="201"/>
                  </a:lnTo>
                  <a:lnTo>
                    <a:pt x="281" y="192"/>
                  </a:lnTo>
                  <a:lnTo>
                    <a:pt x="289" y="177"/>
                  </a:lnTo>
                  <a:lnTo>
                    <a:pt x="292" y="178"/>
                  </a:lnTo>
                  <a:lnTo>
                    <a:pt x="289" y="186"/>
                  </a:lnTo>
                  <a:lnTo>
                    <a:pt x="290" y="203"/>
                  </a:lnTo>
                  <a:lnTo>
                    <a:pt x="301" y="198"/>
                  </a:lnTo>
                  <a:lnTo>
                    <a:pt x="305" y="182"/>
                  </a:lnTo>
                  <a:lnTo>
                    <a:pt x="316" y="183"/>
                  </a:lnTo>
                  <a:lnTo>
                    <a:pt x="323" y="175"/>
                  </a:lnTo>
                  <a:lnTo>
                    <a:pt x="325" y="180"/>
                  </a:lnTo>
                  <a:lnTo>
                    <a:pt x="312" y="205"/>
                  </a:lnTo>
                  <a:lnTo>
                    <a:pt x="321" y="209"/>
                  </a:lnTo>
                  <a:lnTo>
                    <a:pt x="329" y="193"/>
                  </a:lnTo>
                  <a:lnTo>
                    <a:pt x="341" y="186"/>
                  </a:lnTo>
                  <a:lnTo>
                    <a:pt x="347" y="168"/>
                  </a:lnTo>
                  <a:lnTo>
                    <a:pt x="378" y="162"/>
                  </a:lnTo>
                  <a:lnTo>
                    <a:pt x="394" y="160"/>
                  </a:lnTo>
                  <a:lnTo>
                    <a:pt x="416" y="143"/>
                  </a:lnTo>
                  <a:lnTo>
                    <a:pt x="451" y="149"/>
                  </a:lnTo>
                  <a:lnTo>
                    <a:pt x="474" y="165"/>
                  </a:lnTo>
                  <a:lnTo>
                    <a:pt x="476" y="145"/>
                  </a:lnTo>
                  <a:lnTo>
                    <a:pt x="487" y="144"/>
                  </a:lnTo>
                  <a:lnTo>
                    <a:pt x="516" y="146"/>
                  </a:lnTo>
                  <a:lnTo>
                    <a:pt x="539" y="140"/>
                  </a:lnTo>
                  <a:lnTo>
                    <a:pt x="509" y="121"/>
                  </a:lnTo>
                  <a:lnTo>
                    <a:pt x="502" y="92"/>
                  </a:lnTo>
                  <a:lnTo>
                    <a:pt x="479" y="97"/>
                  </a:lnTo>
                  <a:lnTo>
                    <a:pt x="471" y="92"/>
                  </a:lnTo>
                  <a:lnTo>
                    <a:pt x="461" y="97"/>
                  </a:lnTo>
                  <a:lnTo>
                    <a:pt x="448" y="94"/>
                  </a:lnTo>
                  <a:lnTo>
                    <a:pt x="441" y="93"/>
                  </a:lnTo>
                  <a:lnTo>
                    <a:pt x="439" y="76"/>
                  </a:lnTo>
                  <a:lnTo>
                    <a:pt x="444" y="60"/>
                  </a:lnTo>
                  <a:lnTo>
                    <a:pt x="420" y="65"/>
                  </a:lnTo>
                  <a:lnTo>
                    <a:pt x="399" y="75"/>
                  </a:lnTo>
                  <a:lnTo>
                    <a:pt x="345" y="83"/>
                  </a:lnTo>
                  <a:lnTo>
                    <a:pt x="309" y="116"/>
                  </a:lnTo>
                  <a:lnTo>
                    <a:pt x="303" y="109"/>
                  </a:lnTo>
                  <a:lnTo>
                    <a:pt x="292" y="114"/>
                  </a:lnTo>
                  <a:lnTo>
                    <a:pt x="278" y="104"/>
                  </a:lnTo>
                  <a:lnTo>
                    <a:pt x="269" y="108"/>
                  </a:lnTo>
                  <a:lnTo>
                    <a:pt x="250" y="111"/>
                  </a:lnTo>
                  <a:lnTo>
                    <a:pt x="223" y="73"/>
                  </a:lnTo>
                  <a:lnTo>
                    <a:pt x="191" y="67"/>
                  </a:lnTo>
                  <a:lnTo>
                    <a:pt x="181" y="69"/>
                  </a:lnTo>
                  <a:lnTo>
                    <a:pt x="175" y="78"/>
                  </a:lnTo>
                  <a:lnTo>
                    <a:pt x="180" y="62"/>
                  </a:lnTo>
                  <a:lnTo>
                    <a:pt x="165" y="74"/>
                  </a:lnTo>
                  <a:lnTo>
                    <a:pt x="158" y="88"/>
                  </a:lnTo>
                  <a:lnTo>
                    <a:pt x="160" y="65"/>
                  </a:lnTo>
                  <a:lnTo>
                    <a:pt x="175" y="33"/>
                  </a:lnTo>
                  <a:lnTo>
                    <a:pt x="194" y="11"/>
                  </a:lnTo>
                  <a:lnTo>
                    <a:pt x="213" y="5"/>
                  </a:lnTo>
                  <a:lnTo>
                    <a:pt x="210" y="0"/>
                  </a:lnTo>
                  <a:lnTo>
                    <a:pt x="178" y="3"/>
                  </a:lnTo>
                  <a:lnTo>
                    <a:pt x="158" y="14"/>
                  </a:lnTo>
                  <a:lnTo>
                    <a:pt x="151" y="25"/>
                  </a:lnTo>
                  <a:lnTo>
                    <a:pt x="127" y="44"/>
                  </a:lnTo>
                  <a:lnTo>
                    <a:pt x="118" y="60"/>
                  </a:lnTo>
                  <a:lnTo>
                    <a:pt x="100" y="65"/>
                  </a:lnTo>
                  <a:lnTo>
                    <a:pt x="93" y="75"/>
                  </a:lnTo>
                  <a:lnTo>
                    <a:pt x="82" y="81"/>
                  </a:lnTo>
                  <a:lnTo>
                    <a:pt x="50" y="87"/>
                  </a:lnTo>
                  <a:lnTo>
                    <a:pt x="43" y="94"/>
                  </a:lnTo>
                  <a:lnTo>
                    <a:pt x="27" y="108"/>
                  </a:lnTo>
                  <a:lnTo>
                    <a:pt x="0" y="121"/>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0" name="Freeform 59"/>
            <p:cNvSpPr>
              <a:spLocks/>
            </p:cNvSpPr>
            <p:nvPr/>
          </p:nvSpPr>
          <p:spPr bwMode="auto">
            <a:xfrm>
              <a:off x="2147" y="880"/>
              <a:ext cx="364" cy="188"/>
            </a:xfrm>
            <a:custGeom>
              <a:avLst/>
              <a:gdLst>
                <a:gd name="T0" fmla="*/ 42 w 539"/>
                <a:gd name="T1" fmla="*/ 151 h 278"/>
                <a:gd name="T2" fmla="*/ 193 w 539"/>
                <a:gd name="T3" fmla="*/ 183 h 278"/>
                <a:gd name="T4" fmla="*/ 218 w 539"/>
                <a:gd name="T5" fmla="*/ 206 h 278"/>
                <a:gd name="T6" fmla="*/ 269 w 539"/>
                <a:gd name="T7" fmla="*/ 223 h 278"/>
                <a:gd name="T8" fmla="*/ 281 w 539"/>
                <a:gd name="T9" fmla="*/ 201 h 278"/>
                <a:gd name="T10" fmla="*/ 289 w 539"/>
                <a:gd name="T11" fmla="*/ 177 h 278"/>
                <a:gd name="T12" fmla="*/ 289 w 539"/>
                <a:gd name="T13" fmla="*/ 186 h 278"/>
                <a:gd name="T14" fmla="*/ 301 w 539"/>
                <a:gd name="T15" fmla="*/ 198 h 278"/>
                <a:gd name="T16" fmla="*/ 316 w 539"/>
                <a:gd name="T17" fmla="*/ 183 h 278"/>
                <a:gd name="T18" fmla="*/ 325 w 539"/>
                <a:gd name="T19" fmla="*/ 180 h 278"/>
                <a:gd name="T20" fmla="*/ 321 w 539"/>
                <a:gd name="T21" fmla="*/ 209 h 278"/>
                <a:gd name="T22" fmla="*/ 341 w 539"/>
                <a:gd name="T23" fmla="*/ 186 h 278"/>
                <a:gd name="T24" fmla="*/ 378 w 539"/>
                <a:gd name="T25" fmla="*/ 162 h 278"/>
                <a:gd name="T26" fmla="*/ 416 w 539"/>
                <a:gd name="T27" fmla="*/ 143 h 278"/>
                <a:gd name="T28" fmla="*/ 474 w 539"/>
                <a:gd name="T29" fmla="*/ 165 h 278"/>
                <a:gd name="T30" fmla="*/ 487 w 539"/>
                <a:gd name="T31" fmla="*/ 144 h 278"/>
                <a:gd name="T32" fmla="*/ 539 w 539"/>
                <a:gd name="T33" fmla="*/ 140 h 278"/>
                <a:gd name="T34" fmla="*/ 502 w 539"/>
                <a:gd name="T35" fmla="*/ 92 h 278"/>
                <a:gd name="T36" fmla="*/ 471 w 539"/>
                <a:gd name="T37" fmla="*/ 92 h 278"/>
                <a:gd name="T38" fmla="*/ 448 w 539"/>
                <a:gd name="T39" fmla="*/ 94 h 278"/>
                <a:gd name="T40" fmla="*/ 439 w 539"/>
                <a:gd name="T41" fmla="*/ 76 h 278"/>
                <a:gd name="T42" fmla="*/ 420 w 539"/>
                <a:gd name="T43" fmla="*/ 65 h 278"/>
                <a:gd name="T44" fmla="*/ 345 w 539"/>
                <a:gd name="T45" fmla="*/ 83 h 278"/>
                <a:gd name="T46" fmla="*/ 303 w 539"/>
                <a:gd name="T47" fmla="*/ 109 h 278"/>
                <a:gd name="T48" fmla="*/ 278 w 539"/>
                <a:gd name="T49" fmla="*/ 104 h 278"/>
                <a:gd name="T50" fmla="*/ 250 w 539"/>
                <a:gd name="T51" fmla="*/ 111 h 278"/>
                <a:gd name="T52" fmla="*/ 191 w 539"/>
                <a:gd name="T53" fmla="*/ 67 h 278"/>
                <a:gd name="T54" fmla="*/ 175 w 539"/>
                <a:gd name="T55" fmla="*/ 78 h 278"/>
                <a:gd name="T56" fmla="*/ 165 w 539"/>
                <a:gd name="T57" fmla="*/ 74 h 278"/>
                <a:gd name="T58" fmla="*/ 160 w 539"/>
                <a:gd name="T59" fmla="*/ 65 h 278"/>
                <a:gd name="T60" fmla="*/ 194 w 539"/>
                <a:gd name="T61" fmla="*/ 11 h 278"/>
                <a:gd name="T62" fmla="*/ 210 w 539"/>
                <a:gd name="T63" fmla="*/ 0 h 278"/>
                <a:gd name="T64" fmla="*/ 158 w 539"/>
                <a:gd name="T65" fmla="*/ 14 h 278"/>
                <a:gd name="T66" fmla="*/ 127 w 539"/>
                <a:gd name="T67" fmla="*/ 44 h 278"/>
                <a:gd name="T68" fmla="*/ 100 w 539"/>
                <a:gd name="T69" fmla="*/ 65 h 278"/>
                <a:gd name="T70" fmla="*/ 82 w 539"/>
                <a:gd name="T71" fmla="*/ 81 h 278"/>
                <a:gd name="T72" fmla="*/ 43 w 539"/>
                <a:gd name="T73" fmla="*/ 94 h 278"/>
                <a:gd name="T74" fmla="*/ 0 w 539"/>
                <a:gd name="T75" fmla="*/ 121 h 27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39"/>
                <a:gd name="T115" fmla="*/ 0 h 278"/>
                <a:gd name="T116" fmla="*/ 539 w 539"/>
                <a:gd name="T117" fmla="*/ 278 h 27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39" h="278">
                  <a:moveTo>
                    <a:pt x="0" y="121"/>
                  </a:moveTo>
                  <a:lnTo>
                    <a:pt x="42" y="151"/>
                  </a:lnTo>
                  <a:lnTo>
                    <a:pt x="145" y="178"/>
                  </a:lnTo>
                  <a:lnTo>
                    <a:pt x="193" y="183"/>
                  </a:lnTo>
                  <a:lnTo>
                    <a:pt x="200" y="200"/>
                  </a:lnTo>
                  <a:lnTo>
                    <a:pt x="218" y="206"/>
                  </a:lnTo>
                  <a:lnTo>
                    <a:pt x="245" y="278"/>
                  </a:lnTo>
                  <a:lnTo>
                    <a:pt x="269" y="223"/>
                  </a:lnTo>
                  <a:lnTo>
                    <a:pt x="274" y="209"/>
                  </a:lnTo>
                  <a:lnTo>
                    <a:pt x="281" y="201"/>
                  </a:lnTo>
                  <a:lnTo>
                    <a:pt x="281" y="192"/>
                  </a:lnTo>
                  <a:lnTo>
                    <a:pt x="289" y="177"/>
                  </a:lnTo>
                  <a:lnTo>
                    <a:pt x="292" y="178"/>
                  </a:lnTo>
                  <a:lnTo>
                    <a:pt x="289" y="186"/>
                  </a:lnTo>
                  <a:lnTo>
                    <a:pt x="290" y="203"/>
                  </a:lnTo>
                  <a:lnTo>
                    <a:pt x="301" y="198"/>
                  </a:lnTo>
                  <a:lnTo>
                    <a:pt x="305" y="182"/>
                  </a:lnTo>
                  <a:lnTo>
                    <a:pt x="316" y="183"/>
                  </a:lnTo>
                  <a:lnTo>
                    <a:pt x="323" y="175"/>
                  </a:lnTo>
                  <a:lnTo>
                    <a:pt x="325" y="180"/>
                  </a:lnTo>
                  <a:lnTo>
                    <a:pt x="312" y="205"/>
                  </a:lnTo>
                  <a:lnTo>
                    <a:pt x="321" y="209"/>
                  </a:lnTo>
                  <a:lnTo>
                    <a:pt x="329" y="193"/>
                  </a:lnTo>
                  <a:lnTo>
                    <a:pt x="341" y="186"/>
                  </a:lnTo>
                  <a:lnTo>
                    <a:pt x="347" y="168"/>
                  </a:lnTo>
                  <a:lnTo>
                    <a:pt x="378" y="162"/>
                  </a:lnTo>
                  <a:lnTo>
                    <a:pt x="394" y="160"/>
                  </a:lnTo>
                  <a:lnTo>
                    <a:pt x="416" y="143"/>
                  </a:lnTo>
                  <a:lnTo>
                    <a:pt x="451" y="149"/>
                  </a:lnTo>
                  <a:lnTo>
                    <a:pt x="474" y="165"/>
                  </a:lnTo>
                  <a:lnTo>
                    <a:pt x="476" y="145"/>
                  </a:lnTo>
                  <a:lnTo>
                    <a:pt x="487" y="144"/>
                  </a:lnTo>
                  <a:lnTo>
                    <a:pt x="516" y="146"/>
                  </a:lnTo>
                  <a:lnTo>
                    <a:pt x="539" y="140"/>
                  </a:lnTo>
                  <a:lnTo>
                    <a:pt x="509" y="121"/>
                  </a:lnTo>
                  <a:lnTo>
                    <a:pt x="502" y="92"/>
                  </a:lnTo>
                  <a:lnTo>
                    <a:pt x="479" y="97"/>
                  </a:lnTo>
                  <a:lnTo>
                    <a:pt x="471" y="92"/>
                  </a:lnTo>
                  <a:lnTo>
                    <a:pt x="461" y="97"/>
                  </a:lnTo>
                  <a:lnTo>
                    <a:pt x="448" y="94"/>
                  </a:lnTo>
                  <a:lnTo>
                    <a:pt x="441" y="93"/>
                  </a:lnTo>
                  <a:lnTo>
                    <a:pt x="439" y="76"/>
                  </a:lnTo>
                  <a:lnTo>
                    <a:pt x="444" y="60"/>
                  </a:lnTo>
                  <a:lnTo>
                    <a:pt x="420" y="65"/>
                  </a:lnTo>
                  <a:lnTo>
                    <a:pt x="399" y="75"/>
                  </a:lnTo>
                  <a:lnTo>
                    <a:pt x="345" y="83"/>
                  </a:lnTo>
                  <a:lnTo>
                    <a:pt x="309" y="116"/>
                  </a:lnTo>
                  <a:lnTo>
                    <a:pt x="303" y="109"/>
                  </a:lnTo>
                  <a:lnTo>
                    <a:pt x="292" y="114"/>
                  </a:lnTo>
                  <a:lnTo>
                    <a:pt x="278" y="104"/>
                  </a:lnTo>
                  <a:lnTo>
                    <a:pt x="269" y="108"/>
                  </a:lnTo>
                  <a:lnTo>
                    <a:pt x="250" y="111"/>
                  </a:lnTo>
                  <a:lnTo>
                    <a:pt x="223" y="73"/>
                  </a:lnTo>
                  <a:lnTo>
                    <a:pt x="191" y="67"/>
                  </a:lnTo>
                  <a:lnTo>
                    <a:pt x="181" y="69"/>
                  </a:lnTo>
                  <a:lnTo>
                    <a:pt x="175" y="78"/>
                  </a:lnTo>
                  <a:lnTo>
                    <a:pt x="180" y="62"/>
                  </a:lnTo>
                  <a:lnTo>
                    <a:pt x="165" y="74"/>
                  </a:lnTo>
                  <a:lnTo>
                    <a:pt x="158" y="88"/>
                  </a:lnTo>
                  <a:lnTo>
                    <a:pt x="160" y="65"/>
                  </a:lnTo>
                  <a:lnTo>
                    <a:pt x="175" y="33"/>
                  </a:lnTo>
                  <a:lnTo>
                    <a:pt x="194" y="11"/>
                  </a:lnTo>
                  <a:lnTo>
                    <a:pt x="213" y="5"/>
                  </a:lnTo>
                  <a:lnTo>
                    <a:pt x="210" y="0"/>
                  </a:lnTo>
                  <a:lnTo>
                    <a:pt x="178" y="3"/>
                  </a:lnTo>
                  <a:lnTo>
                    <a:pt x="158" y="14"/>
                  </a:lnTo>
                  <a:lnTo>
                    <a:pt x="151" y="25"/>
                  </a:lnTo>
                  <a:lnTo>
                    <a:pt x="127" y="44"/>
                  </a:lnTo>
                  <a:lnTo>
                    <a:pt x="118" y="60"/>
                  </a:lnTo>
                  <a:lnTo>
                    <a:pt x="100" y="65"/>
                  </a:lnTo>
                  <a:lnTo>
                    <a:pt x="93" y="75"/>
                  </a:lnTo>
                  <a:lnTo>
                    <a:pt x="82" y="81"/>
                  </a:lnTo>
                  <a:lnTo>
                    <a:pt x="50" y="87"/>
                  </a:lnTo>
                  <a:lnTo>
                    <a:pt x="43" y="94"/>
                  </a:lnTo>
                  <a:lnTo>
                    <a:pt x="27" y="108"/>
                  </a:lnTo>
                  <a:lnTo>
                    <a:pt x="0" y="121"/>
                  </a:lnTo>
                  <a:close/>
                </a:path>
              </a:pathLst>
            </a:custGeom>
            <a:solidFill>
              <a:srgbClr val="BBE0E3"/>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1" name="Freeform 60"/>
            <p:cNvSpPr>
              <a:spLocks/>
            </p:cNvSpPr>
            <p:nvPr/>
          </p:nvSpPr>
          <p:spPr bwMode="auto">
            <a:xfrm>
              <a:off x="2380" y="997"/>
              <a:ext cx="245" cy="333"/>
            </a:xfrm>
            <a:custGeom>
              <a:avLst/>
              <a:gdLst>
                <a:gd name="T0" fmla="*/ 0 w 362"/>
                <a:gd name="T1" fmla="*/ 493 h 493"/>
                <a:gd name="T2" fmla="*/ 35 w 362"/>
                <a:gd name="T3" fmla="*/ 433 h 493"/>
                <a:gd name="T4" fmla="*/ 42 w 362"/>
                <a:gd name="T5" fmla="*/ 411 h 493"/>
                <a:gd name="T6" fmla="*/ 44 w 362"/>
                <a:gd name="T7" fmla="*/ 370 h 493"/>
                <a:gd name="T8" fmla="*/ 36 w 362"/>
                <a:gd name="T9" fmla="*/ 329 h 493"/>
                <a:gd name="T10" fmla="*/ 15 w 362"/>
                <a:gd name="T11" fmla="*/ 290 h 493"/>
                <a:gd name="T12" fmla="*/ 5 w 362"/>
                <a:gd name="T13" fmla="*/ 267 h 493"/>
                <a:gd name="T14" fmla="*/ 12 w 362"/>
                <a:gd name="T15" fmla="*/ 248 h 493"/>
                <a:gd name="T16" fmla="*/ 2 w 362"/>
                <a:gd name="T17" fmla="*/ 222 h 493"/>
                <a:gd name="T18" fmla="*/ 13 w 362"/>
                <a:gd name="T19" fmla="*/ 205 h 493"/>
                <a:gd name="T20" fmla="*/ 21 w 362"/>
                <a:gd name="T21" fmla="*/ 162 h 493"/>
                <a:gd name="T22" fmla="*/ 19 w 362"/>
                <a:gd name="T23" fmla="*/ 142 h 493"/>
                <a:gd name="T24" fmla="*/ 33 w 362"/>
                <a:gd name="T25" fmla="*/ 130 h 493"/>
                <a:gd name="T26" fmla="*/ 31 w 362"/>
                <a:gd name="T27" fmla="*/ 116 h 493"/>
                <a:gd name="T28" fmla="*/ 52 w 362"/>
                <a:gd name="T29" fmla="*/ 105 h 493"/>
                <a:gd name="T30" fmla="*/ 71 w 362"/>
                <a:gd name="T31" fmla="*/ 75 h 493"/>
                <a:gd name="T32" fmla="*/ 68 w 362"/>
                <a:gd name="T33" fmla="*/ 125 h 493"/>
                <a:gd name="T34" fmla="*/ 84 w 362"/>
                <a:gd name="T35" fmla="*/ 115 h 493"/>
                <a:gd name="T36" fmla="*/ 83 w 362"/>
                <a:gd name="T37" fmla="*/ 74 h 493"/>
                <a:gd name="T38" fmla="*/ 104 w 362"/>
                <a:gd name="T39" fmla="*/ 51 h 493"/>
                <a:gd name="T40" fmla="*/ 118 w 362"/>
                <a:gd name="T41" fmla="*/ 48 h 493"/>
                <a:gd name="T42" fmla="*/ 106 w 362"/>
                <a:gd name="T43" fmla="*/ 41 h 493"/>
                <a:gd name="T44" fmla="*/ 102 w 362"/>
                <a:gd name="T45" fmla="*/ 27 h 493"/>
                <a:gd name="T46" fmla="*/ 110 w 362"/>
                <a:gd name="T47" fmla="*/ 7 h 493"/>
                <a:gd name="T48" fmla="*/ 128 w 362"/>
                <a:gd name="T49" fmla="*/ 0 h 493"/>
                <a:gd name="T50" fmla="*/ 171 w 362"/>
                <a:gd name="T51" fmla="*/ 12 h 493"/>
                <a:gd name="T52" fmla="*/ 187 w 362"/>
                <a:gd name="T53" fmla="*/ 28 h 493"/>
                <a:gd name="T54" fmla="*/ 237 w 362"/>
                <a:gd name="T55" fmla="*/ 39 h 493"/>
                <a:gd name="T56" fmla="*/ 246 w 362"/>
                <a:gd name="T57" fmla="*/ 54 h 493"/>
                <a:gd name="T58" fmla="*/ 261 w 362"/>
                <a:gd name="T59" fmla="*/ 72 h 493"/>
                <a:gd name="T60" fmla="*/ 248 w 362"/>
                <a:gd name="T61" fmla="*/ 72 h 493"/>
                <a:gd name="T62" fmla="*/ 246 w 362"/>
                <a:gd name="T63" fmla="*/ 82 h 493"/>
                <a:gd name="T64" fmla="*/ 261 w 362"/>
                <a:gd name="T65" fmla="*/ 101 h 493"/>
                <a:gd name="T66" fmla="*/ 264 w 362"/>
                <a:gd name="T67" fmla="*/ 135 h 493"/>
                <a:gd name="T68" fmla="*/ 264 w 362"/>
                <a:gd name="T69" fmla="*/ 156 h 493"/>
                <a:gd name="T70" fmla="*/ 249 w 362"/>
                <a:gd name="T71" fmla="*/ 180 h 493"/>
                <a:gd name="T72" fmla="*/ 248 w 362"/>
                <a:gd name="T73" fmla="*/ 192 h 493"/>
                <a:gd name="T74" fmla="*/ 228 w 362"/>
                <a:gd name="T75" fmla="*/ 202 h 493"/>
                <a:gd name="T76" fmla="*/ 223 w 362"/>
                <a:gd name="T77" fmla="*/ 213 h 493"/>
                <a:gd name="T78" fmla="*/ 225 w 362"/>
                <a:gd name="T79" fmla="*/ 238 h 493"/>
                <a:gd name="T80" fmla="*/ 247 w 362"/>
                <a:gd name="T81" fmla="*/ 248 h 493"/>
                <a:gd name="T82" fmla="*/ 264 w 362"/>
                <a:gd name="T83" fmla="*/ 229 h 493"/>
                <a:gd name="T84" fmla="*/ 276 w 362"/>
                <a:gd name="T85" fmla="*/ 201 h 493"/>
                <a:gd name="T86" fmla="*/ 305 w 362"/>
                <a:gd name="T87" fmla="*/ 184 h 493"/>
                <a:gd name="T88" fmla="*/ 325 w 362"/>
                <a:gd name="T89" fmla="*/ 194 h 493"/>
                <a:gd name="T90" fmla="*/ 338 w 362"/>
                <a:gd name="T91" fmla="*/ 225 h 493"/>
                <a:gd name="T92" fmla="*/ 354 w 362"/>
                <a:gd name="T93" fmla="*/ 284 h 493"/>
                <a:gd name="T94" fmla="*/ 362 w 362"/>
                <a:gd name="T95" fmla="*/ 303 h 493"/>
                <a:gd name="T96" fmla="*/ 357 w 362"/>
                <a:gd name="T97" fmla="*/ 319 h 493"/>
                <a:gd name="T98" fmla="*/ 360 w 362"/>
                <a:gd name="T99" fmla="*/ 344 h 493"/>
                <a:gd name="T100" fmla="*/ 353 w 362"/>
                <a:gd name="T101" fmla="*/ 358 h 493"/>
                <a:gd name="T102" fmla="*/ 345 w 362"/>
                <a:gd name="T103" fmla="*/ 344 h 493"/>
                <a:gd name="T104" fmla="*/ 335 w 362"/>
                <a:gd name="T105" fmla="*/ 350 h 493"/>
                <a:gd name="T106" fmla="*/ 335 w 362"/>
                <a:gd name="T107" fmla="*/ 373 h 493"/>
                <a:gd name="T108" fmla="*/ 331 w 362"/>
                <a:gd name="T109" fmla="*/ 383 h 493"/>
                <a:gd name="T110" fmla="*/ 316 w 362"/>
                <a:gd name="T111" fmla="*/ 393 h 493"/>
                <a:gd name="T112" fmla="*/ 315 w 362"/>
                <a:gd name="T113" fmla="*/ 424 h 493"/>
                <a:gd name="T114" fmla="*/ 304 w 362"/>
                <a:gd name="T115" fmla="*/ 438 h 493"/>
                <a:gd name="T116" fmla="*/ 295 w 362"/>
                <a:gd name="T117" fmla="*/ 463 h 493"/>
                <a:gd name="T118" fmla="*/ 178 w 362"/>
                <a:gd name="T119" fmla="*/ 482 h 493"/>
                <a:gd name="T120" fmla="*/ 174 w 362"/>
                <a:gd name="T121" fmla="*/ 474 h 493"/>
                <a:gd name="T122" fmla="*/ 0 w 362"/>
                <a:gd name="T123" fmla="*/ 493 h 49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62"/>
                <a:gd name="T187" fmla="*/ 0 h 493"/>
                <a:gd name="T188" fmla="*/ 362 w 362"/>
                <a:gd name="T189" fmla="*/ 493 h 49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62" h="493">
                  <a:moveTo>
                    <a:pt x="0" y="493"/>
                  </a:moveTo>
                  <a:lnTo>
                    <a:pt x="35" y="433"/>
                  </a:lnTo>
                  <a:lnTo>
                    <a:pt x="42" y="411"/>
                  </a:lnTo>
                  <a:lnTo>
                    <a:pt x="44" y="370"/>
                  </a:lnTo>
                  <a:lnTo>
                    <a:pt x="36" y="329"/>
                  </a:lnTo>
                  <a:lnTo>
                    <a:pt x="15" y="290"/>
                  </a:lnTo>
                  <a:lnTo>
                    <a:pt x="5" y="267"/>
                  </a:lnTo>
                  <a:lnTo>
                    <a:pt x="12" y="248"/>
                  </a:lnTo>
                  <a:lnTo>
                    <a:pt x="2" y="222"/>
                  </a:lnTo>
                  <a:lnTo>
                    <a:pt x="13" y="205"/>
                  </a:lnTo>
                  <a:lnTo>
                    <a:pt x="21" y="162"/>
                  </a:lnTo>
                  <a:lnTo>
                    <a:pt x="19" y="142"/>
                  </a:lnTo>
                  <a:lnTo>
                    <a:pt x="33" y="130"/>
                  </a:lnTo>
                  <a:lnTo>
                    <a:pt x="31" y="116"/>
                  </a:lnTo>
                  <a:lnTo>
                    <a:pt x="52" y="105"/>
                  </a:lnTo>
                  <a:lnTo>
                    <a:pt x="71" y="75"/>
                  </a:lnTo>
                  <a:lnTo>
                    <a:pt x="68" y="125"/>
                  </a:lnTo>
                  <a:lnTo>
                    <a:pt x="84" y="115"/>
                  </a:lnTo>
                  <a:lnTo>
                    <a:pt x="83" y="74"/>
                  </a:lnTo>
                  <a:lnTo>
                    <a:pt x="104" y="51"/>
                  </a:lnTo>
                  <a:lnTo>
                    <a:pt x="118" y="48"/>
                  </a:lnTo>
                  <a:lnTo>
                    <a:pt x="106" y="41"/>
                  </a:lnTo>
                  <a:lnTo>
                    <a:pt x="102" y="27"/>
                  </a:lnTo>
                  <a:lnTo>
                    <a:pt x="110" y="7"/>
                  </a:lnTo>
                  <a:lnTo>
                    <a:pt x="128" y="0"/>
                  </a:lnTo>
                  <a:lnTo>
                    <a:pt x="171" y="12"/>
                  </a:lnTo>
                  <a:lnTo>
                    <a:pt x="187" y="28"/>
                  </a:lnTo>
                  <a:lnTo>
                    <a:pt x="237" y="39"/>
                  </a:lnTo>
                  <a:lnTo>
                    <a:pt x="246" y="54"/>
                  </a:lnTo>
                  <a:lnTo>
                    <a:pt x="261" y="72"/>
                  </a:lnTo>
                  <a:lnTo>
                    <a:pt x="248" y="72"/>
                  </a:lnTo>
                  <a:lnTo>
                    <a:pt x="246" y="82"/>
                  </a:lnTo>
                  <a:lnTo>
                    <a:pt x="261" y="101"/>
                  </a:lnTo>
                  <a:lnTo>
                    <a:pt x="264" y="135"/>
                  </a:lnTo>
                  <a:lnTo>
                    <a:pt x="264" y="156"/>
                  </a:lnTo>
                  <a:lnTo>
                    <a:pt x="249" y="180"/>
                  </a:lnTo>
                  <a:lnTo>
                    <a:pt x="248" y="192"/>
                  </a:lnTo>
                  <a:lnTo>
                    <a:pt x="228" y="202"/>
                  </a:lnTo>
                  <a:lnTo>
                    <a:pt x="223" y="213"/>
                  </a:lnTo>
                  <a:lnTo>
                    <a:pt x="225" y="238"/>
                  </a:lnTo>
                  <a:lnTo>
                    <a:pt x="247" y="248"/>
                  </a:lnTo>
                  <a:lnTo>
                    <a:pt x="264" y="229"/>
                  </a:lnTo>
                  <a:lnTo>
                    <a:pt x="276" y="201"/>
                  </a:lnTo>
                  <a:lnTo>
                    <a:pt x="305" y="184"/>
                  </a:lnTo>
                  <a:lnTo>
                    <a:pt x="325" y="194"/>
                  </a:lnTo>
                  <a:lnTo>
                    <a:pt x="338" y="225"/>
                  </a:lnTo>
                  <a:lnTo>
                    <a:pt x="354" y="284"/>
                  </a:lnTo>
                  <a:lnTo>
                    <a:pt x="362" y="303"/>
                  </a:lnTo>
                  <a:lnTo>
                    <a:pt x="357" y="319"/>
                  </a:lnTo>
                  <a:lnTo>
                    <a:pt x="360" y="344"/>
                  </a:lnTo>
                  <a:lnTo>
                    <a:pt x="353" y="358"/>
                  </a:lnTo>
                  <a:lnTo>
                    <a:pt x="345" y="344"/>
                  </a:lnTo>
                  <a:lnTo>
                    <a:pt x="335" y="350"/>
                  </a:lnTo>
                  <a:lnTo>
                    <a:pt x="335" y="373"/>
                  </a:lnTo>
                  <a:lnTo>
                    <a:pt x="331" y="383"/>
                  </a:lnTo>
                  <a:lnTo>
                    <a:pt x="316" y="393"/>
                  </a:lnTo>
                  <a:lnTo>
                    <a:pt x="315" y="424"/>
                  </a:lnTo>
                  <a:lnTo>
                    <a:pt x="304" y="438"/>
                  </a:lnTo>
                  <a:lnTo>
                    <a:pt x="295" y="463"/>
                  </a:lnTo>
                  <a:lnTo>
                    <a:pt x="178" y="482"/>
                  </a:lnTo>
                  <a:lnTo>
                    <a:pt x="174" y="474"/>
                  </a:lnTo>
                  <a:lnTo>
                    <a:pt x="0" y="493"/>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2" name="Freeform 61"/>
            <p:cNvSpPr>
              <a:spLocks/>
            </p:cNvSpPr>
            <p:nvPr/>
          </p:nvSpPr>
          <p:spPr bwMode="auto">
            <a:xfrm>
              <a:off x="2380" y="997"/>
              <a:ext cx="245" cy="333"/>
            </a:xfrm>
            <a:custGeom>
              <a:avLst/>
              <a:gdLst>
                <a:gd name="T0" fmla="*/ 0 w 362"/>
                <a:gd name="T1" fmla="*/ 493 h 493"/>
                <a:gd name="T2" fmla="*/ 35 w 362"/>
                <a:gd name="T3" fmla="*/ 433 h 493"/>
                <a:gd name="T4" fmla="*/ 42 w 362"/>
                <a:gd name="T5" fmla="*/ 411 h 493"/>
                <a:gd name="T6" fmla="*/ 44 w 362"/>
                <a:gd name="T7" fmla="*/ 370 h 493"/>
                <a:gd name="T8" fmla="*/ 36 w 362"/>
                <a:gd name="T9" fmla="*/ 329 h 493"/>
                <a:gd name="T10" fmla="*/ 15 w 362"/>
                <a:gd name="T11" fmla="*/ 290 h 493"/>
                <a:gd name="T12" fmla="*/ 5 w 362"/>
                <a:gd name="T13" fmla="*/ 267 h 493"/>
                <a:gd name="T14" fmla="*/ 12 w 362"/>
                <a:gd name="T15" fmla="*/ 248 h 493"/>
                <a:gd name="T16" fmla="*/ 2 w 362"/>
                <a:gd name="T17" fmla="*/ 222 h 493"/>
                <a:gd name="T18" fmla="*/ 13 w 362"/>
                <a:gd name="T19" fmla="*/ 205 h 493"/>
                <a:gd name="T20" fmla="*/ 21 w 362"/>
                <a:gd name="T21" fmla="*/ 162 h 493"/>
                <a:gd name="T22" fmla="*/ 19 w 362"/>
                <a:gd name="T23" fmla="*/ 142 h 493"/>
                <a:gd name="T24" fmla="*/ 33 w 362"/>
                <a:gd name="T25" fmla="*/ 130 h 493"/>
                <a:gd name="T26" fmla="*/ 31 w 362"/>
                <a:gd name="T27" fmla="*/ 116 h 493"/>
                <a:gd name="T28" fmla="*/ 52 w 362"/>
                <a:gd name="T29" fmla="*/ 105 h 493"/>
                <a:gd name="T30" fmla="*/ 71 w 362"/>
                <a:gd name="T31" fmla="*/ 75 h 493"/>
                <a:gd name="T32" fmla="*/ 68 w 362"/>
                <a:gd name="T33" fmla="*/ 125 h 493"/>
                <a:gd name="T34" fmla="*/ 84 w 362"/>
                <a:gd name="T35" fmla="*/ 115 h 493"/>
                <a:gd name="T36" fmla="*/ 83 w 362"/>
                <a:gd name="T37" fmla="*/ 74 h 493"/>
                <a:gd name="T38" fmla="*/ 104 w 362"/>
                <a:gd name="T39" fmla="*/ 51 h 493"/>
                <a:gd name="T40" fmla="*/ 118 w 362"/>
                <a:gd name="T41" fmla="*/ 48 h 493"/>
                <a:gd name="T42" fmla="*/ 106 w 362"/>
                <a:gd name="T43" fmla="*/ 41 h 493"/>
                <a:gd name="T44" fmla="*/ 102 w 362"/>
                <a:gd name="T45" fmla="*/ 27 h 493"/>
                <a:gd name="T46" fmla="*/ 110 w 362"/>
                <a:gd name="T47" fmla="*/ 7 h 493"/>
                <a:gd name="T48" fmla="*/ 128 w 362"/>
                <a:gd name="T49" fmla="*/ 0 h 493"/>
                <a:gd name="T50" fmla="*/ 171 w 362"/>
                <a:gd name="T51" fmla="*/ 12 h 493"/>
                <a:gd name="T52" fmla="*/ 187 w 362"/>
                <a:gd name="T53" fmla="*/ 28 h 493"/>
                <a:gd name="T54" fmla="*/ 237 w 362"/>
                <a:gd name="T55" fmla="*/ 39 h 493"/>
                <a:gd name="T56" fmla="*/ 246 w 362"/>
                <a:gd name="T57" fmla="*/ 54 h 493"/>
                <a:gd name="T58" fmla="*/ 261 w 362"/>
                <a:gd name="T59" fmla="*/ 72 h 493"/>
                <a:gd name="T60" fmla="*/ 248 w 362"/>
                <a:gd name="T61" fmla="*/ 72 h 493"/>
                <a:gd name="T62" fmla="*/ 246 w 362"/>
                <a:gd name="T63" fmla="*/ 82 h 493"/>
                <a:gd name="T64" fmla="*/ 261 w 362"/>
                <a:gd name="T65" fmla="*/ 101 h 493"/>
                <a:gd name="T66" fmla="*/ 264 w 362"/>
                <a:gd name="T67" fmla="*/ 135 h 493"/>
                <a:gd name="T68" fmla="*/ 264 w 362"/>
                <a:gd name="T69" fmla="*/ 156 h 493"/>
                <a:gd name="T70" fmla="*/ 249 w 362"/>
                <a:gd name="T71" fmla="*/ 180 h 493"/>
                <a:gd name="T72" fmla="*/ 248 w 362"/>
                <a:gd name="T73" fmla="*/ 192 h 493"/>
                <a:gd name="T74" fmla="*/ 228 w 362"/>
                <a:gd name="T75" fmla="*/ 202 h 493"/>
                <a:gd name="T76" fmla="*/ 223 w 362"/>
                <a:gd name="T77" fmla="*/ 213 h 493"/>
                <a:gd name="T78" fmla="*/ 225 w 362"/>
                <a:gd name="T79" fmla="*/ 238 h 493"/>
                <a:gd name="T80" fmla="*/ 247 w 362"/>
                <a:gd name="T81" fmla="*/ 248 h 493"/>
                <a:gd name="T82" fmla="*/ 264 w 362"/>
                <a:gd name="T83" fmla="*/ 229 h 493"/>
                <a:gd name="T84" fmla="*/ 276 w 362"/>
                <a:gd name="T85" fmla="*/ 201 h 493"/>
                <a:gd name="T86" fmla="*/ 305 w 362"/>
                <a:gd name="T87" fmla="*/ 184 h 493"/>
                <a:gd name="T88" fmla="*/ 325 w 362"/>
                <a:gd name="T89" fmla="*/ 194 h 493"/>
                <a:gd name="T90" fmla="*/ 338 w 362"/>
                <a:gd name="T91" fmla="*/ 225 h 493"/>
                <a:gd name="T92" fmla="*/ 354 w 362"/>
                <a:gd name="T93" fmla="*/ 284 h 493"/>
                <a:gd name="T94" fmla="*/ 362 w 362"/>
                <a:gd name="T95" fmla="*/ 303 h 493"/>
                <a:gd name="T96" fmla="*/ 357 w 362"/>
                <a:gd name="T97" fmla="*/ 319 h 493"/>
                <a:gd name="T98" fmla="*/ 360 w 362"/>
                <a:gd name="T99" fmla="*/ 344 h 493"/>
                <a:gd name="T100" fmla="*/ 353 w 362"/>
                <a:gd name="T101" fmla="*/ 358 h 493"/>
                <a:gd name="T102" fmla="*/ 345 w 362"/>
                <a:gd name="T103" fmla="*/ 344 h 493"/>
                <a:gd name="T104" fmla="*/ 335 w 362"/>
                <a:gd name="T105" fmla="*/ 350 h 493"/>
                <a:gd name="T106" fmla="*/ 335 w 362"/>
                <a:gd name="T107" fmla="*/ 373 h 493"/>
                <a:gd name="T108" fmla="*/ 331 w 362"/>
                <a:gd name="T109" fmla="*/ 383 h 493"/>
                <a:gd name="T110" fmla="*/ 316 w 362"/>
                <a:gd name="T111" fmla="*/ 393 h 493"/>
                <a:gd name="T112" fmla="*/ 315 w 362"/>
                <a:gd name="T113" fmla="*/ 424 h 493"/>
                <a:gd name="T114" fmla="*/ 304 w 362"/>
                <a:gd name="T115" fmla="*/ 438 h 493"/>
                <a:gd name="T116" fmla="*/ 295 w 362"/>
                <a:gd name="T117" fmla="*/ 463 h 493"/>
                <a:gd name="T118" fmla="*/ 178 w 362"/>
                <a:gd name="T119" fmla="*/ 482 h 493"/>
                <a:gd name="T120" fmla="*/ 174 w 362"/>
                <a:gd name="T121" fmla="*/ 474 h 493"/>
                <a:gd name="T122" fmla="*/ 0 w 362"/>
                <a:gd name="T123" fmla="*/ 493 h 49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62"/>
                <a:gd name="T187" fmla="*/ 0 h 493"/>
                <a:gd name="T188" fmla="*/ 362 w 362"/>
                <a:gd name="T189" fmla="*/ 493 h 49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62" h="493">
                  <a:moveTo>
                    <a:pt x="0" y="493"/>
                  </a:moveTo>
                  <a:lnTo>
                    <a:pt x="35" y="433"/>
                  </a:lnTo>
                  <a:lnTo>
                    <a:pt x="42" y="411"/>
                  </a:lnTo>
                  <a:lnTo>
                    <a:pt x="44" y="370"/>
                  </a:lnTo>
                  <a:lnTo>
                    <a:pt x="36" y="329"/>
                  </a:lnTo>
                  <a:lnTo>
                    <a:pt x="15" y="290"/>
                  </a:lnTo>
                  <a:lnTo>
                    <a:pt x="5" y="267"/>
                  </a:lnTo>
                  <a:lnTo>
                    <a:pt x="12" y="248"/>
                  </a:lnTo>
                  <a:lnTo>
                    <a:pt x="2" y="222"/>
                  </a:lnTo>
                  <a:lnTo>
                    <a:pt x="13" y="205"/>
                  </a:lnTo>
                  <a:lnTo>
                    <a:pt x="21" y="162"/>
                  </a:lnTo>
                  <a:lnTo>
                    <a:pt x="19" y="142"/>
                  </a:lnTo>
                  <a:lnTo>
                    <a:pt x="33" y="130"/>
                  </a:lnTo>
                  <a:lnTo>
                    <a:pt x="31" y="116"/>
                  </a:lnTo>
                  <a:lnTo>
                    <a:pt x="52" y="105"/>
                  </a:lnTo>
                  <a:lnTo>
                    <a:pt x="71" y="75"/>
                  </a:lnTo>
                  <a:lnTo>
                    <a:pt x="68" y="125"/>
                  </a:lnTo>
                  <a:lnTo>
                    <a:pt x="84" y="115"/>
                  </a:lnTo>
                  <a:lnTo>
                    <a:pt x="83" y="74"/>
                  </a:lnTo>
                  <a:lnTo>
                    <a:pt x="104" y="51"/>
                  </a:lnTo>
                  <a:lnTo>
                    <a:pt x="118" y="48"/>
                  </a:lnTo>
                  <a:lnTo>
                    <a:pt x="106" y="41"/>
                  </a:lnTo>
                  <a:lnTo>
                    <a:pt x="102" y="27"/>
                  </a:lnTo>
                  <a:lnTo>
                    <a:pt x="110" y="7"/>
                  </a:lnTo>
                  <a:lnTo>
                    <a:pt x="128" y="0"/>
                  </a:lnTo>
                  <a:lnTo>
                    <a:pt x="171" y="12"/>
                  </a:lnTo>
                  <a:lnTo>
                    <a:pt x="187" y="28"/>
                  </a:lnTo>
                  <a:lnTo>
                    <a:pt x="237" y="39"/>
                  </a:lnTo>
                  <a:lnTo>
                    <a:pt x="246" y="54"/>
                  </a:lnTo>
                  <a:lnTo>
                    <a:pt x="261" y="72"/>
                  </a:lnTo>
                  <a:lnTo>
                    <a:pt x="248" y="72"/>
                  </a:lnTo>
                  <a:lnTo>
                    <a:pt x="246" y="82"/>
                  </a:lnTo>
                  <a:lnTo>
                    <a:pt x="261" y="101"/>
                  </a:lnTo>
                  <a:lnTo>
                    <a:pt x="264" y="135"/>
                  </a:lnTo>
                  <a:lnTo>
                    <a:pt x="264" y="156"/>
                  </a:lnTo>
                  <a:lnTo>
                    <a:pt x="249" y="180"/>
                  </a:lnTo>
                  <a:lnTo>
                    <a:pt x="248" y="192"/>
                  </a:lnTo>
                  <a:lnTo>
                    <a:pt x="228" y="202"/>
                  </a:lnTo>
                  <a:lnTo>
                    <a:pt x="223" y="213"/>
                  </a:lnTo>
                  <a:lnTo>
                    <a:pt x="225" y="238"/>
                  </a:lnTo>
                  <a:lnTo>
                    <a:pt x="247" y="248"/>
                  </a:lnTo>
                  <a:lnTo>
                    <a:pt x="264" y="229"/>
                  </a:lnTo>
                  <a:lnTo>
                    <a:pt x="276" y="201"/>
                  </a:lnTo>
                  <a:lnTo>
                    <a:pt x="305" y="184"/>
                  </a:lnTo>
                  <a:lnTo>
                    <a:pt x="325" y="194"/>
                  </a:lnTo>
                  <a:lnTo>
                    <a:pt x="338" y="225"/>
                  </a:lnTo>
                  <a:lnTo>
                    <a:pt x="354" y="284"/>
                  </a:lnTo>
                  <a:lnTo>
                    <a:pt x="362" y="303"/>
                  </a:lnTo>
                  <a:lnTo>
                    <a:pt x="357" y="319"/>
                  </a:lnTo>
                  <a:lnTo>
                    <a:pt x="360" y="344"/>
                  </a:lnTo>
                  <a:lnTo>
                    <a:pt x="353" y="358"/>
                  </a:lnTo>
                  <a:lnTo>
                    <a:pt x="345" y="344"/>
                  </a:lnTo>
                  <a:lnTo>
                    <a:pt x="335" y="350"/>
                  </a:lnTo>
                  <a:lnTo>
                    <a:pt x="335" y="373"/>
                  </a:lnTo>
                  <a:lnTo>
                    <a:pt x="331" y="383"/>
                  </a:lnTo>
                  <a:lnTo>
                    <a:pt x="316" y="393"/>
                  </a:lnTo>
                  <a:lnTo>
                    <a:pt x="315" y="424"/>
                  </a:lnTo>
                  <a:lnTo>
                    <a:pt x="304" y="438"/>
                  </a:lnTo>
                  <a:lnTo>
                    <a:pt x="295" y="463"/>
                  </a:lnTo>
                  <a:lnTo>
                    <a:pt x="178" y="482"/>
                  </a:lnTo>
                  <a:lnTo>
                    <a:pt x="174" y="474"/>
                  </a:lnTo>
                  <a:lnTo>
                    <a:pt x="0" y="493"/>
                  </a:lnTo>
                  <a:close/>
                </a:path>
              </a:pathLst>
            </a:custGeom>
            <a:solidFill>
              <a:srgbClr val="BBE0E3"/>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3" name="Freeform 62"/>
            <p:cNvSpPr>
              <a:spLocks/>
            </p:cNvSpPr>
            <p:nvPr/>
          </p:nvSpPr>
          <p:spPr bwMode="auto">
            <a:xfrm>
              <a:off x="1774" y="746"/>
              <a:ext cx="417" cy="469"/>
            </a:xfrm>
            <a:custGeom>
              <a:avLst/>
              <a:gdLst>
                <a:gd name="T0" fmla="*/ 0 w 618"/>
                <a:gd name="T1" fmla="*/ 43 h 694"/>
                <a:gd name="T2" fmla="*/ 4 w 618"/>
                <a:gd name="T3" fmla="*/ 141 h 694"/>
                <a:gd name="T4" fmla="*/ 28 w 618"/>
                <a:gd name="T5" fmla="*/ 220 h 694"/>
                <a:gd name="T6" fmla="*/ 31 w 618"/>
                <a:gd name="T7" fmla="*/ 322 h 694"/>
                <a:gd name="T8" fmla="*/ 48 w 618"/>
                <a:gd name="T9" fmla="*/ 404 h 694"/>
                <a:gd name="T10" fmla="*/ 26 w 618"/>
                <a:gd name="T11" fmla="*/ 446 h 694"/>
                <a:gd name="T12" fmla="*/ 57 w 618"/>
                <a:gd name="T13" fmla="*/ 477 h 694"/>
                <a:gd name="T14" fmla="*/ 56 w 618"/>
                <a:gd name="T15" fmla="*/ 694 h 694"/>
                <a:gd name="T16" fmla="*/ 503 w 618"/>
                <a:gd name="T17" fmla="*/ 686 h 694"/>
                <a:gd name="T18" fmla="*/ 496 w 618"/>
                <a:gd name="T19" fmla="*/ 644 h 694"/>
                <a:gd name="T20" fmla="*/ 482 w 618"/>
                <a:gd name="T21" fmla="*/ 628 h 694"/>
                <a:gd name="T22" fmla="*/ 447 w 618"/>
                <a:gd name="T23" fmla="*/ 606 h 694"/>
                <a:gd name="T24" fmla="*/ 423 w 618"/>
                <a:gd name="T25" fmla="*/ 579 h 694"/>
                <a:gd name="T26" fmla="*/ 363 w 618"/>
                <a:gd name="T27" fmla="*/ 542 h 694"/>
                <a:gd name="T28" fmla="*/ 365 w 618"/>
                <a:gd name="T29" fmla="*/ 478 h 694"/>
                <a:gd name="T30" fmla="*/ 352 w 618"/>
                <a:gd name="T31" fmla="*/ 437 h 694"/>
                <a:gd name="T32" fmla="*/ 400 w 618"/>
                <a:gd name="T33" fmla="*/ 376 h 694"/>
                <a:gd name="T34" fmla="*/ 397 w 618"/>
                <a:gd name="T35" fmla="*/ 315 h 694"/>
                <a:gd name="T36" fmla="*/ 409 w 618"/>
                <a:gd name="T37" fmla="*/ 305 h 694"/>
                <a:gd name="T38" fmla="*/ 469 w 618"/>
                <a:gd name="T39" fmla="*/ 255 h 694"/>
                <a:gd name="T40" fmla="*/ 500 w 618"/>
                <a:gd name="T41" fmla="*/ 218 h 694"/>
                <a:gd name="T42" fmla="*/ 539 w 618"/>
                <a:gd name="T43" fmla="*/ 187 h 694"/>
                <a:gd name="T44" fmla="*/ 618 w 618"/>
                <a:gd name="T45" fmla="*/ 146 h 694"/>
                <a:gd name="T46" fmla="*/ 589 w 618"/>
                <a:gd name="T47" fmla="*/ 148 h 694"/>
                <a:gd name="T48" fmla="*/ 562 w 618"/>
                <a:gd name="T49" fmla="*/ 136 h 694"/>
                <a:gd name="T50" fmla="*/ 518 w 618"/>
                <a:gd name="T51" fmla="*/ 140 h 694"/>
                <a:gd name="T52" fmla="*/ 508 w 618"/>
                <a:gd name="T53" fmla="*/ 123 h 694"/>
                <a:gd name="T54" fmla="*/ 494 w 618"/>
                <a:gd name="T55" fmla="*/ 130 h 694"/>
                <a:gd name="T56" fmla="*/ 463 w 618"/>
                <a:gd name="T57" fmla="*/ 148 h 694"/>
                <a:gd name="T58" fmla="*/ 442 w 618"/>
                <a:gd name="T59" fmla="*/ 142 h 694"/>
                <a:gd name="T60" fmla="*/ 434 w 618"/>
                <a:gd name="T61" fmla="*/ 132 h 694"/>
                <a:gd name="T62" fmla="*/ 417 w 618"/>
                <a:gd name="T63" fmla="*/ 127 h 694"/>
                <a:gd name="T64" fmla="*/ 410 w 618"/>
                <a:gd name="T65" fmla="*/ 114 h 694"/>
                <a:gd name="T66" fmla="*/ 395 w 618"/>
                <a:gd name="T67" fmla="*/ 117 h 694"/>
                <a:gd name="T68" fmla="*/ 393 w 618"/>
                <a:gd name="T69" fmla="*/ 128 h 694"/>
                <a:gd name="T70" fmla="*/ 386 w 618"/>
                <a:gd name="T71" fmla="*/ 130 h 694"/>
                <a:gd name="T72" fmla="*/ 375 w 618"/>
                <a:gd name="T73" fmla="*/ 105 h 694"/>
                <a:gd name="T74" fmla="*/ 360 w 618"/>
                <a:gd name="T75" fmla="*/ 105 h 694"/>
                <a:gd name="T76" fmla="*/ 365 w 618"/>
                <a:gd name="T77" fmla="*/ 93 h 694"/>
                <a:gd name="T78" fmla="*/ 329 w 618"/>
                <a:gd name="T79" fmla="*/ 86 h 694"/>
                <a:gd name="T80" fmla="*/ 315 w 618"/>
                <a:gd name="T81" fmla="*/ 84 h 694"/>
                <a:gd name="T82" fmla="*/ 274 w 618"/>
                <a:gd name="T83" fmla="*/ 101 h 694"/>
                <a:gd name="T84" fmla="*/ 267 w 618"/>
                <a:gd name="T85" fmla="*/ 86 h 694"/>
                <a:gd name="T86" fmla="*/ 201 w 618"/>
                <a:gd name="T87" fmla="*/ 73 h 694"/>
                <a:gd name="T88" fmla="*/ 191 w 618"/>
                <a:gd name="T89" fmla="*/ 6 h 694"/>
                <a:gd name="T90" fmla="*/ 163 w 618"/>
                <a:gd name="T91" fmla="*/ 0 h 694"/>
                <a:gd name="T92" fmla="*/ 163 w 618"/>
                <a:gd name="T93" fmla="*/ 44 h 694"/>
                <a:gd name="T94" fmla="*/ 0 w 618"/>
                <a:gd name="T95" fmla="*/ 43 h 69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18"/>
                <a:gd name="T145" fmla="*/ 0 h 694"/>
                <a:gd name="T146" fmla="*/ 618 w 618"/>
                <a:gd name="T147" fmla="*/ 694 h 69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18" h="694">
                  <a:moveTo>
                    <a:pt x="0" y="43"/>
                  </a:moveTo>
                  <a:lnTo>
                    <a:pt x="4" y="141"/>
                  </a:lnTo>
                  <a:lnTo>
                    <a:pt x="28" y="220"/>
                  </a:lnTo>
                  <a:lnTo>
                    <a:pt x="31" y="322"/>
                  </a:lnTo>
                  <a:lnTo>
                    <a:pt x="48" y="404"/>
                  </a:lnTo>
                  <a:lnTo>
                    <a:pt x="26" y="446"/>
                  </a:lnTo>
                  <a:lnTo>
                    <a:pt x="57" y="477"/>
                  </a:lnTo>
                  <a:lnTo>
                    <a:pt x="56" y="694"/>
                  </a:lnTo>
                  <a:lnTo>
                    <a:pt x="503" y="686"/>
                  </a:lnTo>
                  <a:lnTo>
                    <a:pt x="496" y="644"/>
                  </a:lnTo>
                  <a:lnTo>
                    <a:pt x="482" y="628"/>
                  </a:lnTo>
                  <a:lnTo>
                    <a:pt x="447" y="606"/>
                  </a:lnTo>
                  <a:lnTo>
                    <a:pt x="423" y="579"/>
                  </a:lnTo>
                  <a:lnTo>
                    <a:pt x="363" y="542"/>
                  </a:lnTo>
                  <a:lnTo>
                    <a:pt x="365" y="478"/>
                  </a:lnTo>
                  <a:lnTo>
                    <a:pt x="352" y="437"/>
                  </a:lnTo>
                  <a:lnTo>
                    <a:pt x="400" y="376"/>
                  </a:lnTo>
                  <a:lnTo>
                    <a:pt x="397" y="315"/>
                  </a:lnTo>
                  <a:lnTo>
                    <a:pt x="409" y="305"/>
                  </a:lnTo>
                  <a:lnTo>
                    <a:pt x="469" y="255"/>
                  </a:lnTo>
                  <a:lnTo>
                    <a:pt x="500" y="218"/>
                  </a:lnTo>
                  <a:lnTo>
                    <a:pt x="539" y="187"/>
                  </a:lnTo>
                  <a:lnTo>
                    <a:pt x="618" y="146"/>
                  </a:lnTo>
                  <a:lnTo>
                    <a:pt x="589" y="148"/>
                  </a:lnTo>
                  <a:lnTo>
                    <a:pt x="562" y="136"/>
                  </a:lnTo>
                  <a:lnTo>
                    <a:pt x="518" y="140"/>
                  </a:lnTo>
                  <a:lnTo>
                    <a:pt x="508" y="123"/>
                  </a:lnTo>
                  <a:lnTo>
                    <a:pt x="494" y="130"/>
                  </a:lnTo>
                  <a:lnTo>
                    <a:pt x="463" y="148"/>
                  </a:lnTo>
                  <a:lnTo>
                    <a:pt x="442" y="142"/>
                  </a:lnTo>
                  <a:lnTo>
                    <a:pt x="434" y="132"/>
                  </a:lnTo>
                  <a:lnTo>
                    <a:pt x="417" y="127"/>
                  </a:lnTo>
                  <a:lnTo>
                    <a:pt x="410" y="114"/>
                  </a:lnTo>
                  <a:lnTo>
                    <a:pt x="395" y="117"/>
                  </a:lnTo>
                  <a:lnTo>
                    <a:pt x="393" y="128"/>
                  </a:lnTo>
                  <a:lnTo>
                    <a:pt x="386" y="130"/>
                  </a:lnTo>
                  <a:lnTo>
                    <a:pt x="375" y="105"/>
                  </a:lnTo>
                  <a:lnTo>
                    <a:pt x="360" y="105"/>
                  </a:lnTo>
                  <a:lnTo>
                    <a:pt x="365" y="93"/>
                  </a:lnTo>
                  <a:lnTo>
                    <a:pt x="329" y="86"/>
                  </a:lnTo>
                  <a:lnTo>
                    <a:pt x="315" y="84"/>
                  </a:lnTo>
                  <a:lnTo>
                    <a:pt x="274" y="101"/>
                  </a:lnTo>
                  <a:lnTo>
                    <a:pt x="267" y="86"/>
                  </a:lnTo>
                  <a:lnTo>
                    <a:pt x="201" y="73"/>
                  </a:lnTo>
                  <a:lnTo>
                    <a:pt x="191" y="6"/>
                  </a:lnTo>
                  <a:lnTo>
                    <a:pt x="163" y="0"/>
                  </a:lnTo>
                  <a:lnTo>
                    <a:pt x="163" y="44"/>
                  </a:lnTo>
                  <a:lnTo>
                    <a:pt x="0" y="43"/>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4" name="Freeform 63"/>
            <p:cNvSpPr>
              <a:spLocks/>
            </p:cNvSpPr>
            <p:nvPr/>
          </p:nvSpPr>
          <p:spPr bwMode="auto">
            <a:xfrm>
              <a:off x="1774" y="746"/>
              <a:ext cx="417" cy="469"/>
            </a:xfrm>
            <a:custGeom>
              <a:avLst/>
              <a:gdLst>
                <a:gd name="T0" fmla="*/ 0 w 618"/>
                <a:gd name="T1" fmla="*/ 43 h 694"/>
                <a:gd name="T2" fmla="*/ 4 w 618"/>
                <a:gd name="T3" fmla="*/ 141 h 694"/>
                <a:gd name="T4" fmla="*/ 28 w 618"/>
                <a:gd name="T5" fmla="*/ 220 h 694"/>
                <a:gd name="T6" fmla="*/ 31 w 618"/>
                <a:gd name="T7" fmla="*/ 322 h 694"/>
                <a:gd name="T8" fmla="*/ 48 w 618"/>
                <a:gd name="T9" fmla="*/ 404 h 694"/>
                <a:gd name="T10" fmla="*/ 26 w 618"/>
                <a:gd name="T11" fmla="*/ 446 h 694"/>
                <a:gd name="T12" fmla="*/ 57 w 618"/>
                <a:gd name="T13" fmla="*/ 477 h 694"/>
                <a:gd name="T14" fmla="*/ 56 w 618"/>
                <a:gd name="T15" fmla="*/ 694 h 694"/>
                <a:gd name="T16" fmla="*/ 503 w 618"/>
                <a:gd name="T17" fmla="*/ 686 h 694"/>
                <a:gd name="T18" fmla="*/ 496 w 618"/>
                <a:gd name="T19" fmla="*/ 644 h 694"/>
                <a:gd name="T20" fmla="*/ 482 w 618"/>
                <a:gd name="T21" fmla="*/ 628 h 694"/>
                <a:gd name="T22" fmla="*/ 447 w 618"/>
                <a:gd name="T23" fmla="*/ 606 h 694"/>
                <a:gd name="T24" fmla="*/ 423 w 618"/>
                <a:gd name="T25" fmla="*/ 579 h 694"/>
                <a:gd name="T26" fmla="*/ 363 w 618"/>
                <a:gd name="T27" fmla="*/ 542 h 694"/>
                <a:gd name="T28" fmla="*/ 365 w 618"/>
                <a:gd name="T29" fmla="*/ 478 h 694"/>
                <a:gd name="T30" fmla="*/ 352 w 618"/>
                <a:gd name="T31" fmla="*/ 437 h 694"/>
                <a:gd name="T32" fmla="*/ 400 w 618"/>
                <a:gd name="T33" fmla="*/ 376 h 694"/>
                <a:gd name="T34" fmla="*/ 397 w 618"/>
                <a:gd name="T35" fmla="*/ 315 h 694"/>
                <a:gd name="T36" fmla="*/ 409 w 618"/>
                <a:gd name="T37" fmla="*/ 305 h 694"/>
                <a:gd name="T38" fmla="*/ 469 w 618"/>
                <a:gd name="T39" fmla="*/ 255 h 694"/>
                <a:gd name="T40" fmla="*/ 500 w 618"/>
                <a:gd name="T41" fmla="*/ 218 h 694"/>
                <a:gd name="T42" fmla="*/ 539 w 618"/>
                <a:gd name="T43" fmla="*/ 187 h 694"/>
                <a:gd name="T44" fmla="*/ 618 w 618"/>
                <a:gd name="T45" fmla="*/ 146 h 694"/>
                <a:gd name="T46" fmla="*/ 589 w 618"/>
                <a:gd name="T47" fmla="*/ 148 h 694"/>
                <a:gd name="T48" fmla="*/ 562 w 618"/>
                <a:gd name="T49" fmla="*/ 136 h 694"/>
                <a:gd name="T50" fmla="*/ 518 w 618"/>
                <a:gd name="T51" fmla="*/ 140 h 694"/>
                <a:gd name="T52" fmla="*/ 508 w 618"/>
                <a:gd name="T53" fmla="*/ 123 h 694"/>
                <a:gd name="T54" fmla="*/ 494 w 618"/>
                <a:gd name="T55" fmla="*/ 130 h 694"/>
                <a:gd name="T56" fmla="*/ 463 w 618"/>
                <a:gd name="T57" fmla="*/ 148 h 694"/>
                <a:gd name="T58" fmla="*/ 442 w 618"/>
                <a:gd name="T59" fmla="*/ 142 h 694"/>
                <a:gd name="T60" fmla="*/ 434 w 618"/>
                <a:gd name="T61" fmla="*/ 132 h 694"/>
                <a:gd name="T62" fmla="*/ 417 w 618"/>
                <a:gd name="T63" fmla="*/ 127 h 694"/>
                <a:gd name="T64" fmla="*/ 410 w 618"/>
                <a:gd name="T65" fmla="*/ 114 h 694"/>
                <a:gd name="T66" fmla="*/ 395 w 618"/>
                <a:gd name="T67" fmla="*/ 117 h 694"/>
                <a:gd name="T68" fmla="*/ 393 w 618"/>
                <a:gd name="T69" fmla="*/ 128 h 694"/>
                <a:gd name="T70" fmla="*/ 386 w 618"/>
                <a:gd name="T71" fmla="*/ 130 h 694"/>
                <a:gd name="T72" fmla="*/ 375 w 618"/>
                <a:gd name="T73" fmla="*/ 105 h 694"/>
                <a:gd name="T74" fmla="*/ 360 w 618"/>
                <a:gd name="T75" fmla="*/ 105 h 694"/>
                <a:gd name="T76" fmla="*/ 365 w 618"/>
                <a:gd name="T77" fmla="*/ 93 h 694"/>
                <a:gd name="T78" fmla="*/ 329 w 618"/>
                <a:gd name="T79" fmla="*/ 86 h 694"/>
                <a:gd name="T80" fmla="*/ 315 w 618"/>
                <a:gd name="T81" fmla="*/ 84 h 694"/>
                <a:gd name="T82" fmla="*/ 274 w 618"/>
                <a:gd name="T83" fmla="*/ 101 h 694"/>
                <a:gd name="T84" fmla="*/ 267 w 618"/>
                <a:gd name="T85" fmla="*/ 86 h 694"/>
                <a:gd name="T86" fmla="*/ 201 w 618"/>
                <a:gd name="T87" fmla="*/ 73 h 694"/>
                <a:gd name="T88" fmla="*/ 191 w 618"/>
                <a:gd name="T89" fmla="*/ 6 h 694"/>
                <a:gd name="T90" fmla="*/ 163 w 618"/>
                <a:gd name="T91" fmla="*/ 0 h 694"/>
                <a:gd name="T92" fmla="*/ 163 w 618"/>
                <a:gd name="T93" fmla="*/ 44 h 694"/>
                <a:gd name="T94" fmla="*/ 0 w 618"/>
                <a:gd name="T95" fmla="*/ 43 h 69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18"/>
                <a:gd name="T145" fmla="*/ 0 h 694"/>
                <a:gd name="T146" fmla="*/ 618 w 618"/>
                <a:gd name="T147" fmla="*/ 694 h 69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18" h="694">
                  <a:moveTo>
                    <a:pt x="0" y="43"/>
                  </a:moveTo>
                  <a:lnTo>
                    <a:pt x="4" y="141"/>
                  </a:lnTo>
                  <a:lnTo>
                    <a:pt x="28" y="220"/>
                  </a:lnTo>
                  <a:lnTo>
                    <a:pt x="31" y="322"/>
                  </a:lnTo>
                  <a:lnTo>
                    <a:pt x="48" y="404"/>
                  </a:lnTo>
                  <a:lnTo>
                    <a:pt x="26" y="446"/>
                  </a:lnTo>
                  <a:lnTo>
                    <a:pt x="57" y="477"/>
                  </a:lnTo>
                  <a:lnTo>
                    <a:pt x="56" y="694"/>
                  </a:lnTo>
                  <a:lnTo>
                    <a:pt x="503" y="686"/>
                  </a:lnTo>
                  <a:lnTo>
                    <a:pt x="496" y="644"/>
                  </a:lnTo>
                  <a:lnTo>
                    <a:pt x="482" y="628"/>
                  </a:lnTo>
                  <a:lnTo>
                    <a:pt x="447" y="606"/>
                  </a:lnTo>
                  <a:lnTo>
                    <a:pt x="423" y="579"/>
                  </a:lnTo>
                  <a:lnTo>
                    <a:pt x="363" y="542"/>
                  </a:lnTo>
                  <a:lnTo>
                    <a:pt x="365" y="478"/>
                  </a:lnTo>
                  <a:lnTo>
                    <a:pt x="352" y="437"/>
                  </a:lnTo>
                  <a:lnTo>
                    <a:pt x="400" y="376"/>
                  </a:lnTo>
                  <a:lnTo>
                    <a:pt x="397" y="315"/>
                  </a:lnTo>
                  <a:lnTo>
                    <a:pt x="409" y="305"/>
                  </a:lnTo>
                  <a:lnTo>
                    <a:pt x="469" y="255"/>
                  </a:lnTo>
                  <a:lnTo>
                    <a:pt x="500" y="218"/>
                  </a:lnTo>
                  <a:lnTo>
                    <a:pt x="539" y="187"/>
                  </a:lnTo>
                  <a:lnTo>
                    <a:pt x="618" y="146"/>
                  </a:lnTo>
                  <a:lnTo>
                    <a:pt x="589" y="148"/>
                  </a:lnTo>
                  <a:lnTo>
                    <a:pt x="562" y="136"/>
                  </a:lnTo>
                  <a:lnTo>
                    <a:pt x="518" y="140"/>
                  </a:lnTo>
                  <a:lnTo>
                    <a:pt x="508" y="123"/>
                  </a:lnTo>
                  <a:lnTo>
                    <a:pt x="494" y="130"/>
                  </a:lnTo>
                  <a:lnTo>
                    <a:pt x="463" y="148"/>
                  </a:lnTo>
                  <a:lnTo>
                    <a:pt x="442" y="142"/>
                  </a:lnTo>
                  <a:lnTo>
                    <a:pt x="434" y="132"/>
                  </a:lnTo>
                  <a:lnTo>
                    <a:pt x="417" y="127"/>
                  </a:lnTo>
                  <a:lnTo>
                    <a:pt x="410" y="114"/>
                  </a:lnTo>
                  <a:lnTo>
                    <a:pt x="395" y="117"/>
                  </a:lnTo>
                  <a:lnTo>
                    <a:pt x="393" y="128"/>
                  </a:lnTo>
                  <a:lnTo>
                    <a:pt x="386" y="130"/>
                  </a:lnTo>
                  <a:lnTo>
                    <a:pt x="375" y="105"/>
                  </a:lnTo>
                  <a:lnTo>
                    <a:pt x="360" y="105"/>
                  </a:lnTo>
                  <a:lnTo>
                    <a:pt x="365" y="93"/>
                  </a:lnTo>
                  <a:lnTo>
                    <a:pt x="329" y="86"/>
                  </a:lnTo>
                  <a:lnTo>
                    <a:pt x="315" y="84"/>
                  </a:lnTo>
                  <a:lnTo>
                    <a:pt x="274" y="101"/>
                  </a:lnTo>
                  <a:lnTo>
                    <a:pt x="267" y="86"/>
                  </a:lnTo>
                  <a:lnTo>
                    <a:pt x="201" y="73"/>
                  </a:lnTo>
                  <a:lnTo>
                    <a:pt x="191" y="6"/>
                  </a:lnTo>
                  <a:lnTo>
                    <a:pt x="163" y="0"/>
                  </a:lnTo>
                  <a:lnTo>
                    <a:pt x="163" y="44"/>
                  </a:lnTo>
                  <a:lnTo>
                    <a:pt x="0" y="43"/>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5" name="Freeform 64"/>
            <p:cNvSpPr>
              <a:spLocks/>
            </p:cNvSpPr>
            <p:nvPr/>
          </p:nvSpPr>
          <p:spPr bwMode="auto">
            <a:xfrm>
              <a:off x="2130" y="1877"/>
              <a:ext cx="226" cy="392"/>
            </a:xfrm>
            <a:custGeom>
              <a:avLst/>
              <a:gdLst>
                <a:gd name="T0" fmla="*/ 0 w 334"/>
                <a:gd name="T1" fmla="*/ 491 h 579"/>
                <a:gd name="T2" fmla="*/ 2 w 334"/>
                <a:gd name="T3" fmla="*/ 469 h 579"/>
                <a:gd name="T4" fmla="*/ 23 w 334"/>
                <a:gd name="T5" fmla="*/ 403 h 579"/>
                <a:gd name="T6" fmla="*/ 56 w 334"/>
                <a:gd name="T7" fmla="*/ 360 h 579"/>
                <a:gd name="T8" fmla="*/ 45 w 334"/>
                <a:gd name="T9" fmla="*/ 347 h 579"/>
                <a:gd name="T10" fmla="*/ 49 w 334"/>
                <a:gd name="T11" fmla="*/ 305 h 579"/>
                <a:gd name="T12" fmla="*/ 33 w 334"/>
                <a:gd name="T13" fmla="*/ 255 h 579"/>
                <a:gd name="T14" fmla="*/ 27 w 334"/>
                <a:gd name="T15" fmla="*/ 190 h 579"/>
                <a:gd name="T16" fmla="*/ 51 w 334"/>
                <a:gd name="T17" fmla="*/ 119 h 579"/>
                <a:gd name="T18" fmla="*/ 87 w 334"/>
                <a:gd name="T19" fmla="*/ 70 h 579"/>
                <a:gd name="T20" fmla="*/ 85 w 334"/>
                <a:gd name="T21" fmla="*/ 57 h 579"/>
                <a:gd name="T22" fmla="*/ 111 w 334"/>
                <a:gd name="T23" fmla="*/ 13 h 579"/>
                <a:gd name="T24" fmla="*/ 312 w 334"/>
                <a:gd name="T25" fmla="*/ 0 h 579"/>
                <a:gd name="T26" fmla="*/ 321 w 334"/>
                <a:gd name="T27" fmla="*/ 11 h 579"/>
                <a:gd name="T28" fmla="*/ 312 w 334"/>
                <a:gd name="T29" fmla="*/ 370 h 579"/>
                <a:gd name="T30" fmla="*/ 334 w 334"/>
                <a:gd name="T31" fmla="*/ 544 h 579"/>
                <a:gd name="T32" fmla="*/ 326 w 334"/>
                <a:gd name="T33" fmla="*/ 552 h 579"/>
                <a:gd name="T34" fmla="*/ 313 w 334"/>
                <a:gd name="T35" fmla="*/ 544 h 579"/>
                <a:gd name="T36" fmla="*/ 297 w 334"/>
                <a:gd name="T37" fmla="*/ 552 h 579"/>
                <a:gd name="T38" fmla="*/ 284 w 334"/>
                <a:gd name="T39" fmla="*/ 543 h 579"/>
                <a:gd name="T40" fmla="*/ 283 w 334"/>
                <a:gd name="T41" fmla="*/ 548 h 579"/>
                <a:gd name="T42" fmla="*/ 266 w 334"/>
                <a:gd name="T43" fmla="*/ 550 h 579"/>
                <a:gd name="T44" fmla="*/ 245 w 334"/>
                <a:gd name="T45" fmla="*/ 560 h 579"/>
                <a:gd name="T46" fmla="*/ 238 w 334"/>
                <a:gd name="T47" fmla="*/ 554 h 579"/>
                <a:gd name="T48" fmla="*/ 228 w 334"/>
                <a:gd name="T49" fmla="*/ 574 h 579"/>
                <a:gd name="T50" fmla="*/ 218 w 334"/>
                <a:gd name="T51" fmla="*/ 579 h 579"/>
                <a:gd name="T52" fmla="*/ 185 w 334"/>
                <a:gd name="T53" fmla="*/ 523 h 579"/>
                <a:gd name="T54" fmla="*/ 191 w 334"/>
                <a:gd name="T55" fmla="*/ 484 h 579"/>
                <a:gd name="T56" fmla="*/ 0 w 334"/>
                <a:gd name="T57" fmla="*/ 491 h 57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34"/>
                <a:gd name="T88" fmla="*/ 0 h 579"/>
                <a:gd name="T89" fmla="*/ 334 w 334"/>
                <a:gd name="T90" fmla="*/ 579 h 57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34" h="579">
                  <a:moveTo>
                    <a:pt x="0" y="491"/>
                  </a:moveTo>
                  <a:lnTo>
                    <a:pt x="2" y="469"/>
                  </a:lnTo>
                  <a:lnTo>
                    <a:pt x="23" y="403"/>
                  </a:lnTo>
                  <a:lnTo>
                    <a:pt x="56" y="360"/>
                  </a:lnTo>
                  <a:lnTo>
                    <a:pt x="45" y="347"/>
                  </a:lnTo>
                  <a:lnTo>
                    <a:pt x="49" y="305"/>
                  </a:lnTo>
                  <a:lnTo>
                    <a:pt x="33" y="255"/>
                  </a:lnTo>
                  <a:lnTo>
                    <a:pt x="27" y="190"/>
                  </a:lnTo>
                  <a:lnTo>
                    <a:pt x="51" y="119"/>
                  </a:lnTo>
                  <a:lnTo>
                    <a:pt x="87" y="70"/>
                  </a:lnTo>
                  <a:lnTo>
                    <a:pt x="85" y="57"/>
                  </a:lnTo>
                  <a:lnTo>
                    <a:pt x="111" y="13"/>
                  </a:lnTo>
                  <a:lnTo>
                    <a:pt x="312" y="0"/>
                  </a:lnTo>
                  <a:lnTo>
                    <a:pt x="321" y="11"/>
                  </a:lnTo>
                  <a:lnTo>
                    <a:pt x="312" y="370"/>
                  </a:lnTo>
                  <a:lnTo>
                    <a:pt x="334" y="544"/>
                  </a:lnTo>
                  <a:lnTo>
                    <a:pt x="326" y="552"/>
                  </a:lnTo>
                  <a:lnTo>
                    <a:pt x="313" y="544"/>
                  </a:lnTo>
                  <a:lnTo>
                    <a:pt x="297" y="552"/>
                  </a:lnTo>
                  <a:lnTo>
                    <a:pt x="284" y="543"/>
                  </a:lnTo>
                  <a:lnTo>
                    <a:pt x="283" y="548"/>
                  </a:lnTo>
                  <a:lnTo>
                    <a:pt x="266" y="550"/>
                  </a:lnTo>
                  <a:lnTo>
                    <a:pt x="245" y="560"/>
                  </a:lnTo>
                  <a:lnTo>
                    <a:pt x="238" y="554"/>
                  </a:lnTo>
                  <a:lnTo>
                    <a:pt x="228" y="574"/>
                  </a:lnTo>
                  <a:lnTo>
                    <a:pt x="218" y="579"/>
                  </a:lnTo>
                  <a:lnTo>
                    <a:pt x="185" y="523"/>
                  </a:lnTo>
                  <a:lnTo>
                    <a:pt x="191" y="484"/>
                  </a:lnTo>
                  <a:lnTo>
                    <a:pt x="0" y="491"/>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6" name="Freeform 65"/>
            <p:cNvSpPr>
              <a:spLocks/>
            </p:cNvSpPr>
            <p:nvPr/>
          </p:nvSpPr>
          <p:spPr bwMode="auto">
            <a:xfrm>
              <a:off x="2130" y="1877"/>
              <a:ext cx="226" cy="392"/>
            </a:xfrm>
            <a:custGeom>
              <a:avLst/>
              <a:gdLst>
                <a:gd name="T0" fmla="*/ 0 w 334"/>
                <a:gd name="T1" fmla="*/ 491 h 579"/>
                <a:gd name="T2" fmla="*/ 2 w 334"/>
                <a:gd name="T3" fmla="*/ 469 h 579"/>
                <a:gd name="T4" fmla="*/ 23 w 334"/>
                <a:gd name="T5" fmla="*/ 403 h 579"/>
                <a:gd name="T6" fmla="*/ 56 w 334"/>
                <a:gd name="T7" fmla="*/ 360 h 579"/>
                <a:gd name="T8" fmla="*/ 45 w 334"/>
                <a:gd name="T9" fmla="*/ 347 h 579"/>
                <a:gd name="T10" fmla="*/ 49 w 334"/>
                <a:gd name="T11" fmla="*/ 305 h 579"/>
                <a:gd name="T12" fmla="*/ 33 w 334"/>
                <a:gd name="T13" fmla="*/ 255 h 579"/>
                <a:gd name="T14" fmla="*/ 27 w 334"/>
                <a:gd name="T15" fmla="*/ 190 h 579"/>
                <a:gd name="T16" fmla="*/ 51 w 334"/>
                <a:gd name="T17" fmla="*/ 119 h 579"/>
                <a:gd name="T18" fmla="*/ 87 w 334"/>
                <a:gd name="T19" fmla="*/ 70 h 579"/>
                <a:gd name="T20" fmla="*/ 85 w 334"/>
                <a:gd name="T21" fmla="*/ 57 h 579"/>
                <a:gd name="T22" fmla="*/ 111 w 334"/>
                <a:gd name="T23" fmla="*/ 13 h 579"/>
                <a:gd name="T24" fmla="*/ 312 w 334"/>
                <a:gd name="T25" fmla="*/ 0 h 579"/>
                <a:gd name="T26" fmla="*/ 321 w 334"/>
                <a:gd name="T27" fmla="*/ 11 h 579"/>
                <a:gd name="T28" fmla="*/ 312 w 334"/>
                <a:gd name="T29" fmla="*/ 370 h 579"/>
                <a:gd name="T30" fmla="*/ 334 w 334"/>
                <a:gd name="T31" fmla="*/ 544 h 579"/>
                <a:gd name="T32" fmla="*/ 326 w 334"/>
                <a:gd name="T33" fmla="*/ 552 h 579"/>
                <a:gd name="T34" fmla="*/ 313 w 334"/>
                <a:gd name="T35" fmla="*/ 544 h 579"/>
                <a:gd name="T36" fmla="*/ 297 w 334"/>
                <a:gd name="T37" fmla="*/ 552 h 579"/>
                <a:gd name="T38" fmla="*/ 284 w 334"/>
                <a:gd name="T39" fmla="*/ 543 h 579"/>
                <a:gd name="T40" fmla="*/ 283 w 334"/>
                <a:gd name="T41" fmla="*/ 548 h 579"/>
                <a:gd name="T42" fmla="*/ 266 w 334"/>
                <a:gd name="T43" fmla="*/ 550 h 579"/>
                <a:gd name="T44" fmla="*/ 245 w 334"/>
                <a:gd name="T45" fmla="*/ 560 h 579"/>
                <a:gd name="T46" fmla="*/ 238 w 334"/>
                <a:gd name="T47" fmla="*/ 554 h 579"/>
                <a:gd name="T48" fmla="*/ 228 w 334"/>
                <a:gd name="T49" fmla="*/ 574 h 579"/>
                <a:gd name="T50" fmla="*/ 218 w 334"/>
                <a:gd name="T51" fmla="*/ 579 h 579"/>
                <a:gd name="T52" fmla="*/ 185 w 334"/>
                <a:gd name="T53" fmla="*/ 523 h 579"/>
                <a:gd name="T54" fmla="*/ 191 w 334"/>
                <a:gd name="T55" fmla="*/ 484 h 579"/>
                <a:gd name="T56" fmla="*/ 0 w 334"/>
                <a:gd name="T57" fmla="*/ 491 h 57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34"/>
                <a:gd name="T88" fmla="*/ 0 h 579"/>
                <a:gd name="T89" fmla="*/ 334 w 334"/>
                <a:gd name="T90" fmla="*/ 579 h 57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34" h="579">
                  <a:moveTo>
                    <a:pt x="0" y="491"/>
                  </a:moveTo>
                  <a:lnTo>
                    <a:pt x="2" y="469"/>
                  </a:lnTo>
                  <a:lnTo>
                    <a:pt x="23" y="403"/>
                  </a:lnTo>
                  <a:lnTo>
                    <a:pt x="56" y="360"/>
                  </a:lnTo>
                  <a:lnTo>
                    <a:pt x="45" y="347"/>
                  </a:lnTo>
                  <a:lnTo>
                    <a:pt x="49" y="305"/>
                  </a:lnTo>
                  <a:lnTo>
                    <a:pt x="33" y="255"/>
                  </a:lnTo>
                  <a:lnTo>
                    <a:pt x="27" y="190"/>
                  </a:lnTo>
                  <a:lnTo>
                    <a:pt x="51" y="119"/>
                  </a:lnTo>
                  <a:lnTo>
                    <a:pt x="87" y="70"/>
                  </a:lnTo>
                  <a:lnTo>
                    <a:pt x="85" y="57"/>
                  </a:lnTo>
                  <a:lnTo>
                    <a:pt x="111" y="13"/>
                  </a:lnTo>
                  <a:lnTo>
                    <a:pt x="312" y="0"/>
                  </a:lnTo>
                  <a:lnTo>
                    <a:pt x="321" y="11"/>
                  </a:lnTo>
                  <a:lnTo>
                    <a:pt x="312" y="370"/>
                  </a:lnTo>
                  <a:lnTo>
                    <a:pt x="334" y="544"/>
                  </a:lnTo>
                  <a:lnTo>
                    <a:pt x="326" y="552"/>
                  </a:lnTo>
                  <a:lnTo>
                    <a:pt x="313" y="544"/>
                  </a:lnTo>
                  <a:lnTo>
                    <a:pt x="297" y="552"/>
                  </a:lnTo>
                  <a:lnTo>
                    <a:pt x="284" y="543"/>
                  </a:lnTo>
                  <a:lnTo>
                    <a:pt x="283" y="548"/>
                  </a:lnTo>
                  <a:lnTo>
                    <a:pt x="266" y="550"/>
                  </a:lnTo>
                  <a:lnTo>
                    <a:pt x="245" y="560"/>
                  </a:lnTo>
                  <a:lnTo>
                    <a:pt x="238" y="554"/>
                  </a:lnTo>
                  <a:lnTo>
                    <a:pt x="228" y="574"/>
                  </a:lnTo>
                  <a:lnTo>
                    <a:pt x="218" y="579"/>
                  </a:lnTo>
                  <a:lnTo>
                    <a:pt x="185" y="523"/>
                  </a:lnTo>
                  <a:lnTo>
                    <a:pt x="191" y="484"/>
                  </a:lnTo>
                  <a:lnTo>
                    <a:pt x="0" y="491"/>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7" name="Freeform 66"/>
            <p:cNvSpPr>
              <a:spLocks/>
            </p:cNvSpPr>
            <p:nvPr/>
          </p:nvSpPr>
          <p:spPr bwMode="auto">
            <a:xfrm>
              <a:off x="1850" y="1442"/>
              <a:ext cx="422" cy="369"/>
            </a:xfrm>
            <a:custGeom>
              <a:avLst/>
              <a:gdLst>
                <a:gd name="T0" fmla="*/ 0 w 625"/>
                <a:gd name="T1" fmla="*/ 9 h 545"/>
                <a:gd name="T2" fmla="*/ 38 w 625"/>
                <a:gd name="T3" fmla="*/ 78 h 545"/>
                <a:gd name="T4" fmla="*/ 56 w 625"/>
                <a:gd name="T5" fmla="*/ 96 h 545"/>
                <a:gd name="T6" fmla="*/ 67 w 625"/>
                <a:gd name="T7" fmla="*/ 93 h 545"/>
                <a:gd name="T8" fmla="*/ 78 w 625"/>
                <a:gd name="T9" fmla="*/ 102 h 545"/>
                <a:gd name="T10" fmla="*/ 80 w 625"/>
                <a:gd name="T11" fmla="*/ 111 h 545"/>
                <a:gd name="T12" fmla="*/ 70 w 625"/>
                <a:gd name="T13" fmla="*/ 111 h 545"/>
                <a:gd name="T14" fmla="*/ 58 w 625"/>
                <a:gd name="T15" fmla="*/ 136 h 545"/>
                <a:gd name="T16" fmla="*/ 85 w 625"/>
                <a:gd name="T17" fmla="*/ 175 h 545"/>
                <a:gd name="T18" fmla="*/ 107 w 625"/>
                <a:gd name="T19" fmla="*/ 181 h 545"/>
                <a:gd name="T20" fmla="*/ 104 w 625"/>
                <a:gd name="T21" fmla="*/ 437 h 545"/>
                <a:gd name="T22" fmla="*/ 106 w 625"/>
                <a:gd name="T23" fmla="*/ 498 h 545"/>
                <a:gd name="T24" fmla="*/ 522 w 625"/>
                <a:gd name="T25" fmla="*/ 484 h 545"/>
                <a:gd name="T26" fmla="*/ 526 w 625"/>
                <a:gd name="T27" fmla="*/ 521 h 545"/>
                <a:gd name="T28" fmla="*/ 509 w 625"/>
                <a:gd name="T29" fmla="*/ 545 h 545"/>
                <a:gd name="T30" fmla="*/ 572 w 625"/>
                <a:gd name="T31" fmla="*/ 542 h 545"/>
                <a:gd name="T32" fmla="*/ 583 w 625"/>
                <a:gd name="T33" fmla="*/ 521 h 545"/>
                <a:gd name="T34" fmla="*/ 585 w 625"/>
                <a:gd name="T35" fmla="*/ 498 h 545"/>
                <a:gd name="T36" fmla="*/ 599 w 625"/>
                <a:gd name="T37" fmla="*/ 481 h 545"/>
                <a:gd name="T38" fmla="*/ 605 w 625"/>
                <a:gd name="T39" fmla="*/ 464 h 545"/>
                <a:gd name="T40" fmla="*/ 621 w 625"/>
                <a:gd name="T41" fmla="*/ 462 h 545"/>
                <a:gd name="T42" fmla="*/ 625 w 625"/>
                <a:gd name="T43" fmla="*/ 423 h 545"/>
                <a:gd name="T44" fmla="*/ 616 w 625"/>
                <a:gd name="T45" fmla="*/ 420 h 545"/>
                <a:gd name="T46" fmla="*/ 602 w 625"/>
                <a:gd name="T47" fmla="*/ 418 h 545"/>
                <a:gd name="T48" fmla="*/ 588 w 625"/>
                <a:gd name="T49" fmla="*/ 391 h 545"/>
                <a:gd name="T50" fmla="*/ 580 w 625"/>
                <a:gd name="T51" fmla="*/ 352 h 545"/>
                <a:gd name="T52" fmla="*/ 564 w 625"/>
                <a:gd name="T53" fmla="*/ 327 h 545"/>
                <a:gd name="T54" fmla="*/ 540 w 625"/>
                <a:gd name="T55" fmla="*/ 316 h 545"/>
                <a:gd name="T56" fmla="*/ 508 w 625"/>
                <a:gd name="T57" fmla="*/ 292 h 545"/>
                <a:gd name="T58" fmla="*/ 498 w 625"/>
                <a:gd name="T59" fmla="*/ 259 h 545"/>
                <a:gd name="T60" fmla="*/ 515 w 625"/>
                <a:gd name="T61" fmla="*/ 207 h 545"/>
                <a:gd name="T62" fmla="*/ 501 w 625"/>
                <a:gd name="T63" fmla="*/ 196 h 545"/>
                <a:gd name="T64" fmla="*/ 464 w 625"/>
                <a:gd name="T65" fmla="*/ 198 h 545"/>
                <a:gd name="T66" fmla="*/ 458 w 625"/>
                <a:gd name="T67" fmla="*/ 163 h 545"/>
                <a:gd name="T68" fmla="*/ 397 w 625"/>
                <a:gd name="T69" fmla="*/ 102 h 545"/>
                <a:gd name="T70" fmla="*/ 383 w 625"/>
                <a:gd name="T71" fmla="*/ 49 h 545"/>
                <a:gd name="T72" fmla="*/ 389 w 625"/>
                <a:gd name="T73" fmla="*/ 28 h 545"/>
                <a:gd name="T74" fmla="*/ 362 w 625"/>
                <a:gd name="T75" fmla="*/ 0 h 545"/>
                <a:gd name="T76" fmla="*/ 0 w 625"/>
                <a:gd name="T77" fmla="*/ 9 h 54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25"/>
                <a:gd name="T118" fmla="*/ 0 h 545"/>
                <a:gd name="T119" fmla="*/ 625 w 625"/>
                <a:gd name="T120" fmla="*/ 545 h 54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25" h="545">
                  <a:moveTo>
                    <a:pt x="0" y="9"/>
                  </a:moveTo>
                  <a:lnTo>
                    <a:pt x="38" y="78"/>
                  </a:lnTo>
                  <a:lnTo>
                    <a:pt x="56" y="96"/>
                  </a:lnTo>
                  <a:lnTo>
                    <a:pt x="67" y="93"/>
                  </a:lnTo>
                  <a:lnTo>
                    <a:pt x="78" y="102"/>
                  </a:lnTo>
                  <a:lnTo>
                    <a:pt x="80" y="111"/>
                  </a:lnTo>
                  <a:lnTo>
                    <a:pt x="70" y="111"/>
                  </a:lnTo>
                  <a:lnTo>
                    <a:pt x="58" y="136"/>
                  </a:lnTo>
                  <a:lnTo>
                    <a:pt x="85" y="175"/>
                  </a:lnTo>
                  <a:lnTo>
                    <a:pt x="107" y="181"/>
                  </a:lnTo>
                  <a:lnTo>
                    <a:pt x="104" y="437"/>
                  </a:lnTo>
                  <a:lnTo>
                    <a:pt x="106" y="498"/>
                  </a:lnTo>
                  <a:lnTo>
                    <a:pt x="522" y="484"/>
                  </a:lnTo>
                  <a:lnTo>
                    <a:pt x="526" y="521"/>
                  </a:lnTo>
                  <a:lnTo>
                    <a:pt x="509" y="545"/>
                  </a:lnTo>
                  <a:lnTo>
                    <a:pt x="572" y="542"/>
                  </a:lnTo>
                  <a:lnTo>
                    <a:pt x="583" y="521"/>
                  </a:lnTo>
                  <a:lnTo>
                    <a:pt x="585" y="498"/>
                  </a:lnTo>
                  <a:lnTo>
                    <a:pt x="599" y="481"/>
                  </a:lnTo>
                  <a:lnTo>
                    <a:pt x="605" y="464"/>
                  </a:lnTo>
                  <a:lnTo>
                    <a:pt x="621" y="462"/>
                  </a:lnTo>
                  <a:lnTo>
                    <a:pt x="625" y="423"/>
                  </a:lnTo>
                  <a:lnTo>
                    <a:pt x="616" y="420"/>
                  </a:lnTo>
                  <a:lnTo>
                    <a:pt x="602" y="418"/>
                  </a:lnTo>
                  <a:lnTo>
                    <a:pt x="588" y="391"/>
                  </a:lnTo>
                  <a:lnTo>
                    <a:pt x="580" y="352"/>
                  </a:lnTo>
                  <a:lnTo>
                    <a:pt x="564" y="327"/>
                  </a:lnTo>
                  <a:lnTo>
                    <a:pt x="540" y="316"/>
                  </a:lnTo>
                  <a:lnTo>
                    <a:pt x="508" y="292"/>
                  </a:lnTo>
                  <a:lnTo>
                    <a:pt x="498" y="259"/>
                  </a:lnTo>
                  <a:lnTo>
                    <a:pt x="515" y="207"/>
                  </a:lnTo>
                  <a:lnTo>
                    <a:pt x="501" y="196"/>
                  </a:lnTo>
                  <a:lnTo>
                    <a:pt x="464" y="198"/>
                  </a:lnTo>
                  <a:lnTo>
                    <a:pt x="458" y="163"/>
                  </a:lnTo>
                  <a:lnTo>
                    <a:pt x="397" y="102"/>
                  </a:lnTo>
                  <a:lnTo>
                    <a:pt x="383" y="49"/>
                  </a:lnTo>
                  <a:lnTo>
                    <a:pt x="389" y="28"/>
                  </a:lnTo>
                  <a:lnTo>
                    <a:pt x="362" y="0"/>
                  </a:lnTo>
                  <a:lnTo>
                    <a:pt x="0" y="9"/>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8" name="Freeform 67"/>
            <p:cNvSpPr>
              <a:spLocks/>
            </p:cNvSpPr>
            <p:nvPr/>
          </p:nvSpPr>
          <p:spPr bwMode="auto">
            <a:xfrm>
              <a:off x="1850" y="1442"/>
              <a:ext cx="422" cy="369"/>
            </a:xfrm>
            <a:custGeom>
              <a:avLst/>
              <a:gdLst>
                <a:gd name="T0" fmla="*/ 0 w 625"/>
                <a:gd name="T1" fmla="*/ 9 h 545"/>
                <a:gd name="T2" fmla="*/ 38 w 625"/>
                <a:gd name="T3" fmla="*/ 78 h 545"/>
                <a:gd name="T4" fmla="*/ 56 w 625"/>
                <a:gd name="T5" fmla="*/ 96 h 545"/>
                <a:gd name="T6" fmla="*/ 67 w 625"/>
                <a:gd name="T7" fmla="*/ 93 h 545"/>
                <a:gd name="T8" fmla="*/ 78 w 625"/>
                <a:gd name="T9" fmla="*/ 102 h 545"/>
                <a:gd name="T10" fmla="*/ 80 w 625"/>
                <a:gd name="T11" fmla="*/ 111 h 545"/>
                <a:gd name="T12" fmla="*/ 70 w 625"/>
                <a:gd name="T13" fmla="*/ 111 h 545"/>
                <a:gd name="T14" fmla="*/ 58 w 625"/>
                <a:gd name="T15" fmla="*/ 136 h 545"/>
                <a:gd name="T16" fmla="*/ 85 w 625"/>
                <a:gd name="T17" fmla="*/ 175 h 545"/>
                <a:gd name="T18" fmla="*/ 107 w 625"/>
                <a:gd name="T19" fmla="*/ 181 h 545"/>
                <a:gd name="T20" fmla="*/ 104 w 625"/>
                <a:gd name="T21" fmla="*/ 437 h 545"/>
                <a:gd name="T22" fmla="*/ 106 w 625"/>
                <a:gd name="T23" fmla="*/ 498 h 545"/>
                <a:gd name="T24" fmla="*/ 522 w 625"/>
                <a:gd name="T25" fmla="*/ 484 h 545"/>
                <a:gd name="T26" fmla="*/ 526 w 625"/>
                <a:gd name="T27" fmla="*/ 521 h 545"/>
                <a:gd name="T28" fmla="*/ 509 w 625"/>
                <a:gd name="T29" fmla="*/ 545 h 545"/>
                <a:gd name="T30" fmla="*/ 572 w 625"/>
                <a:gd name="T31" fmla="*/ 542 h 545"/>
                <a:gd name="T32" fmla="*/ 583 w 625"/>
                <a:gd name="T33" fmla="*/ 521 h 545"/>
                <a:gd name="T34" fmla="*/ 585 w 625"/>
                <a:gd name="T35" fmla="*/ 498 h 545"/>
                <a:gd name="T36" fmla="*/ 599 w 625"/>
                <a:gd name="T37" fmla="*/ 481 h 545"/>
                <a:gd name="T38" fmla="*/ 605 w 625"/>
                <a:gd name="T39" fmla="*/ 464 h 545"/>
                <a:gd name="T40" fmla="*/ 621 w 625"/>
                <a:gd name="T41" fmla="*/ 462 h 545"/>
                <a:gd name="T42" fmla="*/ 625 w 625"/>
                <a:gd name="T43" fmla="*/ 423 h 545"/>
                <a:gd name="T44" fmla="*/ 616 w 625"/>
                <a:gd name="T45" fmla="*/ 420 h 545"/>
                <a:gd name="T46" fmla="*/ 602 w 625"/>
                <a:gd name="T47" fmla="*/ 418 h 545"/>
                <a:gd name="T48" fmla="*/ 588 w 625"/>
                <a:gd name="T49" fmla="*/ 391 h 545"/>
                <a:gd name="T50" fmla="*/ 580 w 625"/>
                <a:gd name="T51" fmla="*/ 352 h 545"/>
                <a:gd name="T52" fmla="*/ 564 w 625"/>
                <a:gd name="T53" fmla="*/ 327 h 545"/>
                <a:gd name="T54" fmla="*/ 540 w 625"/>
                <a:gd name="T55" fmla="*/ 316 h 545"/>
                <a:gd name="T56" fmla="*/ 508 w 625"/>
                <a:gd name="T57" fmla="*/ 292 h 545"/>
                <a:gd name="T58" fmla="*/ 498 w 625"/>
                <a:gd name="T59" fmla="*/ 259 h 545"/>
                <a:gd name="T60" fmla="*/ 515 w 625"/>
                <a:gd name="T61" fmla="*/ 207 h 545"/>
                <a:gd name="T62" fmla="*/ 501 w 625"/>
                <a:gd name="T63" fmla="*/ 196 h 545"/>
                <a:gd name="T64" fmla="*/ 464 w 625"/>
                <a:gd name="T65" fmla="*/ 198 h 545"/>
                <a:gd name="T66" fmla="*/ 458 w 625"/>
                <a:gd name="T67" fmla="*/ 163 h 545"/>
                <a:gd name="T68" fmla="*/ 397 w 625"/>
                <a:gd name="T69" fmla="*/ 102 h 545"/>
                <a:gd name="T70" fmla="*/ 383 w 625"/>
                <a:gd name="T71" fmla="*/ 49 h 545"/>
                <a:gd name="T72" fmla="*/ 389 w 625"/>
                <a:gd name="T73" fmla="*/ 28 h 545"/>
                <a:gd name="T74" fmla="*/ 362 w 625"/>
                <a:gd name="T75" fmla="*/ 0 h 545"/>
                <a:gd name="T76" fmla="*/ 0 w 625"/>
                <a:gd name="T77" fmla="*/ 9 h 54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25"/>
                <a:gd name="T118" fmla="*/ 0 h 545"/>
                <a:gd name="T119" fmla="*/ 625 w 625"/>
                <a:gd name="T120" fmla="*/ 545 h 54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25" h="545">
                  <a:moveTo>
                    <a:pt x="0" y="9"/>
                  </a:moveTo>
                  <a:lnTo>
                    <a:pt x="38" y="78"/>
                  </a:lnTo>
                  <a:lnTo>
                    <a:pt x="56" y="96"/>
                  </a:lnTo>
                  <a:lnTo>
                    <a:pt x="67" y="93"/>
                  </a:lnTo>
                  <a:lnTo>
                    <a:pt x="78" y="102"/>
                  </a:lnTo>
                  <a:lnTo>
                    <a:pt x="80" y="111"/>
                  </a:lnTo>
                  <a:lnTo>
                    <a:pt x="70" y="111"/>
                  </a:lnTo>
                  <a:lnTo>
                    <a:pt x="58" y="136"/>
                  </a:lnTo>
                  <a:lnTo>
                    <a:pt x="85" y="175"/>
                  </a:lnTo>
                  <a:lnTo>
                    <a:pt x="107" y="181"/>
                  </a:lnTo>
                  <a:lnTo>
                    <a:pt x="104" y="437"/>
                  </a:lnTo>
                  <a:lnTo>
                    <a:pt x="106" y="498"/>
                  </a:lnTo>
                  <a:lnTo>
                    <a:pt x="522" y="484"/>
                  </a:lnTo>
                  <a:lnTo>
                    <a:pt x="526" y="521"/>
                  </a:lnTo>
                  <a:lnTo>
                    <a:pt x="509" y="545"/>
                  </a:lnTo>
                  <a:lnTo>
                    <a:pt x="572" y="542"/>
                  </a:lnTo>
                  <a:lnTo>
                    <a:pt x="583" y="521"/>
                  </a:lnTo>
                  <a:lnTo>
                    <a:pt x="585" y="498"/>
                  </a:lnTo>
                  <a:lnTo>
                    <a:pt x="599" y="481"/>
                  </a:lnTo>
                  <a:lnTo>
                    <a:pt x="605" y="464"/>
                  </a:lnTo>
                  <a:lnTo>
                    <a:pt x="621" y="462"/>
                  </a:lnTo>
                  <a:lnTo>
                    <a:pt x="625" y="423"/>
                  </a:lnTo>
                  <a:lnTo>
                    <a:pt x="616" y="420"/>
                  </a:lnTo>
                  <a:lnTo>
                    <a:pt x="602" y="418"/>
                  </a:lnTo>
                  <a:lnTo>
                    <a:pt x="588" y="391"/>
                  </a:lnTo>
                  <a:lnTo>
                    <a:pt x="580" y="352"/>
                  </a:lnTo>
                  <a:lnTo>
                    <a:pt x="564" y="327"/>
                  </a:lnTo>
                  <a:lnTo>
                    <a:pt x="540" y="316"/>
                  </a:lnTo>
                  <a:lnTo>
                    <a:pt x="508" y="292"/>
                  </a:lnTo>
                  <a:lnTo>
                    <a:pt x="498" y="259"/>
                  </a:lnTo>
                  <a:lnTo>
                    <a:pt x="515" y="207"/>
                  </a:lnTo>
                  <a:lnTo>
                    <a:pt x="501" y="196"/>
                  </a:lnTo>
                  <a:lnTo>
                    <a:pt x="464" y="198"/>
                  </a:lnTo>
                  <a:lnTo>
                    <a:pt x="458" y="163"/>
                  </a:lnTo>
                  <a:lnTo>
                    <a:pt x="397" y="102"/>
                  </a:lnTo>
                  <a:lnTo>
                    <a:pt x="383" y="49"/>
                  </a:lnTo>
                  <a:lnTo>
                    <a:pt x="389" y="28"/>
                  </a:lnTo>
                  <a:lnTo>
                    <a:pt x="362" y="0"/>
                  </a:lnTo>
                  <a:lnTo>
                    <a:pt x="0" y="9"/>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19" name="Freeform 68"/>
            <p:cNvSpPr>
              <a:spLocks/>
            </p:cNvSpPr>
            <p:nvPr/>
          </p:nvSpPr>
          <p:spPr bwMode="auto">
            <a:xfrm>
              <a:off x="761" y="659"/>
              <a:ext cx="649" cy="413"/>
            </a:xfrm>
            <a:custGeom>
              <a:avLst/>
              <a:gdLst>
                <a:gd name="T0" fmla="*/ 0 w 961"/>
                <a:gd name="T1" fmla="*/ 114 h 612"/>
                <a:gd name="T2" fmla="*/ 17 w 961"/>
                <a:gd name="T3" fmla="*/ 155 h 612"/>
                <a:gd name="T4" fmla="*/ 19 w 961"/>
                <a:gd name="T5" fmla="*/ 181 h 612"/>
                <a:gd name="T6" fmla="*/ 10 w 961"/>
                <a:gd name="T7" fmla="*/ 184 h 612"/>
                <a:gd name="T8" fmla="*/ 39 w 961"/>
                <a:gd name="T9" fmla="*/ 212 h 612"/>
                <a:gd name="T10" fmla="*/ 68 w 961"/>
                <a:gd name="T11" fmla="*/ 285 h 612"/>
                <a:gd name="T12" fmla="*/ 78 w 961"/>
                <a:gd name="T13" fmla="*/ 282 h 612"/>
                <a:gd name="T14" fmla="*/ 79 w 961"/>
                <a:gd name="T15" fmla="*/ 293 h 612"/>
                <a:gd name="T16" fmla="*/ 93 w 961"/>
                <a:gd name="T17" fmla="*/ 297 h 612"/>
                <a:gd name="T18" fmla="*/ 104 w 961"/>
                <a:gd name="T19" fmla="*/ 299 h 612"/>
                <a:gd name="T20" fmla="*/ 78 w 961"/>
                <a:gd name="T21" fmla="*/ 351 h 612"/>
                <a:gd name="T22" fmla="*/ 82 w 961"/>
                <a:gd name="T23" fmla="*/ 387 h 612"/>
                <a:gd name="T24" fmla="*/ 61 w 961"/>
                <a:gd name="T25" fmla="*/ 421 h 612"/>
                <a:gd name="T26" fmla="*/ 75 w 961"/>
                <a:gd name="T27" fmla="*/ 436 h 612"/>
                <a:gd name="T28" fmla="*/ 113 w 961"/>
                <a:gd name="T29" fmla="*/ 414 h 612"/>
                <a:gd name="T30" fmla="*/ 141 w 961"/>
                <a:gd name="T31" fmla="*/ 529 h 612"/>
                <a:gd name="T32" fmla="*/ 158 w 961"/>
                <a:gd name="T33" fmla="*/ 535 h 612"/>
                <a:gd name="T34" fmla="*/ 162 w 961"/>
                <a:gd name="T35" fmla="*/ 570 h 612"/>
                <a:gd name="T36" fmla="*/ 176 w 961"/>
                <a:gd name="T37" fmla="*/ 585 h 612"/>
                <a:gd name="T38" fmla="*/ 187 w 961"/>
                <a:gd name="T39" fmla="*/ 572 h 612"/>
                <a:gd name="T40" fmla="*/ 213 w 961"/>
                <a:gd name="T41" fmla="*/ 583 h 612"/>
                <a:gd name="T42" fmla="*/ 228 w 961"/>
                <a:gd name="T43" fmla="*/ 571 h 612"/>
                <a:gd name="T44" fmla="*/ 280 w 961"/>
                <a:gd name="T45" fmla="*/ 581 h 612"/>
                <a:gd name="T46" fmla="*/ 292 w 961"/>
                <a:gd name="T47" fmla="*/ 584 h 612"/>
                <a:gd name="T48" fmla="*/ 303 w 961"/>
                <a:gd name="T49" fmla="*/ 561 h 612"/>
                <a:gd name="T50" fmla="*/ 325 w 961"/>
                <a:gd name="T51" fmla="*/ 598 h 612"/>
                <a:gd name="T52" fmla="*/ 336 w 961"/>
                <a:gd name="T53" fmla="*/ 539 h 612"/>
                <a:gd name="T54" fmla="*/ 597 w 961"/>
                <a:gd name="T55" fmla="*/ 578 h 612"/>
                <a:gd name="T56" fmla="*/ 918 w 961"/>
                <a:gd name="T57" fmla="*/ 612 h 612"/>
                <a:gd name="T58" fmla="*/ 929 w 961"/>
                <a:gd name="T59" fmla="*/ 502 h 612"/>
                <a:gd name="T60" fmla="*/ 961 w 961"/>
                <a:gd name="T61" fmla="*/ 143 h 612"/>
                <a:gd name="T62" fmla="*/ 536 w 961"/>
                <a:gd name="T63" fmla="*/ 94 h 612"/>
                <a:gd name="T64" fmla="*/ 323 w 961"/>
                <a:gd name="T65" fmla="*/ 58 h 612"/>
                <a:gd name="T66" fmla="*/ 25 w 961"/>
                <a:gd name="T67" fmla="*/ 0 h 612"/>
                <a:gd name="T68" fmla="*/ 0 w 961"/>
                <a:gd name="T69" fmla="*/ 114 h 6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61"/>
                <a:gd name="T106" fmla="*/ 0 h 612"/>
                <a:gd name="T107" fmla="*/ 961 w 961"/>
                <a:gd name="T108" fmla="*/ 612 h 6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61" h="612">
                  <a:moveTo>
                    <a:pt x="0" y="114"/>
                  </a:moveTo>
                  <a:lnTo>
                    <a:pt x="17" y="155"/>
                  </a:lnTo>
                  <a:lnTo>
                    <a:pt x="19" y="181"/>
                  </a:lnTo>
                  <a:lnTo>
                    <a:pt x="10" y="184"/>
                  </a:lnTo>
                  <a:lnTo>
                    <a:pt x="39" y="212"/>
                  </a:lnTo>
                  <a:lnTo>
                    <a:pt x="68" y="285"/>
                  </a:lnTo>
                  <a:lnTo>
                    <a:pt x="78" y="282"/>
                  </a:lnTo>
                  <a:lnTo>
                    <a:pt x="79" y="293"/>
                  </a:lnTo>
                  <a:lnTo>
                    <a:pt x="93" y="297"/>
                  </a:lnTo>
                  <a:lnTo>
                    <a:pt x="104" y="299"/>
                  </a:lnTo>
                  <a:lnTo>
                    <a:pt x="78" y="351"/>
                  </a:lnTo>
                  <a:lnTo>
                    <a:pt x="82" y="387"/>
                  </a:lnTo>
                  <a:lnTo>
                    <a:pt x="61" y="421"/>
                  </a:lnTo>
                  <a:lnTo>
                    <a:pt x="75" y="436"/>
                  </a:lnTo>
                  <a:lnTo>
                    <a:pt x="113" y="414"/>
                  </a:lnTo>
                  <a:lnTo>
                    <a:pt x="141" y="529"/>
                  </a:lnTo>
                  <a:lnTo>
                    <a:pt x="158" y="535"/>
                  </a:lnTo>
                  <a:lnTo>
                    <a:pt x="162" y="570"/>
                  </a:lnTo>
                  <a:lnTo>
                    <a:pt x="176" y="585"/>
                  </a:lnTo>
                  <a:lnTo>
                    <a:pt x="187" y="572"/>
                  </a:lnTo>
                  <a:lnTo>
                    <a:pt x="213" y="583"/>
                  </a:lnTo>
                  <a:lnTo>
                    <a:pt x="228" y="571"/>
                  </a:lnTo>
                  <a:lnTo>
                    <a:pt x="280" y="581"/>
                  </a:lnTo>
                  <a:lnTo>
                    <a:pt x="292" y="584"/>
                  </a:lnTo>
                  <a:lnTo>
                    <a:pt x="303" y="561"/>
                  </a:lnTo>
                  <a:lnTo>
                    <a:pt x="325" y="598"/>
                  </a:lnTo>
                  <a:lnTo>
                    <a:pt x="336" y="539"/>
                  </a:lnTo>
                  <a:lnTo>
                    <a:pt x="597" y="578"/>
                  </a:lnTo>
                  <a:lnTo>
                    <a:pt x="918" y="612"/>
                  </a:lnTo>
                  <a:lnTo>
                    <a:pt x="929" y="502"/>
                  </a:lnTo>
                  <a:lnTo>
                    <a:pt x="961" y="143"/>
                  </a:lnTo>
                  <a:lnTo>
                    <a:pt x="536" y="94"/>
                  </a:lnTo>
                  <a:lnTo>
                    <a:pt x="323" y="58"/>
                  </a:lnTo>
                  <a:lnTo>
                    <a:pt x="25" y="0"/>
                  </a:lnTo>
                  <a:lnTo>
                    <a:pt x="0" y="114"/>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0" name="Freeform 69"/>
            <p:cNvSpPr>
              <a:spLocks/>
            </p:cNvSpPr>
            <p:nvPr/>
          </p:nvSpPr>
          <p:spPr bwMode="auto">
            <a:xfrm>
              <a:off x="761" y="659"/>
              <a:ext cx="649" cy="413"/>
            </a:xfrm>
            <a:custGeom>
              <a:avLst/>
              <a:gdLst>
                <a:gd name="T0" fmla="*/ 0 w 961"/>
                <a:gd name="T1" fmla="*/ 114 h 612"/>
                <a:gd name="T2" fmla="*/ 17 w 961"/>
                <a:gd name="T3" fmla="*/ 155 h 612"/>
                <a:gd name="T4" fmla="*/ 19 w 961"/>
                <a:gd name="T5" fmla="*/ 181 h 612"/>
                <a:gd name="T6" fmla="*/ 10 w 961"/>
                <a:gd name="T7" fmla="*/ 184 h 612"/>
                <a:gd name="T8" fmla="*/ 39 w 961"/>
                <a:gd name="T9" fmla="*/ 212 h 612"/>
                <a:gd name="T10" fmla="*/ 68 w 961"/>
                <a:gd name="T11" fmla="*/ 285 h 612"/>
                <a:gd name="T12" fmla="*/ 78 w 961"/>
                <a:gd name="T13" fmla="*/ 282 h 612"/>
                <a:gd name="T14" fmla="*/ 79 w 961"/>
                <a:gd name="T15" fmla="*/ 293 h 612"/>
                <a:gd name="T16" fmla="*/ 93 w 961"/>
                <a:gd name="T17" fmla="*/ 297 h 612"/>
                <a:gd name="T18" fmla="*/ 104 w 961"/>
                <a:gd name="T19" fmla="*/ 299 h 612"/>
                <a:gd name="T20" fmla="*/ 78 w 961"/>
                <a:gd name="T21" fmla="*/ 351 h 612"/>
                <a:gd name="T22" fmla="*/ 82 w 961"/>
                <a:gd name="T23" fmla="*/ 387 h 612"/>
                <a:gd name="T24" fmla="*/ 61 w 961"/>
                <a:gd name="T25" fmla="*/ 421 h 612"/>
                <a:gd name="T26" fmla="*/ 75 w 961"/>
                <a:gd name="T27" fmla="*/ 436 h 612"/>
                <a:gd name="T28" fmla="*/ 113 w 961"/>
                <a:gd name="T29" fmla="*/ 414 h 612"/>
                <a:gd name="T30" fmla="*/ 141 w 961"/>
                <a:gd name="T31" fmla="*/ 529 h 612"/>
                <a:gd name="T32" fmla="*/ 158 w 961"/>
                <a:gd name="T33" fmla="*/ 535 h 612"/>
                <a:gd name="T34" fmla="*/ 162 w 961"/>
                <a:gd name="T35" fmla="*/ 570 h 612"/>
                <a:gd name="T36" fmla="*/ 176 w 961"/>
                <a:gd name="T37" fmla="*/ 585 h 612"/>
                <a:gd name="T38" fmla="*/ 187 w 961"/>
                <a:gd name="T39" fmla="*/ 572 h 612"/>
                <a:gd name="T40" fmla="*/ 213 w 961"/>
                <a:gd name="T41" fmla="*/ 583 h 612"/>
                <a:gd name="T42" fmla="*/ 228 w 961"/>
                <a:gd name="T43" fmla="*/ 571 h 612"/>
                <a:gd name="T44" fmla="*/ 280 w 961"/>
                <a:gd name="T45" fmla="*/ 581 h 612"/>
                <a:gd name="T46" fmla="*/ 292 w 961"/>
                <a:gd name="T47" fmla="*/ 584 h 612"/>
                <a:gd name="T48" fmla="*/ 303 w 961"/>
                <a:gd name="T49" fmla="*/ 561 h 612"/>
                <a:gd name="T50" fmla="*/ 325 w 961"/>
                <a:gd name="T51" fmla="*/ 598 h 612"/>
                <a:gd name="T52" fmla="*/ 336 w 961"/>
                <a:gd name="T53" fmla="*/ 539 h 612"/>
                <a:gd name="T54" fmla="*/ 597 w 961"/>
                <a:gd name="T55" fmla="*/ 578 h 612"/>
                <a:gd name="T56" fmla="*/ 918 w 961"/>
                <a:gd name="T57" fmla="*/ 612 h 612"/>
                <a:gd name="T58" fmla="*/ 929 w 961"/>
                <a:gd name="T59" fmla="*/ 502 h 612"/>
                <a:gd name="T60" fmla="*/ 961 w 961"/>
                <a:gd name="T61" fmla="*/ 143 h 612"/>
                <a:gd name="T62" fmla="*/ 536 w 961"/>
                <a:gd name="T63" fmla="*/ 94 h 612"/>
                <a:gd name="T64" fmla="*/ 323 w 961"/>
                <a:gd name="T65" fmla="*/ 58 h 612"/>
                <a:gd name="T66" fmla="*/ 25 w 961"/>
                <a:gd name="T67" fmla="*/ 0 h 612"/>
                <a:gd name="T68" fmla="*/ 0 w 961"/>
                <a:gd name="T69" fmla="*/ 114 h 6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61"/>
                <a:gd name="T106" fmla="*/ 0 h 612"/>
                <a:gd name="T107" fmla="*/ 961 w 961"/>
                <a:gd name="T108" fmla="*/ 612 h 6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61" h="612">
                  <a:moveTo>
                    <a:pt x="0" y="114"/>
                  </a:moveTo>
                  <a:lnTo>
                    <a:pt x="17" y="155"/>
                  </a:lnTo>
                  <a:lnTo>
                    <a:pt x="19" y="181"/>
                  </a:lnTo>
                  <a:lnTo>
                    <a:pt x="10" y="184"/>
                  </a:lnTo>
                  <a:lnTo>
                    <a:pt x="39" y="212"/>
                  </a:lnTo>
                  <a:lnTo>
                    <a:pt x="68" y="285"/>
                  </a:lnTo>
                  <a:lnTo>
                    <a:pt x="78" y="282"/>
                  </a:lnTo>
                  <a:lnTo>
                    <a:pt x="79" y="293"/>
                  </a:lnTo>
                  <a:lnTo>
                    <a:pt x="93" y="297"/>
                  </a:lnTo>
                  <a:lnTo>
                    <a:pt x="104" y="299"/>
                  </a:lnTo>
                  <a:lnTo>
                    <a:pt x="78" y="351"/>
                  </a:lnTo>
                  <a:lnTo>
                    <a:pt x="82" y="387"/>
                  </a:lnTo>
                  <a:lnTo>
                    <a:pt x="61" y="421"/>
                  </a:lnTo>
                  <a:lnTo>
                    <a:pt x="75" y="436"/>
                  </a:lnTo>
                  <a:lnTo>
                    <a:pt x="113" y="414"/>
                  </a:lnTo>
                  <a:lnTo>
                    <a:pt x="141" y="529"/>
                  </a:lnTo>
                  <a:lnTo>
                    <a:pt x="158" y="535"/>
                  </a:lnTo>
                  <a:lnTo>
                    <a:pt x="162" y="570"/>
                  </a:lnTo>
                  <a:lnTo>
                    <a:pt x="176" y="585"/>
                  </a:lnTo>
                  <a:lnTo>
                    <a:pt x="187" y="572"/>
                  </a:lnTo>
                  <a:lnTo>
                    <a:pt x="213" y="583"/>
                  </a:lnTo>
                  <a:lnTo>
                    <a:pt x="228" y="571"/>
                  </a:lnTo>
                  <a:lnTo>
                    <a:pt x="280" y="581"/>
                  </a:lnTo>
                  <a:lnTo>
                    <a:pt x="292" y="584"/>
                  </a:lnTo>
                  <a:lnTo>
                    <a:pt x="303" y="561"/>
                  </a:lnTo>
                  <a:lnTo>
                    <a:pt x="325" y="598"/>
                  </a:lnTo>
                  <a:lnTo>
                    <a:pt x="336" y="539"/>
                  </a:lnTo>
                  <a:lnTo>
                    <a:pt x="597" y="578"/>
                  </a:lnTo>
                  <a:lnTo>
                    <a:pt x="918" y="612"/>
                  </a:lnTo>
                  <a:lnTo>
                    <a:pt x="929" y="502"/>
                  </a:lnTo>
                  <a:lnTo>
                    <a:pt x="961" y="143"/>
                  </a:lnTo>
                  <a:lnTo>
                    <a:pt x="536" y="94"/>
                  </a:lnTo>
                  <a:lnTo>
                    <a:pt x="323" y="58"/>
                  </a:lnTo>
                  <a:lnTo>
                    <a:pt x="25" y="0"/>
                  </a:lnTo>
                  <a:lnTo>
                    <a:pt x="0" y="114"/>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1" name="Freeform 70"/>
            <p:cNvSpPr>
              <a:spLocks/>
            </p:cNvSpPr>
            <p:nvPr/>
          </p:nvSpPr>
          <p:spPr bwMode="auto">
            <a:xfrm>
              <a:off x="761" y="659"/>
              <a:ext cx="649" cy="413"/>
            </a:xfrm>
            <a:custGeom>
              <a:avLst/>
              <a:gdLst>
                <a:gd name="T0" fmla="*/ 0 w 961"/>
                <a:gd name="T1" fmla="*/ 114 h 612"/>
                <a:gd name="T2" fmla="*/ 17 w 961"/>
                <a:gd name="T3" fmla="*/ 155 h 612"/>
                <a:gd name="T4" fmla="*/ 19 w 961"/>
                <a:gd name="T5" fmla="*/ 181 h 612"/>
                <a:gd name="T6" fmla="*/ 10 w 961"/>
                <a:gd name="T7" fmla="*/ 184 h 612"/>
                <a:gd name="T8" fmla="*/ 39 w 961"/>
                <a:gd name="T9" fmla="*/ 212 h 612"/>
                <a:gd name="T10" fmla="*/ 68 w 961"/>
                <a:gd name="T11" fmla="*/ 285 h 612"/>
                <a:gd name="T12" fmla="*/ 78 w 961"/>
                <a:gd name="T13" fmla="*/ 282 h 612"/>
                <a:gd name="T14" fmla="*/ 79 w 961"/>
                <a:gd name="T15" fmla="*/ 293 h 612"/>
                <a:gd name="T16" fmla="*/ 93 w 961"/>
                <a:gd name="T17" fmla="*/ 297 h 612"/>
                <a:gd name="T18" fmla="*/ 104 w 961"/>
                <a:gd name="T19" fmla="*/ 299 h 612"/>
                <a:gd name="T20" fmla="*/ 78 w 961"/>
                <a:gd name="T21" fmla="*/ 351 h 612"/>
                <a:gd name="T22" fmla="*/ 82 w 961"/>
                <a:gd name="T23" fmla="*/ 387 h 612"/>
                <a:gd name="T24" fmla="*/ 61 w 961"/>
                <a:gd name="T25" fmla="*/ 421 h 612"/>
                <a:gd name="T26" fmla="*/ 75 w 961"/>
                <a:gd name="T27" fmla="*/ 436 h 612"/>
                <a:gd name="T28" fmla="*/ 113 w 961"/>
                <a:gd name="T29" fmla="*/ 414 h 612"/>
                <a:gd name="T30" fmla="*/ 141 w 961"/>
                <a:gd name="T31" fmla="*/ 529 h 612"/>
                <a:gd name="T32" fmla="*/ 158 w 961"/>
                <a:gd name="T33" fmla="*/ 535 h 612"/>
                <a:gd name="T34" fmla="*/ 162 w 961"/>
                <a:gd name="T35" fmla="*/ 570 h 612"/>
                <a:gd name="T36" fmla="*/ 176 w 961"/>
                <a:gd name="T37" fmla="*/ 585 h 612"/>
                <a:gd name="T38" fmla="*/ 187 w 961"/>
                <a:gd name="T39" fmla="*/ 572 h 612"/>
                <a:gd name="T40" fmla="*/ 213 w 961"/>
                <a:gd name="T41" fmla="*/ 583 h 612"/>
                <a:gd name="T42" fmla="*/ 228 w 961"/>
                <a:gd name="T43" fmla="*/ 571 h 612"/>
                <a:gd name="T44" fmla="*/ 280 w 961"/>
                <a:gd name="T45" fmla="*/ 581 h 612"/>
                <a:gd name="T46" fmla="*/ 292 w 961"/>
                <a:gd name="T47" fmla="*/ 584 h 612"/>
                <a:gd name="T48" fmla="*/ 303 w 961"/>
                <a:gd name="T49" fmla="*/ 561 h 612"/>
                <a:gd name="T50" fmla="*/ 325 w 961"/>
                <a:gd name="T51" fmla="*/ 598 h 612"/>
                <a:gd name="T52" fmla="*/ 336 w 961"/>
                <a:gd name="T53" fmla="*/ 539 h 612"/>
                <a:gd name="T54" fmla="*/ 597 w 961"/>
                <a:gd name="T55" fmla="*/ 578 h 612"/>
                <a:gd name="T56" fmla="*/ 918 w 961"/>
                <a:gd name="T57" fmla="*/ 612 h 612"/>
                <a:gd name="T58" fmla="*/ 929 w 961"/>
                <a:gd name="T59" fmla="*/ 502 h 612"/>
                <a:gd name="T60" fmla="*/ 961 w 961"/>
                <a:gd name="T61" fmla="*/ 143 h 612"/>
                <a:gd name="T62" fmla="*/ 536 w 961"/>
                <a:gd name="T63" fmla="*/ 94 h 612"/>
                <a:gd name="T64" fmla="*/ 323 w 961"/>
                <a:gd name="T65" fmla="*/ 58 h 612"/>
                <a:gd name="T66" fmla="*/ 25 w 961"/>
                <a:gd name="T67" fmla="*/ 0 h 612"/>
                <a:gd name="T68" fmla="*/ 0 w 961"/>
                <a:gd name="T69" fmla="*/ 114 h 6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61"/>
                <a:gd name="T106" fmla="*/ 0 h 612"/>
                <a:gd name="T107" fmla="*/ 961 w 961"/>
                <a:gd name="T108" fmla="*/ 612 h 6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61" h="612">
                  <a:moveTo>
                    <a:pt x="0" y="114"/>
                  </a:moveTo>
                  <a:lnTo>
                    <a:pt x="17" y="155"/>
                  </a:lnTo>
                  <a:lnTo>
                    <a:pt x="19" y="181"/>
                  </a:lnTo>
                  <a:lnTo>
                    <a:pt x="10" y="184"/>
                  </a:lnTo>
                  <a:lnTo>
                    <a:pt x="39" y="212"/>
                  </a:lnTo>
                  <a:lnTo>
                    <a:pt x="68" y="285"/>
                  </a:lnTo>
                  <a:lnTo>
                    <a:pt x="78" y="282"/>
                  </a:lnTo>
                  <a:lnTo>
                    <a:pt x="79" y="293"/>
                  </a:lnTo>
                  <a:lnTo>
                    <a:pt x="93" y="297"/>
                  </a:lnTo>
                  <a:lnTo>
                    <a:pt x="104" y="299"/>
                  </a:lnTo>
                  <a:lnTo>
                    <a:pt x="78" y="351"/>
                  </a:lnTo>
                  <a:lnTo>
                    <a:pt x="82" y="387"/>
                  </a:lnTo>
                  <a:lnTo>
                    <a:pt x="61" y="421"/>
                  </a:lnTo>
                  <a:lnTo>
                    <a:pt x="75" y="436"/>
                  </a:lnTo>
                  <a:lnTo>
                    <a:pt x="113" y="414"/>
                  </a:lnTo>
                  <a:lnTo>
                    <a:pt x="141" y="529"/>
                  </a:lnTo>
                  <a:lnTo>
                    <a:pt x="158" y="535"/>
                  </a:lnTo>
                  <a:lnTo>
                    <a:pt x="162" y="570"/>
                  </a:lnTo>
                  <a:lnTo>
                    <a:pt x="176" y="585"/>
                  </a:lnTo>
                  <a:lnTo>
                    <a:pt x="187" y="572"/>
                  </a:lnTo>
                  <a:lnTo>
                    <a:pt x="213" y="583"/>
                  </a:lnTo>
                  <a:lnTo>
                    <a:pt x="228" y="571"/>
                  </a:lnTo>
                  <a:lnTo>
                    <a:pt x="280" y="581"/>
                  </a:lnTo>
                  <a:lnTo>
                    <a:pt x="292" y="584"/>
                  </a:lnTo>
                  <a:lnTo>
                    <a:pt x="303" y="561"/>
                  </a:lnTo>
                  <a:lnTo>
                    <a:pt x="325" y="598"/>
                  </a:lnTo>
                  <a:lnTo>
                    <a:pt x="336" y="539"/>
                  </a:lnTo>
                  <a:lnTo>
                    <a:pt x="597" y="578"/>
                  </a:lnTo>
                  <a:lnTo>
                    <a:pt x="918" y="612"/>
                  </a:lnTo>
                  <a:lnTo>
                    <a:pt x="929" y="502"/>
                  </a:lnTo>
                  <a:lnTo>
                    <a:pt x="961" y="143"/>
                  </a:lnTo>
                  <a:lnTo>
                    <a:pt x="536" y="94"/>
                  </a:lnTo>
                  <a:lnTo>
                    <a:pt x="323" y="58"/>
                  </a:lnTo>
                  <a:lnTo>
                    <a:pt x="25" y="0"/>
                  </a:lnTo>
                  <a:lnTo>
                    <a:pt x="0" y="114"/>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2" name="Freeform 71"/>
            <p:cNvSpPr>
              <a:spLocks/>
            </p:cNvSpPr>
            <p:nvPr/>
          </p:nvSpPr>
          <p:spPr bwMode="auto">
            <a:xfrm>
              <a:off x="761" y="659"/>
              <a:ext cx="649" cy="413"/>
            </a:xfrm>
            <a:custGeom>
              <a:avLst/>
              <a:gdLst>
                <a:gd name="T0" fmla="*/ 0 w 961"/>
                <a:gd name="T1" fmla="*/ 114 h 612"/>
                <a:gd name="T2" fmla="*/ 17 w 961"/>
                <a:gd name="T3" fmla="*/ 155 h 612"/>
                <a:gd name="T4" fmla="*/ 19 w 961"/>
                <a:gd name="T5" fmla="*/ 181 h 612"/>
                <a:gd name="T6" fmla="*/ 10 w 961"/>
                <a:gd name="T7" fmla="*/ 184 h 612"/>
                <a:gd name="T8" fmla="*/ 39 w 961"/>
                <a:gd name="T9" fmla="*/ 212 h 612"/>
                <a:gd name="T10" fmla="*/ 68 w 961"/>
                <a:gd name="T11" fmla="*/ 285 h 612"/>
                <a:gd name="T12" fmla="*/ 78 w 961"/>
                <a:gd name="T13" fmla="*/ 282 h 612"/>
                <a:gd name="T14" fmla="*/ 79 w 961"/>
                <a:gd name="T15" fmla="*/ 293 h 612"/>
                <a:gd name="T16" fmla="*/ 93 w 961"/>
                <a:gd name="T17" fmla="*/ 297 h 612"/>
                <a:gd name="T18" fmla="*/ 104 w 961"/>
                <a:gd name="T19" fmla="*/ 299 h 612"/>
                <a:gd name="T20" fmla="*/ 78 w 961"/>
                <a:gd name="T21" fmla="*/ 351 h 612"/>
                <a:gd name="T22" fmla="*/ 82 w 961"/>
                <a:gd name="T23" fmla="*/ 387 h 612"/>
                <a:gd name="T24" fmla="*/ 61 w 961"/>
                <a:gd name="T25" fmla="*/ 421 h 612"/>
                <a:gd name="T26" fmla="*/ 75 w 961"/>
                <a:gd name="T27" fmla="*/ 436 h 612"/>
                <a:gd name="T28" fmla="*/ 113 w 961"/>
                <a:gd name="T29" fmla="*/ 414 h 612"/>
                <a:gd name="T30" fmla="*/ 141 w 961"/>
                <a:gd name="T31" fmla="*/ 529 h 612"/>
                <a:gd name="T32" fmla="*/ 158 w 961"/>
                <a:gd name="T33" fmla="*/ 535 h 612"/>
                <a:gd name="T34" fmla="*/ 162 w 961"/>
                <a:gd name="T35" fmla="*/ 570 h 612"/>
                <a:gd name="T36" fmla="*/ 176 w 961"/>
                <a:gd name="T37" fmla="*/ 585 h 612"/>
                <a:gd name="T38" fmla="*/ 187 w 961"/>
                <a:gd name="T39" fmla="*/ 572 h 612"/>
                <a:gd name="T40" fmla="*/ 213 w 961"/>
                <a:gd name="T41" fmla="*/ 583 h 612"/>
                <a:gd name="T42" fmla="*/ 228 w 961"/>
                <a:gd name="T43" fmla="*/ 571 h 612"/>
                <a:gd name="T44" fmla="*/ 280 w 961"/>
                <a:gd name="T45" fmla="*/ 581 h 612"/>
                <a:gd name="T46" fmla="*/ 292 w 961"/>
                <a:gd name="T47" fmla="*/ 584 h 612"/>
                <a:gd name="T48" fmla="*/ 303 w 961"/>
                <a:gd name="T49" fmla="*/ 561 h 612"/>
                <a:gd name="T50" fmla="*/ 325 w 961"/>
                <a:gd name="T51" fmla="*/ 598 h 612"/>
                <a:gd name="T52" fmla="*/ 336 w 961"/>
                <a:gd name="T53" fmla="*/ 539 h 612"/>
                <a:gd name="T54" fmla="*/ 597 w 961"/>
                <a:gd name="T55" fmla="*/ 578 h 612"/>
                <a:gd name="T56" fmla="*/ 918 w 961"/>
                <a:gd name="T57" fmla="*/ 612 h 612"/>
                <a:gd name="T58" fmla="*/ 929 w 961"/>
                <a:gd name="T59" fmla="*/ 502 h 612"/>
                <a:gd name="T60" fmla="*/ 961 w 961"/>
                <a:gd name="T61" fmla="*/ 143 h 612"/>
                <a:gd name="T62" fmla="*/ 536 w 961"/>
                <a:gd name="T63" fmla="*/ 94 h 612"/>
                <a:gd name="T64" fmla="*/ 323 w 961"/>
                <a:gd name="T65" fmla="*/ 58 h 612"/>
                <a:gd name="T66" fmla="*/ 25 w 961"/>
                <a:gd name="T67" fmla="*/ 0 h 612"/>
                <a:gd name="T68" fmla="*/ 0 w 961"/>
                <a:gd name="T69" fmla="*/ 114 h 6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61"/>
                <a:gd name="T106" fmla="*/ 0 h 612"/>
                <a:gd name="T107" fmla="*/ 961 w 961"/>
                <a:gd name="T108" fmla="*/ 612 h 6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61" h="612">
                  <a:moveTo>
                    <a:pt x="0" y="114"/>
                  </a:moveTo>
                  <a:lnTo>
                    <a:pt x="17" y="155"/>
                  </a:lnTo>
                  <a:lnTo>
                    <a:pt x="19" y="181"/>
                  </a:lnTo>
                  <a:lnTo>
                    <a:pt x="10" y="184"/>
                  </a:lnTo>
                  <a:lnTo>
                    <a:pt x="39" y="212"/>
                  </a:lnTo>
                  <a:lnTo>
                    <a:pt x="68" y="285"/>
                  </a:lnTo>
                  <a:lnTo>
                    <a:pt x="78" y="282"/>
                  </a:lnTo>
                  <a:lnTo>
                    <a:pt x="79" y="293"/>
                  </a:lnTo>
                  <a:lnTo>
                    <a:pt x="93" y="297"/>
                  </a:lnTo>
                  <a:lnTo>
                    <a:pt x="104" y="299"/>
                  </a:lnTo>
                  <a:lnTo>
                    <a:pt x="78" y="351"/>
                  </a:lnTo>
                  <a:lnTo>
                    <a:pt x="82" y="387"/>
                  </a:lnTo>
                  <a:lnTo>
                    <a:pt x="61" y="421"/>
                  </a:lnTo>
                  <a:lnTo>
                    <a:pt x="75" y="436"/>
                  </a:lnTo>
                  <a:lnTo>
                    <a:pt x="113" y="414"/>
                  </a:lnTo>
                  <a:lnTo>
                    <a:pt x="141" y="529"/>
                  </a:lnTo>
                  <a:lnTo>
                    <a:pt x="158" y="535"/>
                  </a:lnTo>
                  <a:lnTo>
                    <a:pt x="162" y="570"/>
                  </a:lnTo>
                  <a:lnTo>
                    <a:pt x="176" y="585"/>
                  </a:lnTo>
                  <a:lnTo>
                    <a:pt x="187" y="572"/>
                  </a:lnTo>
                  <a:lnTo>
                    <a:pt x="213" y="583"/>
                  </a:lnTo>
                  <a:lnTo>
                    <a:pt x="228" y="571"/>
                  </a:lnTo>
                  <a:lnTo>
                    <a:pt x="280" y="581"/>
                  </a:lnTo>
                  <a:lnTo>
                    <a:pt x="292" y="584"/>
                  </a:lnTo>
                  <a:lnTo>
                    <a:pt x="303" y="561"/>
                  </a:lnTo>
                  <a:lnTo>
                    <a:pt x="325" y="598"/>
                  </a:lnTo>
                  <a:lnTo>
                    <a:pt x="336" y="539"/>
                  </a:lnTo>
                  <a:lnTo>
                    <a:pt x="597" y="578"/>
                  </a:lnTo>
                  <a:lnTo>
                    <a:pt x="918" y="612"/>
                  </a:lnTo>
                  <a:lnTo>
                    <a:pt x="929" y="502"/>
                  </a:lnTo>
                  <a:lnTo>
                    <a:pt x="961" y="143"/>
                  </a:lnTo>
                  <a:lnTo>
                    <a:pt x="536" y="94"/>
                  </a:lnTo>
                  <a:lnTo>
                    <a:pt x="323" y="58"/>
                  </a:lnTo>
                  <a:lnTo>
                    <a:pt x="25" y="0"/>
                  </a:lnTo>
                  <a:lnTo>
                    <a:pt x="0" y="114"/>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3" name="Freeform 72"/>
            <p:cNvSpPr>
              <a:spLocks/>
            </p:cNvSpPr>
            <p:nvPr/>
          </p:nvSpPr>
          <p:spPr bwMode="auto">
            <a:xfrm>
              <a:off x="1352" y="1232"/>
              <a:ext cx="523" cy="263"/>
            </a:xfrm>
            <a:custGeom>
              <a:avLst/>
              <a:gdLst>
                <a:gd name="T0" fmla="*/ 0 w 775"/>
                <a:gd name="T1" fmla="*/ 238 h 390"/>
                <a:gd name="T2" fmla="*/ 22 w 775"/>
                <a:gd name="T3" fmla="*/ 0 h 390"/>
                <a:gd name="T4" fmla="*/ 500 w 775"/>
                <a:gd name="T5" fmla="*/ 30 h 390"/>
                <a:gd name="T6" fmla="*/ 532 w 775"/>
                <a:gd name="T7" fmla="*/ 54 h 390"/>
                <a:gd name="T8" fmla="*/ 589 w 775"/>
                <a:gd name="T9" fmla="*/ 51 h 390"/>
                <a:gd name="T10" fmla="*/ 616 w 775"/>
                <a:gd name="T11" fmla="*/ 58 h 390"/>
                <a:gd name="T12" fmla="*/ 648 w 775"/>
                <a:gd name="T13" fmla="*/ 72 h 390"/>
                <a:gd name="T14" fmla="*/ 664 w 775"/>
                <a:gd name="T15" fmla="*/ 92 h 390"/>
                <a:gd name="T16" fmla="*/ 678 w 775"/>
                <a:gd name="T17" fmla="*/ 97 h 390"/>
                <a:gd name="T18" fmla="*/ 705 w 775"/>
                <a:gd name="T19" fmla="*/ 171 h 390"/>
                <a:gd name="T20" fmla="*/ 705 w 775"/>
                <a:gd name="T21" fmla="*/ 193 h 390"/>
                <a:gd name="T22" fmla="*/ 723 w 775"/>
                <a:gd name="T23" fmla="*/ 228 h 390"/>
                <a:gd name="T24" fmla="*/ 732 w 775"/>
                <a:gd name="T25" fmla="*/ 285 h 390"/>
                <a:gd name="T26" fmla="*/ 727 w 775"/>
                <a:gd name="T27" fmla="*/ 301 h 390"/>
                <a:gd name="T28" fmla="*/ 738 w 775"/>
                <a:gd name="T29" fmla="*/ 319 h 390"/>
                <a:gd name="T30" fmla="*/ 775 w 775"/>
                <a:gd name="T31" fmla="*/ 390 h 390"/>
                <a:gd name="T32" fmla="*/ 430 w 775"/>
                <a:gd name="T33" fmla="*/ 387 h 390"/>
                <a:gd name="T34" fmla="*/ 170 w 775"/>
                <a:gd name="T35" fmla="*/ 372 h 390"/>
                <a:gd name="T36" fmla="*/ 178 w 775"/>
                <a:gd name="T37" fmla="*/ 252 h 390"/>
                <a:gd name="T38" fmla="*/ 0 w 775"/>
                <a:gd name="T39" fmla="*/ 238 h 3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75"/>
                <a:gd name="T61" fmla="*/ 0 h 390"/>
                <a:gd name="T62" fmla="*/ 775 w 775"/>
                <a:gd name="T63" fmla="*/ 390 h 39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75" h="390">
                  <a:moveTo>
                    <a:pt x="0" y="238"/>
                  </a:moveTo>
                  <a:lnTo>
                    <a:pt x="22" y="0"/>
                  </a:lnTo>
                  <a:lnTo>
                    <a:pt x="500" y="30"/>
                  </a:lnTo>
                  <a:lnTo>
                    <a:pt x="532" y="54"/>
                  </a:lnTo>
                  <a:lnTo>
                    <a:pt x="589" y="51"/>
                  </a:lnTo>
                  <a:lnTo>
                    <a:pt x="616" y="58"/>
                  </a:lnTo>
                  <a:lnTo>
                    <a:pt x="648" y="72"/>
                  </a:lnTo>
                  <a:lnTo>
                    <a:pt x="664" y="92"/>
                  </a:lnTo>
                  <a:lnTo>
                    <a:pt x="678" y="97"/>
                  </a:lnTo>
                  <a:lnTo>
                    <a:pt x="705" y="171"/>
                  </a:lnTo>
                  <a:lnTo>
                    <a:pt x="705" y="193"/>
                  </a:lnTo>
                  <a:lnTo>
                    <a:pt x="723" y="228"/>
                  </a:lnTo>
                  <a:lnTo>
                    <a:pt x="732" y="285"/>
                  </a:lnTo>
                  <a:lnTo>
                    <a:pt x="727" y="301"/>
                  </a:lnTo>
                  <a:lnTo>
                    <a:pt x="738" y="319"/>
                  </a:lnTo>
                  <a:lnTo>
                    <a:pt x="775" y="390"/>
                  </a:lnTo>
                  <a:lnTo>
                    <a:pt x="430" y="387"/>
                  </a:lnTo>
                  <a:lnTo>
                    <a:pt x="170" y="372"/>
                  </a:lnTo>
                  <a:lnTo>
                    <a:pt x="178" y="252"/>
                  </a:lnTo>
                  <a:lnTo>
                    <a:pt x="0" y="238"/>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4" name="Freeform 73"/>
            <p:cNvSpPr>
              <a:spLocks/>
            </p:cNvSpPr>
            <p:nvPr/>
          </p:nvSpPr>
          <p:spPr bwMode="auto">
            <a:xfrm>
              <a:off x="1352" y="1232"/>
              <a:ext cx="523" cy="263"/>
            </a:xfrm>
            <a:custGeom>
              <a:avLst/>
              <a:gdLst>
                <a:gd name="T0" fmla="*/ 0 w 775"/>
                <a:gd name="T1" fmla="*/ 238 h 390"/>
                <a:gd name="T2" fmla="*/ 22 w 775"/>
                <a:gd name="T3" fmla="*/ 0 h 390"/>
                <a:gd name="T4" fmla="*/ 500 w 775"/>
                <a:gd name="T5" fmla="*/ 30 h 390"/>
                <a:gd name="T6" fmla="*/ 532 w 775"/>
                <a:gd name="T7" fmla="*/ 54 h 390"/>
                <a:gd name="T8" fmla="*/ 589 w 775"/>
                <a:gd name="T9" fmla="*/ 51 h 390"/>
                <a:gd name="T10" fmla="*/ 616 w 775"/>
                <a:gd name="T11" fmla="*/ 58 h 390"/>
                <a:gd name="T12" fmla="*/ 648 w 775"/>
                <a:gd name="T13" fmla="*/ 72 h 390"/>
                <a:gd name="T14" fmla="*/ 664 w 775"/>
                <a:gd name="T15" fmla="*/ 92 h 390"/>
                <a:gd name="T16" fmla="*/ 678 w 775"/>
                <a:gd name="T17" fmla="*/ 97 h 390"/>
                <a:gd name="T18" fmla="*/ 705 w 775"/>
                <a:gd name="T19" fmla="*/ 171 h 390"/>
                <a:gd name="T20" fmla="*/ 705 w 775"/>
                <a:gd name="T21" fmla="*/ 193 h 390"/>
                <a:gd name="T22" fmla="*/ 723 w 775"/>
                <a:gd name="T23" fmla="*/ 228 h 390"/>
                <a:gd name="T24" fmla="*/ 732 w 775"/>
                <a:gd name="T25" fmla="*/ 285 h 390"/>
                <a:gd name="T26" fmla="*/ 727 w 775"/>
                <a:gd name="T27" fmla="*/ 301 h 390"/>
                <a:gd name="T28" fmla="*/ 738 w 775"/>
                <a:gd name="T29" fmla="*/ 319 h 390"/>
                <a:gd name="T30" fmla="*/ 775 w 775"/>
                <a:gd name="T31" fmla="*/ 390 h 390"/>
                <a:gd name="T32" fmla="*/ 430 w 775"/>
                <a:gd name="T33" fmla="*/ 387 h 390"/>
                <a:gd name="T34" fmla="*/ 170 w 775"/>
                <a:gd name="T35" fmla="*/ 372 h 390"/>
                <a:gd name="T36" fmla="*/ 178 w 775"/>
                <a:gd name="T37" fmla="*/ 252 h 390"/>
                <a:gd name="T38" fmla="*/ 0 w 775"/>
                <a:gd name="T39" fmla="*/ 238 h 3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75"/>
                <a:gd name="T61" fmla="*/ 0 h 390"/>
                <a:gd name="T62" fmla="*/ 775 w 775"/>
                <a:gd name="T63" fmla="*/ 390 h 39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75" h="390">
                  <a:moveTo>
                    <a:pt x="0" y="238"/>
                  </a:moveTo>
                  <a:lnTo>
                    <a:pt x="22" y="0"/>
                  </a:lnTo>
                  <a:lnTo>
                    <a:pt x="500" y="30"/>
                  </a:lnTo>
                  <a:lnTo>
                    <a:pt x="532" y="54"/>
                  </a:lnTo>
                  <a:lnTo>
                    <a:pt x="589" y="51"/>
                  </a:lnTo>
                  <a:lnTo>
                    <a:pt x="616" y="58"/>
                  </a:lnTo>
                  <a:lnTo>
                    <a:pt x="648" y="72"/>
                  </a:lnTo>
                  <a:lnTo>
                    <a:pt x="664" y="92"/>
                  </a:lnTo>
                  <a:lnTo>
                    <a:pt x="678" y="97"/>
                  </a:lnTo>
                  <a:lnTo>
                    <a:pt x="705" y="171"/>
                  </a:lnTo>
                  <a:lnTo>
                    <a:pt x="705" y="193"/>
                  </a:lnTo>
                  <a:lnTo>
                    <a:pt x="723" y="228"/>
                  </a:lnTo>
                  <a:lnTo>
                    <a:pt x="732" y="285"/>
                  </a:lnTo>
                  <a:lnTo>
                    <a:pt x="727" y="301"/>
                  </a:lnTo>
                  <a:lnTo>
                    <a:pt x="738" y="319"/>
                  </a:lnTo>
                  <a:lnTo>
                    <a:pt x="775" y="390"/>
                  </a:lnTo>
                  <a:lnTo>
                    <a:pt x="430" y="387"/>
                  </a:lnTo>
                  <a:lnTo>
                    <a:pt x="170" y="372"/>
                  </a:lnTo>
                  <a:lnTo>
                    <a:pt x="178" y="252"/>
                  </a:lnTo>
                  <a:lnTo>
                    <a:pt x="0" y="238"/>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5" name="Freeform 74"/>
            <p:cNvSpPr>
              <a:spLocks/>
            </p:cNvSpPr>
            <p:nvPr/>
          </p:nvSpPr>
          <p:spPr bwMode="auto">
            <a:xfrm>
              <a:off x="1352" y="1232"/>
              <a:ext cx="523" cy="263"/>
            </a:xfrm>
            <a:custGeom>
              <a:avLst/>
              <a:gdLst>
                <a:gd name="T0" fmla="*/ 0 w 775"/>
                <a:gd name="T1" fmla="*/ 238 h 390"/>
                <a:gd name="T2" fmla="*/ 22 w 775"/>
                <a:gd name="T3" fmla="*/ 0 h 390"/>
                <a:gd name="T4" fmla="*/ 500 w 775"/>
                <a:gd name="T5" fmla="*/ 30 h 390"/>
                <a:gd name="T6" fmla="*/ 532 w 775"/>
                <a:gd name="T7" fmla="*/ 54 h 390"/>
                <a:gd name="T8" fmla="*/ 589 w 775"/>
                <a:gd name="T9" fmla="*/ 51 h 390"/>
                <a:gd name="T10" fmla="*/ 616 w 775"/>
                <a:gd name="T11" fmla="*/ 58 h 390"/>
                <a:gd name="T12" fmla="*/ 648 w 775"/>
                <a:gd name="T13" fmla="*/ 72 h 390"/>
                <a:gd name="T14" fmla="*/ 664 w 775"/>
                <a:gd name="T15" fmla="*/ 92 h 390"/>
                <a:gd name="T16" fmla="*/ 678 w 775"/>
                <a:gd name="T17" fmla="*/ 97 h 390"/>
                <a:gd name="T18" fmla="*/ 705 w 775"/>
                <a:gd name="T19" fmla="*/ 171 h 390"/>
                <a:gd name="T20" fmla="*/ 705 w 775"/>
                <a:gd name="T21" fmla="*/ 193 h 390"/>
                <a:gd name="T22" fmla="*/ 723 w 775"/>
                <a:gd name="T23" fmla="*/ 228 h 390"/>
                <a:gd name="T24" fmla="*/ 732 w 775"/>
                <a:gd name="T25" fmla="*/ 285 h 390"/>
                <a:gd name="T26" fmla="*/ 727 w 775"/>
                <a:gd name="T27" fmla="*/ 301 h 390"/>
                <a:gd name="T28" fmla="*/ 738 w 775"/>
                <a:gd name="T29" fmla="*/ 319 h 390"/>
                <a:gd name="T30" fmla="*/ 775 w 775"/>
                <a:gd name="T31" fmla="*/ 390 h 390"/>
                <a:gd name="T32" fmla="*/ 430 w 775"/>
                <a:gd name="T33" fmla="*/ 387 h 390"/>
                <a:gd name="T34" fmla="*/ 170 w 775"/>
                <a:gd name="T35" fmla="*/ 372 h 390"/>
                <a:gd name="T36" fmla="*/ 178 w 775"/>
                <a:gd name="T37" fmla="*/ 252 h 390"/>
                <a:gd name="T38" fmla="*/ 0 w 775"/>
                <a:gd name="T39" fmla="*/ 238 h 3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75"/>
                <a:gd name="T61" fmla="*/ 0 h 390"/>
                <a:gd name="T62" fmla="*/ 775 w 775"/>
                <a:gd name="T63" fmla="*/ 390 h 39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75" h="390">
                  <a:moveTo>
                    <a:pt x="0" y="238"/>
                  </a:moveTo>
                  <a:lnTo>
                    <a:pt x="22" y="0"/>
                  </a:lnTo>
                  <a:lnTo>
                    <a:pt x="500" y="30"/>
                  </a:lnTo>
                  <a:lnTo>
                    <a:pt x="532" y="54"/>
                  </a:lnTo>
                  <a:lnTo>
                    <a:pt x="589" y="51"/>
                  </a:lnTo>
                  <a:lnTo>
                    <a:pt x="616" y="58"/>
                  </a:lnTo>
                  <a:lnTo>
                    <a:pt x="648" y="72"/>
                  </a:lnTo>
                  <a:lnTo>
                    <a:pt x="664" y="92"/>
                  </a:lnTo>
                  <a:lnTo>
                    <a:pt x="678" y="97"/>
                  </a:lnTo>
                  <a:lnTo>
                    <a:pt x="705" y="171"/>
                  </a:lnTo>
                  <a:lnTo>
                    <a:pt x="705" y="193"/>
                  </a:lnTo>
                  <a:lnTo>
                    <a:pt x="723" y="228"/>
                  </a:lnTo>
                  <a:lnTo>
                    <a:pt x="732" y="285"/>
                  </a:lnTo>
                  <a:lnTo>
                    <a:pt x="727" y="301"/>
                  </a:lnTo>
                  <a:lnTo>
                    <a:pt x="738" y="319"/>
                  </a:lnTo>
                  <a:lnTo>
                    <a:pt x="775" y="390"/>
                  </a:lnTo>
                  <a:lnTo>
                    <a:pt x="430" y="387"/>
                  </a:lnTo>
                  <a:lnTo>
                    <a:pt x="170" y="372"/>
                  </a:lnTo>
                  <a:lnTo>
                    <a:pt x="178" y="252"/>
                  </a:lnTo>
                  <a:lnTo>
                    <a:pt x="0" y="238"/>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6" name="Freeform 75"/>
            <p:cNvSpPr>
              <a:spLocks/>
            </p:cNvSpPr>
            <p:nvPr/>
          </p:nvSpPr>
          <p:spPr bwMode="auto">
            <a:xfrm>
              <a:off x="1352" y="1232"/>
              <a:ext cx="523" cy="263"/>
            </a:xfrm>
            <a:custGeom>
              <a:avLst/>
              <a:gdLst>
                <a:gd name="T0" fmla="*/ 0 w 775"/>
                <a:gd name="T1" fmla="*/ 238 h 390"/>
                <a:gd name="T2" fmla="*/ 22 w 775"/>
                <a:gd name="T3" fmla="*/ 0 h 390"/>
                <a:gd name="T4" fmla="*/ 500 w 775"/>
                <a:gd name="T5" fmla="*/ 30 h 390"/>
                <a:gd name="T6" fmla="*/ 532 w 775"/>
                <a:gd name="T7" fmla="*/ 54 h 390"/>
                <a:gd name="T8" fmla="*/ 589 w 775"/>
                <a:gd name="T9" fmla="*/ 51 h 390"/>
                <a:gd name="T10" fmla="*/ 616 w 775"/>
                <a:gd name="T11" fmla="*/ 58 h 390"/>
                <a:gd name="T12" fmla="*/ 648 w 775"/>
                <a:gd name="T13" fmla="*/ 72 h 390"/>
                <a:gd name="T14" fmla="*/ 664 w 775"/>
                <a:gd name="T15" fmla="*/ 92 h 390"/>
                <a:gd name="T16" fmla="*/ 678 w 775"/>
                <a:gd name="T17" fmla="*/ 97 h 390"/>
                <a:gd name="T18" fmla="*/ 705 w 775"/>
                <a:gd name="T19" fmla="*/ 171 h 390"/>
                <a:gd name="T20" fmla="*/ 705 w 775"/>
                <a:gd name="T21" fmla="*/ 193 h 390"/>
                <a:gd name="T22" fmla="*/ 723 w 775"/>
                <a:gd name="T23" fmla="*/ 228 h 390"/>
                <a:gd name="T24" fmla="*/ 732 w 775"/>
                <a:gd name="T25" fmla="*/ 285 h 390"/>
                <a:gd name="T26" fmla="*/ 727 w 775"/>
                <a:gd name="T27" fmla="*/ 301 h 390"/>
                <a:gd name="T28" fmla="*/ 738 w 775"/>
                <a:gd name="T29" fmla="*/ 319 h 390"/>
                <a:gd name="T30" fmla="*/ 775 w 775"/>
                <a:gd name="T31" fmla="*/ 390 h 390"/>
                <a:gd name="T32" fmla="*/ 430 w 775"/>
                <a:gd name="T33" fmla="*/ 387 h 390"/>
                <a:gd name="T34" fmla="*/ 170 w 775"/>
                <a:gd name="T35" fmla="*/ 372 h 390"/>
                <a:gd name="T36" fmla="*/ 178 w 775"/>
                <a:gd name="T37" fmla="*/ 252 h 390"/>
                <a:gd name="T38" fmla="*/ 0 w 775"/>
                <a:gd name="T39" fmla="*/ 238 h 3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75"/>
                <a:gd name="T61" fmla="*/ 0 h 390"/>
                <a:gd name="T62" fmla="*/ 775 w 775"/>
                <a:gd name="T63" fmla="*/ 390 h 39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75" h="390">
                  <a:moveTo>
                    <a:pt x="0" y="238"/>
                  </a:moveTo>
                  <a:lnTo>
                    <a:pt x="22" y="0"/>
                  </a:lnTo>
                  <a:lnTo>
                    <a:pt x="500" y="30"/>
                  </a:lnTo>
                  <a:lnTo>
                    <a:pt x="532" y="54"/>
                  </a:lnTo>
                  <a:lnTo>
                    <a:pt x="589" y="51"/>
                  </a:lnTo>
                  <a:lnTo>
                    <a:pt x="616" y="58"/>
                  </a:lnTo>
                  <a:lnTo>
                    <a:pt x="648" y="72"/>
                  </a:lnTo>
                  <a:lnTo>
                    <a:pt x="664" y="92"/>
                  </a:lnTo>
                  <a:lnTo>
                    <a:pt x="678" y="97"/>
                  </a:lnTo>
                  <a:lnTo>
                    <a:pt x="705" y="171"/>
                  </a:lnTo>
                  <a:lnTo>
                    <a:pt x="705" y="193"/>
                  </a:lnTo>
                  <a:lnTo>
                    <a:pt x="723" y="228"/>
                  </a:lnTo>
                  <a:lnTo>
                    <a:pt x="732" y="285"/>
                  </a:lnTo>
                  <a:lnTo>
                    <a:pt x="727" y="301"/>
                  </a:lnTo>
                  <a:lnTo>
                    <a:pt x="738" y="319"/>
                  </a:lnTo>
                  <a:lnTo>
                    <a:pt x="775" y="390"/>
                  </a:lnTo>
                  <a:lnTo>
                    <a:pt x="430" y="387"/>
                  </a:lnTo>
                  <a:lnTo>
                    <a:pt x="170" y="372"/>
                  </a:lnTo>
                  <a:lnTo>
                    <a:pt x="178" y="252"/>
                  </a:lnTo>
                  <a:lnTo>
                    <a:pt x="0" y="238"/>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7" name="Freeform 76"/>
            <p:cNvSpPr>
              <a:spLocks/>
            </p:cNvSpPr>
            <p:nvPr/>
          </p:nvSpPr>
          <p:spPr bwMode="auto">
            <a:xfrm>
              <a:off x="370" y="1148"/>
              <a:ext cx="403" cy="626"/>
            </a:xfrm>
            <a:custGeom>
              <a:avLst/>
              <a:gdLst>
                <a:gd name="T0" fmla="*/ 0 w 597"/>
                <a:gd name="T1" fmla="*/ 339 h 926"/>
                <a:gd name="T2" fmla="*/ 27 w 597"/>
                <a:gd name="T3" fmla="*/ 393 h 926"/>
                <a:gd name="T4" fmla="*/ 379 w 597"/>
                <a:gd name="T5" fmla="*/ 926 h 926"/>
                <a:gd name="T6" fmla="*/ 393 w 597"/>
                <a:gd name="T7" fmla="*/ 802 h 926"/>
                <a:gd name="T8" fmla="*/ 415 w 597"/>
                <a:gd name="T9" fmla="*/ 795 h 926"/>
                <a:gd name="T10" fmla="*/ 450 w 597"/>
                <a:gd name="T11" fmla="*/ 817 h 926"/>
                <a:gd name="T12" fmla="*/ 482 w 597"/>
                <a:gd name="T13" fmla="*/ 706 h 926"/>
                <a:gd name="T14" fmla="*/ 597 w 597"/>
                <a:gd name="T15" fmla="*/ 119 h 926"/>
                <a:gd name="T16" fmla="*/ 342 w 597"/>
                <a:gd name="T17" fmla="*/ 63 h 926"/>
                <a:gd name="T18" fmla="*/ 88 w 597"/>
                <a:gd name="T19" fmla="*/ 0 h 926"/>
                <a:gd name="T20" fmla="*/ 0 w 597"/>
                <a:gd name="T21" fmla="*/ 339 h 9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97"/>
                <a:gd name="T34" fmla="*/ 0 h 926"/>
                <a:gd name="T35" fmla="*/ 597 w 597"/>
                <a:gd name="T36" fmla="*/ 926 h 92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97" h="926">
                  <a:moveTo>
                    <a:pt x="0" y="339"/>
                  </a:moveTo>
                  <a:lnTo>
                    <a:pt x="27" y="393"/>
                  </a:lnTo>
                  <a:lnTo>
                    <a:pt x="379" y="926"/>
                  </a:lnTo>
                  <a:lnTo>
                    <a:pt x="393" y="802"/>
                  </a:lnTo>
                  <a:lnTo>
                    <a:pt x="415" y="795"/>
                  </a:lnTo>
                  <a:lnTo>
                    <a:pt x="450" y="817"/>
                  </a:lnTo>
                  <a:lnTo>
                    <a:pt x="482" y="706"/>
                  </a:lnTo>
                  <a:lnTo>
                    <a:pt x="597" y="119"/>
                  </a:lnTo>
                  <a:lnTo>
                    <a:pt x="342" y="63"/>
                  </a:lnTo>
                  <a:lnTo>
                    <a:pt x="88" y="0"/>
                  </a:lnTo>
                  <a:lnTo>
                    <a:pt x="0" y="339"/>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8" name="Freeform 77"/>
            <p:cNvSpPr>
              <a:spLocks/>
            </p:cNvSpPr>
            <p:nvPr/>
          </p:nvSpPr>
          <p:spPr bwMode="auto">
            <a:xfrm>
              <a:off x="370" y="1148"/>
              <a:ext cx="403" cy="626"/>
            </a:xfrm>
            <a:custGeom>
              <a:avLst/>
              <a:gdLst>
                <a:gd name="T0" fmla="*/ 0 w 597"/>
                <a:gd name="T1" fmla="*/ 339 h 926"/>
                <a:gd name="T2" fmla="*/ 27 w 597"/>
                <a:gd name="T3" fmla="*/ 393 h 926"/>
                <a:gd name="T4" fmla="*/ 379 w 597"/>
                <a:gd name="T5" fmla="*/ 926 h 926"/>
                <a:gd name="T6" fmla="*/ 393 w 597"/>
                <a:gd name="T7" fmla="*/ 802 h 926"/>
                <a:gd name="T8" fmla="*/ 415 w 597"/>
                <a:gd name="T9" fmla="*/ 795 h 926"/>
                <a:gd name="T10" fmla="*/ 450 w 597"/>
                <a:gd name="T11" fmla="*/ 817 h 926"/>
                <a:gd name="T12" fmla="*/ 482 w 597"/>
                <a:gd name="T13" fmla="*/ 706 h 926"/>
                <a:gd name="T14" fmla="*/ 597 w 597"/>
                <a:gd name="T15" fmla="*/ 119 h 926"/>
                <a:gd name="T16" fmla="*/ 342 w 597"/>
                <a:gd name="T17" fmla="*/ 63 h 926"/>
                <a:gd name="T18" fmla="*/ 88 w 597"/>
                <a:gd name="T19" fmla="*/ 0 h 926"/>
                <a:gd name="T20" fmla="*/ 0 w 597"/>
                <a:gd name="T21" fmla="*/ 339 h 9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97"/>
                <a:gd name="T34" fmla="*/ 0 h 926"/>
                <a:gd name="T35" fmla="*/ 597 w 597"/>
                <a:gd name="T36" fmla="*/ 926 h 92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97" h="926">
                  <a:moveTo>
                    <a:pt x="0" y="339"/>
                  </a:moveTo>
                  <a:lnTo>
                    <a:pt x="27" y="393"/>
                  </a:lnTo>
                  <a:lnTo>
                    <a:pt x="379" y="926"/>
                  </a:lnTo>
                  <a:lnTo>
                    <a:pt x="393" y="802"/>
                  </a:lnTo>
                  <a:lnTo>
                    <a:pt x="415" y="795"/>
                  </a:lnTo>
                  <a:lnTo>
                    <a:pt x="450" y="817"/>
                  </a:lnTo>
                  <a:lnTo>
                    <a:pt x="482" y="706"/>
                  </a:lnTo>
                  <a:lnTo>
                    <a:pt x="597" y="119"/>
                  </a:lnTo>
                  <a:lnTo>
                    <a:pt x="342" y="63"/>
                  </a:lnTo>
                  <a:lnTo>
                    <a:pt x="88" y="0"/>
                  </a:lnTo>
                  <a:lnTo>
                    <a:pt x="0" y="339"/>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29" name="Freeform 78"/>
            <p:cNvSpPr>
              <a:spLocks/>
            </p:cNvSpPr>
            <p:nvPr/>
          </p:nvSpPr>
          <p:spPr bwMode="auto">
            <a:xfrm>
              <a:off x="3193" y="893"/>
              <a:ext cx="102" cy="222"/>
            </a:xfrm>
            <a:custGeom>
              <a:avLst/>
              <a:gdLst>
                <a:gd name="T0" fmla="*/ 0 w 151"/>
                <a:gd name="T1" fmla="*/ 225 h 328"/>
                <a:gd name="T2" fmla="*/ 8 w 151"/>
                <a:gd name="T3" fmla="*/ 152 h 328"/>
                <a:gd name="T4" fmla="*/ 25 w 151"/>
                <a:gd name="T5" fmla="*/ 118 h 328"/>
                <a:gd name="T6" fmla="*/ 27 w 151"/>
                <a:gd name="T7" fmla="*/ 43 h 328"/>
                <a:gd name="T8" fmla="*/ 26 w 151"/>
                <a:gd name="T9" fmla="*/ 14 h 328"/>
                <a:gd name="T10" fmla="*/ 53 w 151"/>
                <a:gd name="T11" fmla="*/ 0 h 328"/>
                <a:gd name="T12" fmla="*/ 116 w 151"/>
                <a:gd name="T13" fmla="*/ 205 h 328"/>
                <a:gd name="T14" fmla="*/ 148 w 151"/>
                <a:gd name="T15" fmla="*/ 249 h 328"/>
                <a:gd name="T16" fmla="*/ 151 w 151"/>
                <a:gd name="T17" fmla="*/ 259 h 328"/>
                <a:gd name="T18" fmla="*/ 146 w 151"/>
                <a:gd name="T19" fmla="*/ 277 h 328"/>
                <a:gd name="T20" fmla="*/ 116 w 151"/>
                <a:gd name="T21" fmla="*/ 301 h 328"/>
                <a:gd name="T22" fmla="*/ 14 w 151"/>
                <a:gd name="T23" fmla="*/ 328 h 328"/>
                <a:gd name="T24" fmla="*/ 0 w 151"/>
                <a:gd name="T25" fmla="*/ 225 h 3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1"/>
                <a:gd name="T40" fmla="*/ 0 h 328"/>
                <a:gd name="T41" fmla="*/ 151 w 151"/>
                <a:gd name="T42" fmla="*/ 328 h 32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1" h="328">
                  <a:moveTo>
                    <a:pt x="0" y="225"/>
                  </a:moveTo>
                  <a:lnTo>
                    <a:pt x="8" y="152"/>
                  </a:lnTo>
                  <a:lnTo>
                    <a:pt x="25" y="118"/>
                  </a:lnTo>
                  <a:lnTo>
                    <a:pt x="27" y="43"/>
                  </a:lnTo>
                  <a:lnTo>
                    <a:pt x="26" y="14"/>
                  </a:lnTo>
                  <a:lnTo>
                    <a:pt x="53" y="0"/>
                  </a:lnTo>
                  <a:lnTo>
                    <a:pt x="116" y="205"/>
                  </a:lnTo>
                  <a:lnTo>
                    <a:pt x="148" y="249"/>
                  </a:lnTo>
                  <a:lnTo>
                    <a:pt x="151" y="259"/>
                  </a:lnTo>
                  <a:lnTo>
                    <a:pt x="146" y="277"/>
                  </a:lnTo>
                  <a:lnTo>
                    <a:pt x="116" y="301"/>
                  </a:lnTo>
                  <a:lnTo>
                    <a:pt x="14" y="328"/>
                  </a:lnTo>
                  <a:lnTo>
                    <a:pt x="0" y="225"/>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0" name="Freeform 79"/>
            <p:cNvSpPr>
              <a:spLocks/>
            </p:cNvSpPr>
            <p:nvPr/>
          </p:nvSpPr>
          <p:spPr bwMode="auto">
            <a:xfrm>
              <a:off x="3193" y="893"/>
              <a:ext cx="102" cy="222"/>
            </a:xfrm>
            <a:custGeom>
              <a:avLst/>
              <a:gdLst>
                <a:gd name="T0" fmla="*/ 0 w 151"/>
                <a:gd name="T1" fmla="*/ 225 h 328"/>
                <a:gd name="T2" fmla="*/ 8 w 151"/>
                <a:gd name="T3" fmla="*/ 152 h 328"/>
                <a:gd name="T4" fmla="*/ 25 w 151"/>
                <a:gd name="T5" fmla="*/ 118 h 328"/>
                <a:gd name="T6" fmla="*/ 27 w 151"/>
                <a:gd name="T7" fmla="*/ 43 h 328"/>
                <a:gd name="T8" fmla="*/ 26 w 151"/>
                <a:gd name="T9" fmla="*/ 14 h 328"/>
                <a:gd name="T10" fmla="*/ 53 w 151"/>
                <a:gd name="T11" fmla="*/ 0 h 328"/>
                <a:gd name="T12" fmla="*/ 116 w 151"/>
                <a:gd name="T13" fmla="*/ 205 h 328"/>
                <a:gd name="T14" fmla="*/ 148 w 151"/>
                <a:gd name="T15" fmla="*/ 249 h 328"/>
                <a:gd name="T16" fmla="*/ 151 w 151"/>
                <a:gd name="T17" fmla="*/ 259 h 328"/>
                <a:gd name="T18" fmla="*/ 146 w 151"/>
                <a:gd name="T19" fmla="*/ 277 h 328"/>
                <a:gd name="T20" fmla="*/ 116 w 151"/>
                <a:gd name="T21" fmla="*/ 301 h 328"/>
                <a:gd name="T22" fmla="*/ 14 w 151"/>
                <a:gd name="T23" fmla="*/ 328 h 328"/>
                <a:gd name="T24" fmla="*/ 0 w 151"/>
                <a:gd name="T25" fmla="*/ 225 h 3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1"/>
                <a:gd name="T40" fmla="*/ 0 h 328"/>
                <a:gd name="T41" fmla="*/ 151 w 151"/>
                <a:gd name="T42" fmla="*/ 328 h 32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1" h="328">
                  <a:moveTo>
                    <a:pt x="0" y="225"/>
                  </a:moveTo>
                  <a:lnTo>
                    <a:pt x="8" y="152"/>
                  </a:lnTo>
                  <a:lnTo>
                    <a:pt x="25" y="118"/>
                  </a:lnTo>
                  <a:lnTo>
                    <a:pt x="27" y="43"/>
                  </a:lnTo>
                  <a:lnTo>
                    <a:pt x="26" y="14"/>
                  </a:lnTo>
                  <a:lnTo>
                    <a:pt x="53" y="0"/>
                  </a:lnTo>
                  <a:lnTo>
                    <a:pt x="116" y="205"/>
                  </a:lnTo>
                  <a:lnTo>
                    <a:pt x="148" y="249"/>
                  </a:lnTo>
                  <a:lnTo>
                    <a:pt x="151" y="259"/>
                  </a:lnTo>
                  <a:lnTo>
                    <a:pt x="146" y="277"/>
                  </a:lnTo>
                  <a:lnTo>
                    <a:pt x="116" y="301"/>
                  </a:lnTo>
                  <a:lnTo>
                    <a:pt x="14" y="328"/>
                  </a:lnTo>
                  <a:lnTo>
                    <a:pt x="0" y="225"/>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1" name="Freeform 80"/>
            <p:cNvSpPr>
              <a:spLocks/>
            </p:cNvSpPr>
            <p:nvPr/>
          </p:nvSpPr>
          <p:spPr bwMode="auto">
            <a:xfrm>
              <a:off x="3079" y="1251"/>
              <a:ext cx="84" cy="195"/>
            </a:xfrm>
            <a:custGeom>
              <a:avLst/>
              <a:gdLst>
                <a:gd name="T0" fmla="*/ 0 w 124"/>
                <a:gd name="T1" fmla="*/ 212 h 288"/>
                <a:gd name="T2" fmla="*/ 6 w 124"/>
                <a:gd name="T3" fmla="*/ 196 h 288"/>
                <a:gd name="T4" fmla="*/ 28 w 124"/>
                <a:gd name="T5" fmla="*/ 181 h 288"/>
                <a:gd name="T6" fmla="*/ 39 w 124"/>
                <a:gd name="T7" fmla="*/ 157 h 288"/>
                <a:gd name="T8" fmla="*/ 57 w 124"/>
                <a:gd name="T9" fmla="*/ 140 h 288"/>
                <a:gd name="T10" fmla="*/ 4 w 124"/>
                <a:gd name="T11" fmla="*/ 96 h 288"/>
                <a:gd name="T12" fmla="*/ 3 w 124"/>
                <a:gd name="T13" fmla="*/ 55 h 288"/>
                <a:gd name="T14" fmla="*/ 27 w 124"/>
                <a:gd name="T15" fmla="*/ 0 h 288"/>
                <a:gd name="T16" fmla="*/ 108 w 124"/>
                <a:gd name="T17" fmla="*/ 28 h 288"/>
                <a:gd name="T18" fmla="*/ 109 w 124"/>
                <a:gd name="T19" fmla="*/ 38 h 288"/>
                <a:gd name="T20" fmla="*/ 100 w 124"/>
                <a:gd name="T21" fmla="*/ 70 h 288"/>
                <a:gd name="T22" fmla="*/ 90 w 124"/>
                <a:gd name="T23" fmla="*/ 78 h 288"/>
                <a:gd name="T24" fmla="*/ 89 w 124"/>
                <a:gd name="T25" fmla="*/ 94 h 288"/>
                <a:gd name="T26" fmla="*/ 98 w 124"/>
                <a:gd name="T27" fmla="*/ 98 h 288"/>
                <a:gd name="T28" fmla="*/ 106 w 124"/>
                <a:gd name="T29" fmla="*/ 96 h 288"/>
                <a:gd name="T30" fmla="*/ 115 w 124"/>
                <a:gd name="T31" fmla="*/ 97 h 288"/>
                <a:gd name="T32" fmla="*/ 113 w 124"/>
                <a:gd name="T33" fmla="*/ 90 h 288"/>
                <a:gd name="T34" fmla="*/ 117 w 124"/>
                <a:gd name="T35" fmla="*/ 94 h 288"/>
                <a:gd name="T36" fmla="*/ 123 w 124"/>
                <a:gd name="T37" fmla="*/ 113 h 288"/>
                <a:gd name="T38" fmla="*/ 124 w 124"/>
                <a:gd name="T39" fmla="*/ 173 h 288"/>
                <a:gd name="T40" fmla="*/ 122 w 124"/>
                <a:gd name="T41" fmla="*/ 157 h 288"/>
                <a:gd name="T42" fmla="*/ 118 w 124"/>
                <a:gd name="T43" fmla="*/ 144 h 288"/>
                <a:gd name="T44" fmla="*/ 116 w 124"/>
                <a:gd name="T45" fmla="*/ 151 h 288"/>
                <a:gd name="T46" fmla="*/ 119 w 124"/>
                <a:gd name="T47" fmla="*/ 164 h 288"/>
                <a:gd name="T48" fmla="*/ 116 w 124"/>
                <a:gd name="T49" fmla="*/ 173 h 288"/>
                <a:gd name="T50" fmla="*/ 118 w 124"/>
                <a:gd name="T51" fmla="*/ 190 h 288"/>
                <a:gd name="T52" fmla="*/ 111 w 124"/>
                <a:gd name="T53" fmla="*/ 205 h 288"/>
                <a:gd name="T54" fmla="*/ 103 w 124"/>
                <a:gd name="T55" fmla="*/ 206 h 288"/>
                <a:gd name="T56" fmla="*/ 106 w 124"/>
                <a:gd name="T57" fmla="*/ 221 h 288"/>
                <a:gd name="T58" fmla="*/ 94 w 124"/>
                <a:gd name="T59" fmla="*/ 241 h 288"/>
                <a:gd name="T60" fmla="*/ 77 w 124"/>
                <a:gd name="T61" fmla="*/ 288 h 288"/>
                <a:gd name="T62" fmla="*/ 69 w 124"/>
                <a:gd name="T63" fmla="*/ 288 h 288"/>
                <a:gd name="T64" fmla="*/ 72 w 124"/>
                <a:gd name="T65" fmla="*/ 270 h 288"/>
                <a:gd name="T66" fmla="*/ 66 w 124"/>
                <a:gd name="T67" fmla="*/ 260 h 288"/>
                <a:gd name="T68" fmla="*/ 46 w 124"/>
                <a:gd name="T69" fmla="*/ 263 h 288"/>
                <a:gd name="T70" fmla="*/ 16 w 124"/>
                <a:gd name="T71" fmla="*/ 244 h 288"/>
                <a:gd name="T72" fmla="*/ 5 w 124"/>
                <a:gd name="T73" fmla="*/ 235 h 288"/>
                <a:gd name="T74" fmla="*/ 0 w 124"/>
                <a:gd name="T75" fmla="*/ 212 h 28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24"/>
                <a:gd name="T115" fmla="*/ 0 h 288"/>
                <a:gd name="T116" fmla="*/ 124 w 124"/>
                <a:gd name="T117" fmla="*/ 288 h 28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24" h="288">
                  <a:moveTo>
                    <a:pt x="0" y="212"/>
                  </a:moveTo>
                  <a:lnTo>
                    <a:pt x="6" y="196"/>
                  </a:lnTo>
                  <a:lnTo>
                    <a:pt x="28" y="181"/>
                  </a:lnTo>
                  <a:lnTo>
                    <a:pt x="39" y="157"/>
                  </a:lnTo>
                  <a:lnTo>
                    <a:pt x="57" y="140"/>
                  </a:lnTo>
                  <a:lnTo>
                    <a:pt x="4" y="96"/>
                  </a:lnTo>
                  <a:lnTo>
                    <a:pt x="3" y="55"/>
                  </a:lnTo>
                  <a:lnTo>
                    <a:pt x="27" y="0"/>
                  </a:lnTo>
                  <a:lnTo>
                    <a:pt x="108" y="28"/>
                  </a:lnTo>
                  <a:lnTo>
                    <a:pt x="109" y="38"/>
                  </a:lnTo>
                  <a:lnTo>
                    <a:pt x="100" y="70"/>
                  </a:lnTo>
                  <a:lnTo>
                    <a:pt x="90" y="78"/>
                  </a:lnTo>
                  <a:lnTo>
                    <a:pt x="89" y="94"/>
                  </a:lnTo>
                  <a:lnTo>
                    <a:pt x="98" y="98"/>
                  </a:lnTo>
                  <a:lnTo>
                    <a:pt x="106" y="96"/>
                  </a:lnTo>
                  <a:lnTo>
                    <a:pt x="115" y="97"/>
                  </a:lnTo>
                  <a:lnTo>
                    <a:pt x="113" y="90"/>
                  </a:lnTo>
                  <a:lnTo>
                    <a:pt x="117" y="94"/>
                  </a:lnTo>
                  <a:lnTo>
                    <a:pt x="123" y="113"/>
                  </a:lnTo>
                  <a:lnTo>
                    <a:pt x="124" y="173"/>
                  </a:lnTo>
                  <a:lnTo>
                    <a:pt x="122" y="157"/>
                  </a:lnTo>
                  <a:lnTo>
                    <a:pt x="118" y="144"/>
                  </a:lnTo>
                  <a:lnTo>
                    <a:pt x="116" y="151"/>
                  </a:lnTo>
                  <a:lnTo>
                    <a:pt x="119" y="164"/>
                  </a:lnTo>
                  <a:lnTo>
                    <a:pt x="116" y="173"/>
                  </a:lnTo>
                  <a:lnTo>
                    <a:pt x="118" y="190"/>
                  </a:lnTo>
                  <a:lnTo>
                    <a:pt x="111" y="205"/>
                  </a:lnTo>
                  <a:lnTo>
                    <a:pt x="103" y="206"/>
                  </a:lnTo>
                  <a:lnTo>
                    <a:pt x="106" y="221"/>
                  </a:lnTo>
                  <a:lnTo>
                    <a:pt x="94" y="241"/>
                  </a:lnTo>
                  <a:lnTo>
                    <a:pt x="77" y="288"/>
                  </a:lnTo>
                  <a:lnTo>
                    <a:pt x="69" y="288"/>
                  </a:lnTo>
                  <a:lnTo>
                    <a:pt x="72" y="270"/>
                  </a:lnTo>
                  <a:lnTo>
                    <a:pt x="66" y="260"/>
                  </a:lnTo>
                  <a:lnTo>
                    <a:pt x="46" y="263"/>
                  </a:lnTo>
                  <a:lnTo>
                    <a:pt x="16" y="244"/>
                  </a:lnTo>
                  <a:lnTo>
                    <a:pt x="5" y="235"/>
                  </a:lnTo>
                  <a:lnTo>
                    <a:pt x="0" y="212"/>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2" name="Freeform 81"/>
            <p:cNvSpPr>
              <a:spLocks/>
            </p:cNvSpPr>
            <p:nvPr/>
          </p:nvSpPr>
          <p:spPr bwMode="auto">
            <a:xfrm>
              <a:off x="3079" y="1251"/>
              <a:ext cx="84" cy="195"/>
            </a:xfrm>
            <a:custGeom>
              <a:avLst/>
              <a:gdLst>
                <a:gd name="T0" fmla="*/ 0 w 124"/>
                <a:gd name="T1" fmla="*/ 212 h 288"/>
                <a:gd name="T2" fmla="*/ 6 w 124"/>
                <a:gd name="T3" fmla="*/ 196 h 288"/>
                <a:gd name="T4" fmla="*/ 28 w 124"/>
                <a:gd name="T5" fmla="*/ 181 h 288"/>
                <a:gd name="T6" fmla="*/ 39 w 124"/>
                <a:gd name="T7" fmla="*/ 157 h 288"/>
                <a:gd name="T8" fmla="*/ 57 w 124"/>
                <a:gd name="T9" fmla="*/ 140 h 288"/>
                <a:gd name="T10" fmla="*/ 4 w 124"/>
                <a:gd name="T11" fmla="*/ 96 h 288"/>
                <a:gd name="T12" fmla="*/ 3 w 124"/>
                <a:gd name="T13" fmla="*/ 55 h 288"/>
                <a:gd name="T14" fmla="*/ 27 w 124"/>
                <a:gd name="T15" fmla="*/ 0 h 288"/>
                <a:gd name="T16" fmla="*/ 108 w 124"/>
                <a:gd name="T17" fmla="*/ 28 h 288"/>
                <a:gd name="T18" fmla="*/ 109 w 124"/>
                <a:gd name="T19" fmla="*/ 38 h 288"/>
                <a:gd name="T20" fmla="*/ 100 w 124"/>
                <a:gd name="T21" fmla="*/ 70 h 288"/>
                <a:gd name="T22" fmla="*/ 90 w 124"/>
                <a:gd name="T23" fmla="*/ 78 h 288"/>
                <a:gd name="T24" fmla="*/ 89 w 124"/>
                <a:gd name="T25" fmla="*/ 94 h 288"/>
                <a:gd name="T26" fmla="*/ 98 w 124"/>
                <a:gd name="T27" fmla="*/ 98 h 288"/>
                <a:gd name="T28" fmla="*/ 106 w 124"/>
                <a:gd name="T29" fmla="*/ 96 h 288"/>
                <a:gd name="T30" fmla="*/ 115 w 124"/>
                <a:gd name="T31" fmla="*/ 97 h 288"/>
                <a:gd name="T32" fmla="*/ 113 w 124"/>
                <a:gd name="T33" fmla="*/ 90 h 288"/>
                <a:gd name="T34" fmla="*/ 117 w 124"/>
                <a:gd name="T35" fmla="*/ 94 h 288"/>
                <a:gd name="T36" fmla="*/ 123 w 124"/>
                <a:gd name="T37" fmla="*/ 113 h 288"/>
                <a:gd name="T38" fmla="*/ 124 w 124"/>
                <a:gd name="T39" fmla="*/ 173 h 288"/>
                <a:gd name="T40" fmla="*/ 122 w 124"/>
                <a:gd name="T41" fmla="*/ 157 h 288"/>
                <a:gd name="T42" fmla="*/ 118 w 124"/>
                <a:gd name="T43" fmla="*/ 144 h 288"/>
                <a:gd name="T44" fmla="*/ 116 w 124"/>
                <a:gd name="T45" fmla="*/ 151 h 288"/>
                <a:gd name="T46" fmla="*/ 119 w 124"/>
                <a:gd name="T47" fmla="*/ 164 h 288"/>
                <a:gd name="T48" fmla="*/ 116 w 124"/>
                <a:gd name="T49" fmla="*/ 173 h 288"/>
                <a:gd name="T50" fmla="*/ 118 w 124"/>
                <a:gd name="T51" fmla="*/ 190 h 288"/>
                <a:gd name="T52" fmla="*/ 111 w 124"/>
                <a:gd name="T53" fmla="*/ 205 h 288"/>
                <a:gd name="T54" fmla="*/ 103 w 124"/>
                <a:gd name="T55" fmla="*/ 206 h 288"/>
                <a:gd name="T56" fmla="*/ 106 w 124"/>
                <a:gd name="T57" fmla="*/ 221 h 288"/>
                <a:gd name="T58" fmla="*/ 94 w 124"/>
                <a:gd name="T59" fmla="*/ 241 h 288"/>
                <a:gd name="T60" fmla="*/ 77 w 124"/>
                <a:gd name="T61" fmla="*/ 288 h 288"/>
                <a:gd name="T62" fmla="*/ 69 w 124"/>
                <a:gd name="T63" fmla="*/ 288 h 288"/>
                <a:gd name="T64" fmla="*/ 72 w 124"/>
                <a:gd name="T65" fmla="*/ 270 h 288"/>
                <a:gd name="T66" fmla="*/ 66 w 124"/>
                <a:gd name="T67" fmla="*/ 260 h 288"/>
                <a:gd name="T68" fmla="*/ 46 w 124"/>
                <a:gd name="T69" fmla="*/ 263 h 288"/>
                <a:gd name="T70" fmla="*/ 16 w 124"/>
                <a:gd name="T71" fmla="*/ 244 h 288"/>
                <a:gd name="T72" fmla="*/ 5 w 124"/>
                <a:gd name="T73" fmla="*/ 235 h 288"/>
                <a:gd name="T74" fmla="*/ 0 w 124"/>
                <a:gd name="T75" fmla="*/ 212 h 28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24"/>
                <a:gd name="T115" fmla="*/ 0 h 288"/>
                <a:gd name="T116" fmla="*/ 124 w 124"/>
                <a:gd name="T117" fmla="*/ 288 h 28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24" h="288">
                  <a:moveTo>
                    <a:pt x="0" y="212"/>
                  </a:moveTo>
                  <a:lnTo>
                    <a:pt x="6" y="196"/>
                  </a:lnTo>
                  <a:lnTo>
                    <a:pt x="28" y="181"/>
                  </a:lnTo>
                  <a:lnTo>
                    <a:pt x="39" y="157"/>
                  </a:lnTo>
                  <a:lnTo>
                    <a:pt x="57" y="140"/>
                  </a:lnTo>
                  <a:lnTo>
                    <a:pt x="4" y="96"/>
                  </a:lnTo>
                  <a:lnTo>
                    <a:pt x="3" y="55"/>
                  </a:lnTo>
                  <a:lnTo>
                    <a:pt x="27" y="0"/>
                  </a:lnTo>
                  <a:lnTo>
                    <a:pt x="108" y="28"/>
                  </a:lnTo>
                  <a:lnTo>
                    <a:pt x="109" y="38"/>
                  </a:lnTo>
                  <a:lnTo>
                    <a:pt x="100" y="70"/>
                  </a:lnTo>
                  <a:lnTo>
                    <a:pt x="90" y="78"/>
                  </a:lnTo>
                  <a:lnTo>
                    <a:pt x="89" y="94"/>
                  </a:lnTo>
                  <a:lnTo>
                    <a:pt x="98" y="98"/>
                  </a:lnTo>
                  <a:lnTo>
                    <a:pt x="106" y="96"/>
                  </a:lnTo>
                  <a:lnTo>
                    <a:pt x="115" y="97"/>
                  </a:lnTo>
                  <a:lnTo>
                    <a:pt x="113" y="90"/>
                  </a:lnTo>
                  <a:lnTo>
                    <a:pt x="117" y="94"/>
                  </a:lnTo>
                  <a:lnTo>
                    <a:pt x="123" y="113"/>
                  </a:lnTo>
                  <a:lnTo>
                    <a:pt x="124" y="173"/>
                  </a:lnTo>
                  <a:lnTo>
                    <a:pt x="122" y="157"/>
                  </a:lnTo>
                  <a:lnTo>
                    <a:pt x="118" y="144"/>
                  </a:lnTo>
                  <a:lnTo>
                    <a:pt x="116" y="151"/>
                  </a:lnTo>
                  <a:lnTo>
                    <a:pt x="119" y="164"/>
                  </a:lnTo>
                  <a:lnTo>
                    <a:pt x="116" y="173"/>
                  </a:lnTo>
                  <a:lnTo>
                    <a:pt x="118" y="190"/>
                  </a:lnTo>
                  <a:lnTo>
                    <a:pt x="111" y="205"/>
                  </a:lnTo>
                  <a:lnTo>
                    <a:pt x="103" y="206"/>
                  </a:lnTo>
                  <a:lnTo>
                    <a:pt x="106" y="221"/>
                  </a:lnTo>
                  <a:lnTo>
                    <a:pt x="94" y="241"/>
                  </a:lnTo>
                  <a:lnTo>
                    <a:pt x="77" y="288"/>
                  </a:lnTo>
                  <a:lnTo>
                    <a:pt x="69" y="288"/>
                  </a:lnTo>
                  <a:lnTo>
                    <a:pt x="72" y="270"/>
                  </a:lnTo>
                  <a:lnTo>
                    <a:pt x="66" y="260"/>
                  </a:lnTo>
                  <a:lnTo>
                    <a:pt x="46" y="263"/>
                  </a:lnTo>
                  <a:lnTo>
                    <a:pt x="16" y="244"/>
                  </a:lnTo>
                  <a:lnTo>
                    <a:pt x="5" y="235"/>
                  </a:lnTo>
                  <a:lnTo>
                    <a:pt x="0" y="212"/>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3" name="Freeform 82"/>
            <p:cNvSpPr>
              <a:spLocks/>
            </p:cNvSpPr>
            <p:nvPr/>
          </p:nvSpPr>
          <p:spPr bwMode="auto">
            <a:xfrm>
              <a:off x="944" y="1678"/>
              <a:ext cx="445" cy="458"/>
            </a:xfrm>
            <a:custGeom>
              <a:avLst/>
              <a:gdLst>
                <a:gd name="T0" fmla="*/ 0 w 660"/>
                <a:gd name="T1" fmla="*/ 665 h 677"/>
                <a:gd name="T2" fmla="*/ 82 w 660"/>
                <a:gd name="T3" fmla="*/ 677 h 677"/>
                <a:gd name="T4" fmla="*/ 90 w 660"/>
                <a:gd name="T5" fmla="*/ 626 h 677"/>
                <a:gd name="T6" fmla="*/ 257 w 660"/>
                <a:gd name="T7" fmla="*/ 647 h 677"/>
                <a:gd name="T8" fmla="*/ 249 w 660"/>
                <a:gd name="T9" fmla="*/ 623 h 677"/>
                <a:gd name="T10" fmla="*/ 276 w 660"/>
                <a:gd name="T11" fmla="*/ 625 h 677"/>
                <a:gd name="T12" fmla="*/ 606 w 660"/>
                <a:gd name="T13" fmla="*/ 657 h 677"/>
                <a:gd name="T14" fmla="*/ 655 w 660"/>
                <a:gd name="T15" fmla="*/ 124 h 677"/>
                <a:gd name="T16" fmla="*/ 660 w 660"/>
                <a:gd name="T17" fmla="*/ 62 h 677"/>
                <a:gd name="T18" fmla="*/ 379 w 660"/>
                <a:gd name="T19" fmla="*/ 38 h 677"/>
                <a:gd name="T20" fmla="*/ 97 w 660"/>
                <a:gd name="T21" fmla="*/ 0 h 677"/>
                <a:gd name="T22" fmla="*/ 0 w 660"/>
                <a:gd name="T23" fmla="*/ 665 h 6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60"/>
                <a:gd name="T37" fmla="*/ 0 h 677"/>
                <a:gd name="T38" fmla="*/ 660 w 660"/>
                <a:gd name="T39" fmla="*/ 677 h 67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60" h="677">
                  <a:moveTo>
                    <a:pt x="0" y="665"/>
                  </a:moveTo>
                  <a:lnTo>
                    <a:pt x="82" y="677"/>
                  </a:lnTo>
                  <a:lnTo>
                    <a:pt x="90" y="626"/>
                  </a:lnTo>
                  <a:lnTo>
                    <a:pt x="257" y="647"/>
                  </a:lnTo>
                  <a:lnTo>
                    <a:pt x="249" y="623"/>
                  </a:lnTo>
                  <a:lnTo>
                    <a:pt x="276" y="625"/>
                  </a:lnTo>
                  <a:lnTo>
                    <a:pt x="606" y="657"/>
                  </a:lnTo>
                  <a:lnTo>
                    <a:pt x="655" y="124"/>
                  </a:lnTo>
                  <a:lnTo>
                    <a:pt x="660" y="62"/>
                  </a:lnTo>
                  <a:lnTo>
                    <a:pt x="379" y="38"/>
                  </a:lnTo>
                  <a:lnTo>
                    <a:pt x="97" y="0"/>
                  </a:lnTo>
                  <a:lnTo>
                    <a:pt x="0" y="665"/>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4" name="Freeform 83"/>
            <p:cNvSpPr>
              <a:spLocks/>
            </p:cNvSpPr>
            <p:nvPr/>
          </p:nvSpPr>
          <p:spPr bwMode="auto">
            <a:xfrm>
              <a:off x="944" y="1678"/>
              <a:ext cx="445" cy="458"/>
            </a:xfrm>
            <a:custGeom>
              <a:avLst/>
              <a:gdLst>
                <a:gd name="T0" fmla="*/ 0 w 660"/>
                <a:gd name="T1" fmla="*/ 665 h 677"/>
                <a:gd name="T2" fmla="*/ 82 w 660"/>
                <a:gd name="T3" fmla="*/ 677 h 677"/>
                <a:gd name="T4" fmla="*/ 90 w 660"/>
                <a:gd name="T5" fmla="*/ 626 h 677"/>
                <a:gd name="T6" fmla="*/ 257 w 660"/>
                <a:gd name="T7" fmla="*/ 647 h 677"/>
                <a:gd name="T8" fmla="*/ 249 w 660"/>
                <a:gd name="T9" fmla="*/ 623 h 677"/>
                <a:gd name="T10" fmla="*/ 276 w 660"/>
                <a:gd name="T11" fmla="*/ 625 h 677"/>
                <a:gd name="T12" fmla="*/ 606 w 660"/>
                <a:gd name="T13" fmla="*/ 657 h 677"/>
                <a:gd name="T14" fmla="*/ 655 w 660"/>
                <a:gd name="T15" fmla="*/ 124 h 677"/>
                <a:gd name="T16" fmla="*/ 660 w 660"/>
                <a:gd name="T17" fmla="*/ 62 h 677"/>
                <a:gd name="T18" fmla="*/ 379 w 660"/>
                <a:gd name="T19" fmla="*/ 38 h 677"/>
                <a:gd name="T20" fmla="*/ 97 w 660"/>
                <a:gd name="T21" fmla="*/ 0 h 677"/>
                <a:gd name="T22" fmla="*/ 0 w 660"/>
                <a:gd name="T23" fmla="*/ 665 h 6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60"/>
                <a:gd name="T37" fmla="*/ 0 h 677"/>
                <a:gd name="T38" fmla="*/ 660 w 660"/>
                <a:gd name="T39" fmla="*/ 677 h 67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60" h="677">
                  <a:moveTo>
                    <a:pt x="0" y="665"/>
                  </a:moveTo>
                  <a:lnTo>
                    <a:pt x="82" y="677"/>
                  </a:lnTo>
                  <a:lnTo>
                    <a:pt x="90" y="626"/>
                  </a:lnTo>
                  <a:lnTo>
                    <a:pt x="257" y="647"/>
                  </a:lnTo>
                  <a:lnTo>
                    <a:pt x="249" y="623"/>
                  </a:lnTo>
                  <a:lnTo>
                    <a:pt x="276" y="625"/>
                  </a:lnTo>
                  <a:lnTo>
                    <a:pt x="606" y="657"/>
                  </a:lnTo>
                  <a:lnTo>
                    <a:pt x="655" y="124"/>
                  </a:lnTo>
                  <a:lnTo>
                    <a:pt x="660" y="62"/>
                  </a:lnTo>
                  <a:lnTo>
                    <a:pt x="379" y="38"/>
                  </a:lnTo>
                  <a:lnTo>
                    <a:pt x="97" y="0"/>
                  </a:lnTo>
                  <a:lnTo>
                    <a:pt x="0" y="665"/>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5" name="Freeform 84"/>
            <p:cNvSpPr>
              <a:spLocks/>
            </p:cNvSpPr>
            <p:nvPr/>
          </p:nvSpPr>
          <p:spPr bwMode="auto">
            <a:xfrm>
              <a:off x="2790" y="948"/>
              <a:ext cx="375" cy="336"/>
            </a:xfrm>
            <a:custGeom>
              <a:avLst/>
              <a:gdLst>
                <a:gd name="T0" fmla="*/ 0 w 556"/>
                <a:gd name="T1" fmla="*/ 430 h 498"/>
                <a:gd name="T2" fmla="*/ 18 w 556"/>
                <a:gd name="T3" fmla="*/ 457 h 498"/>
                <a:gd name="T4" fmla="*/ 380 w 556"/>
                <a:gd name="T5" fmla="*/ 389 h 498"/>
                <a:gd name="T6" fmla="*/ 406 w 556"/>
                <a:gd name="T7" fmla="*/ 401 h 498"/>
                <a:gd name="T8" fmla="*/ 420 w 556"/>
                <a:gd name="T9" fmla="*/ 430 h 498"/>
                <a:gd name="T10" fmla="*/ 456 w 556"/>
                <a:gd name="T11" fmla="*/ 449 h 498"/>
                <a:gd name="T12" fmla="*/ 536 w 556"/>
                <a:gd name="T13" fmla="*/ 477 h 498"/>
                <a:gd name="T14" fmla="*/ 537 w 556"/>
                <a:gd name="T15" fmla="*/ 487 h 498"/>
                <a:gd name="T16" fmla="*/ 543 w 556"/>
                <a:gd name="T17" fmla="*/ 498 h 498"/>
                <a:gd name="T18" fmla="*/ 548 w 556"/>
                <a:gd name="T19" fmla="*/ 492 h 498"/>
                <a:gd name="T20" fmla="*/ 556 w 556"/>
                <a:gd name="T21" fmla="*/ 468 h 498"/>
                <a:gd name="T22" fmla="*/ 556 w 556"/>
                <a:gd name="T23" fmla="*/ 426 h 498"/>
                <a:gd name="T24" fmla="*/ 543 w 556"/>
                <a:gd name="T25" fmla="*/ 347 h 498"/>
                <a:gd name="T26" fmla="*/ 542 w 556"/>
                <a:gd name="T27" fmla="*/ 262 h 498"/>
                <a:gd name="T28" fmla="*/ 528 w 556"/>
                <a:gd name="T29" fmla="*/ 195 h 498"/>
                <a:gd name="T30" fmla="*/ 503 w 556"/>
                <a:gd name="T31" fmla="*/ 139 h 498"/>
                <a:gd name="T32" fmla="*/ 496 w 556"/>
                <a:gd name="T33" fmla="*/ 84 h 498"/>
                <a:gd name="T34" fmla="*/ 473 w 556"/>
                <a:gd name="T35" fmla="*/ 0 h 498"/>
                <a:gd name="T36" fmla="*/ 362 w 556"/>
                <a:gd name="T37" fmla="*/ 28 h 498"/>
                <a:gd name="T38" fmla="*/ 354 w 556"/>
                <a:gd name="T39" fmla="*/ 28 h 498"/>
                <a:gd name="T40" fmla="*/ 319 w 556"/>
                <a:gd name="T41" fmla="*/ 54 h 498"/>
                <a:gd name="T42" fmla="*/ 289 w 556"/>
                <a:gd name="T43" fmla="*/ 100 h 498"/>
                <a:gd name="T44" fmla="*/ 286 w 556"/>
                <a:gd name="T45" fmla="*/ 118 h 498"/>
                <a:gd name="T46" fmla="*/ 272 w 556"/>
                <a:gd name="T47" fmla="*/ 137 h 498"/>
                <a:gd name="T48" fmla="*/ 247 w 556"/>
                <a:gd name="T49" fmla="*/ 160 h 498"/>
                <a:gd name="T50" fmla="*/ 258 w 556"/>
                <a:gd name="T51" fmla="*/ 175 h 498"/>
                <a:gd name="T52" fmla="*/ 261 w 556"/>
                <a:gd name="T53" fmla="*/ 165 h 498"/>
                <a:gd name="T54" fmla="*/ 269 w 556"/>
                <a:gd name="T55" fmla="*/ 167 h 498"/>
                <a:gd name="T56" fmla="*/ 264 w 556"/>
                <a:gd name="T57" fmla="*/ 172 h 498"/>
                <a:gd name="T58" fmla="*/ 269 w 556"/>
                <a:gd name="T59" fmla="*/ 175 h 498"/>
                <a:gd name="T60" fmla="*/ 265 w 556"/>
                <a:gd name="T61" fmla="*/ 186 h 498"/>
                <a:gd name="T62" fmla="*/ 261 w 556"/>
                <a:gd name="T63" fmla="*/ 185 h 498"/>
                <a:gd name="T64" fmla="*/ 260 w 556"/>
                <a:gd name="T65" fmla="*/ 190 h 498"/>
                <a:gd name="T66" fmla="*/ 271 w 556"/>
                <a:gd name="T67" fmla="*/ 208 h 498"/>
                <a:gd name="T68" fmla="*/ 272 w 556"/>
                <a:gd name="T69" fmla="*/ 221 h 498"/>
                <a:gd name="T70" fmla="*/ 254 w 556"/>
                <a:gd name="T71" fmla="*/ 229 h 498"/>
                <a:gd name="T72" fmla="*/ 237 w 556"/>
                <a:gd name="T73" fmla="*/ 256 h 498"/>
                <a:gd name="T74" fmla="*/ 217 w 556"/>
                <a:gd name="T75" fmla="*/ 270 h 498"/>
                <a:gd name="T76" fmla="*/ 182 w 556"/>
                <a:gd name="T77" fmla="*/ 273 h 498"/>
                <a:gd name="T78" fmla="*/ 170 w 556"/>
                <a:gd name="T79" fmla="*/ 282 h 498"/>
                <a:gd name="T80" fmla="*/ 149 w 556"/>
                <a:gd name="T81" fmla="*/ 274 h 498"/>
                <a:gd name="T82" fmla="*/ 89 w 556"/>
                <a:gd name="T83" fmla="*/ 280 h 498"/>
                <a:gd name="T84" fmla="*/ 44 w 556"/>
                <a:gd name="T85" fmla="*/ 299 h 498"/>
                <a:gd name="T86" fmla="*/ 46 w 556"/>
                <a:gd name="T87" fmla="*/ 315 h 498"/>
                <a:gd name="T88" fmla="*/ 44 w 556"/>
                <a:gd name="T89" fmla="*/ 322 h 498"/>
                <a:gd name="T90" fmla="*/ 47 w 556"/>
                <a:gd name="T91" fmla="*/ 322 h 498"/>
                <a:gd name="T92" fmla="*/ 53 w 556"/>
                <a:gd name="T93" fmla="*/ 336 h 498"/>
                <a:gd name="T94" fmla="*/ 60 w 556"/>
                <a:gd name="T95" fmla="*/ 336 h 498"/>
                <a:gd name="T96" fmla="*/ 67 w 556"/>
                <a:gd name="T97" fmla="*/ 352 h 498"/>
                <a:gd name="T98" fmla="*/ 66 w 556"/>
                <a:gd name="T99" fmla="*/ 358 h 498"/>
                <a:gd name="T100" fmla="*/ 54 w 556"/>
                <a:gd name="T101" fmla="*/ 365 h 498"/>
                <a:gd name="T102" fmla="*/ 49 w 556"/>
                <a:gd name="T103" fmla="*/ 383 h 498"/>
                <a:gd name="T104" fmla="*/ 0 w 556"/>
                <a:gd name="T105" fmla="*/ 430 h 4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6"/>
                <a:gd name="T160" fmla="*/ 0 h 498"/>
                <a:gd name="T161" fmla="*/ 556 w 556"/>
                <a:gd name="T162" fmla="*/ 498 h 4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6" h="498">
                  <a:moveTo>
                    <a:pt x="0" y="430"/>
                  </a:moveTo>
                  <a:lnTo>
                    <a:pt x="18" y="457"/>
                  </a:lnTo>
                  <a:lnTo>
                    <a:pt x="380" y="389"/>
                  </a:lnTo>
                  <a:lnTo>
                    <a:pt x="406" y="401"/>
                  </a:lnTo>
                  <a:lnTo>
                    <a:pt x="420" y="430"/>
                  </a:lnTo>
                  <a:lnTo>
                    <a:pt x="456" y="449"/>
                  </a:lnTo>
                  <a:lnTo>
                    <a:pt x="536" y="477"/>
                  </a:lnTo>
                  <a:lnTo>
                    <a:pt x="537" y="487"/>
                  </a:lnTo>
                  <a:lnTo>
                    <a:pt x="543" y="498"/>
                  </a:lnTo>
                  <a:lnTo>
                    <a:pt x="548" y="492"/>
                  </a:lnTo>
                  <a:lnTo>
                    <a:pt x="556" y="468"/>
                  </a:lnTo>
                  <a:lnTo>
                    <a:pt x="556" y="426"/>
                  </a:lnTo>
                  <a:lnTo>
                    <a:pt x="543" y="347"/>
                  </a:lnTo>
                  <a:lnTo>
                    <a:pt x="542" y="262"/>
                  </a:lnTo>
                  <a:lnTo>
                    <a:pt x="528" y="195"/>
                  </a:lnTo>
                  <a:lnTo>
                    <a:pt x="503" y="139"/>
                  </a:lnTo>
                  <a:lnTo>
                    <a:pt x="496" y="84"/>
                  </a:lnTo>
                  <a:lnTo>
                    <a:pt x="473" y="0"/>
                  </a:lnTo>
                  <a:lnTo>
                    <a:pt x="362" y="28"/>
                  </a:lnTo>
                  <a:lnTo>
                    <a:pt x="354" y="28"/>
                  </a:lnTo>
                  <a:lnTo>
                    <a:pt x="319" y="54"/>
                  </a:lnTo>
                  <a:lnTo>
                    <a:pt x="289" y="100"/>
                  </a:lnTo>
                  <a:lnTo>
                    <a:pt x="286" y="118"/>
                  </a:lnTo>
                  <a:lnTo>
                    <a:pt x="272" y="137"/>
                  </a:lnTo>
                  <a:lnTo>
                    <a:pt x="247" y="160"/>
                  </a:lnTo>
                  <a:lnTo>
                    <a:pt x="258" y="175"/>
                  </a:lnTo>
                  <a:lnTo>
                    <a:pt x="261" y="165"/>
                  </a:lnTo>
                  <a:lnTo>
                    <a:pt x="269" y="167"/>
                  </a:lnTo>
                  <a:lnTo>
                    <a:pt x="264" y="172"/>
                  </a:lnTo>
                  <a:lnTo>
                    <a:pt x="269" y="175"/>
                  </a:lnTo>
                  <a:lnTo>
                    <a:pt x="265" y="186"/>
                  </a:lnTo>
                  <a:lnTo>
                    <a:pt x="261" y="185"/>
                  </a:lnTo>
                  <a:lnTo>
                    <a:pt x="260" y="190"/>
                  </a:lnTo>
                  <a:lnTo>
                    <a:pt x="271" y="208"/>
                  </a:lnTo>
                  <a:lnTo>
                    <a:pt x="272" y="221"/>
                  </a:lnTo>
                  <a:lnTo>
                    <a:pt x="254" y="229"/>
                  </a:lnTo>
                  <a:lnTo>
                    <a:pt x="237" y="256"/>
                  </a:lnTo>
                  <a:lnTo>
                    <a:pt x="217" y="270"/>
                  </a:lnTo>
                  <a:lnTo>
                    <a:pt x="182" y="273"/>
                  </a:lnTo>
                  <a:lnTo>
                    <a:pt x="170" y="282"/>
                  </a:lnTo>
                  <a:lnTo>
                    <a:pt x="149" y="274"/>
                  </a:lnTo>
                  <a:lnTo>
                    <a:pt x="89" y="280"/>
                  </a:lnTo>
                  <a:lnTo>
                    <a:pt x="44" y="299"/>
                  </a:lnTo>
                  <a:lnTo>
                    <a:pt x="46" y="315"/>
                  </a:lnTo>
                  <a:lnTo>
                    <a:pt x="44" y="322"/>
                  </a:lnTo>
                  <a:lnTo>
                    <a:pt x="47" y="322"/>
                  </a:lnTo>
                  <a:lnTo>
                    <a:pt x="53" y="336"/>
                  </a:lnTo>
                  <a:lnTo>
                    <a:pt x="60" y="336"/>
                  </a:lnTo>
                  <a:lnTo>
                    <a:pt x="67" y="352"/>
                  </a:lnTo>
                  <a:lnTo>
                    <a:pt x="66" y="358"/>
                  </a:lnTo>
                  <a:lnTo>
                    <a:pt x="54" y="365"/>
                  </a:lnTo>
                  <a:lnTo>
                    <a:pt x="49" y="383"/>
                  </a:lnTo>
                  <a:lnTo>
                    <a:pt x="0" y="430"/>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6" name="Freeform 85"/>
            <p:cNvSpPr>
              <a:spLocks/>
            </p:cNvSpPr>
            <p:nvPr/>
          </p:nvSpPr>
          <p:spPr bwMode="auto">
            <a:xfrm>
              <a:off x="2790" y="948"/>
              <a:ext cx="375" cy="336"/>
            </a:xfrm>
            <a:custGeom>
              <a:avLst/>
              <a:gdLst>
                <a:gd name="T0" fmla="*/ 0 w 556"/>
                <a:gd name="T1" fmla="*/ 430 h 498"/>
                <a:gd name="T2" fmla="*/ 18 w 556"/>
                <a:gd name="T3" fmla="*/ 457 h 498"/>
                <a:gd name="T4" fmla="*/ 380 w 556"/>
                <a:gd name="T5" fmla="*/ 389 h 498"/>
                <a:gd name="T6" fmla="*/ 406 w 556"/>
                <a:gd name="T7" fmla="*/ 401 h 498"/>
                <a:gd name="T8" fmla="*/ 420 w 556"/>
                <a:gd name="T9" fmla="*/ 430 h 498"/>
                <a:gd name="T10" fmla="*/ 456 w 556"/>
                <a:gd name="T11" fmla="*/ 449 h 498"/>
                <a:gd name="T12" fmla="*/ 536 w 556"/>
                <a:gd name="T13" fmla="*/ 477 h 498"/>
                <a:gd name="T14" fmla="*/ 537 w 556"/>
                <a:gd name="T15" fmla="*/ 487 h 498"/>
                <a:gd name="T16" fmla="*/ 543 w 556"/>
                <a:gd name="T17" fmla="*/ 498 h 498"/>
                <a:gd name="T18" fmla="*/ 548 w 556"/>
                <a:gd name="T19" fmla="*/ 492 h 498"/>
                <a:gd name="T20" fmla="*/ 556 w 556"/>
                <a:gd name="T21" fmla="*/ 468 h 498"/>
                <a:gd name="T22" fmla="*/ 556 w 556"/>
                <a:gd name="T23" fmla="*/ 426 h 498"/>
                <a:gd name="T24" fmla="*/ 543 w 556"/>
                <a:gd name="T25" fmla="*/ 347 h 498"/>
                <a:gd name="T26" fmla="*/ 542 w 556"/>
                <a:gd name="T27" fmla="*/ 262 h 498"/>
                <a:gd name="T28" fmla="*/ 528 w 556"/>
                <a:gd name="T29" fmla="*/ 195 h 498"/>
                <a:gd name="T30" fmla="*/ 503 w 556"/>
                <a:gd name="T31" fmla="*/ 139 h 498"/>
                <a:gd name="T32" fmla="*/ 496 w 556"/>
                <a:gd name="T33" fmla="*/ 84 h 498"/>
                <a:gd name="T34" fmla="*/ 473 w 556"/>
                <a:gd name="T35" fmla="*/ 0 h 498"/>
                <a:gd name="T36" fmla="*/ 362 w 556"/>
                <a:gd name="T37" fmla="*/ 28 h 498"/>
                <a:gd name="T38" fmla="*/ 354 w 556"/>
                <a:gd name="T39" fmla="*/ 28 h 498"/>
                <a:gd name="T40" fmla="*/ 319 w 556"/>
                <a:gd name="T41" fmla="*/ 54 h 498"/>
                <a:gd name="T42" fmla="*/ 289 w 556"/>
                <a:gd name="T43" fmla="*/ 100 h 498"/>
                <a:gd name="T44" fmla="*/ 286 w 556"/>
                <a:gd name="T45" fmla="*/ 118 h 498"/>
                <a:gd name="T46" fmla="*/ 272 w 556"/>
                <a:gd name="T47" fmla="*/ 137 h 498"/>
                <a:gd name="T48" fmla="*/ 247 w 556"/>
                <a:gd name="T49" fmla="*/ 160 h 498"/>
                <a:gd name="T50" fmla="*/ 258 w 556"/>
                <a:gd name="T51" fmla="*/ 175 h 498"/>
                <a:gd name="T52" fmla="*/ 261 w 556"/>
                <a:gd name="T53" fmla="*/ 165 h 498"/>
                <a:gd name="T54" fmla="*/ 269 w 556"/>
                <a:gd name="T55" fmla="*/ 167 h 498"/>
                <a:gd name="T56" fmla="*/ 264 w 556"/>
                <a:gd name="T57" fmla="*/ 172 h 498"/>
                <a:gd name="T58" fmla="*/ 269 w 556"/>
                <a:gd name="T59" fmla="*/ 175 h 498"/>
                <a:gd name="T60" fmla="*/ 265 w 556"/>
                <a:gd name="T61" fmla="*/ 186 h 498"/>
                <a:gd name="T62" fmla="*/ 261 w 556"/>
                <a:gd name="T63" fmla="*/ 185 h 498"/>
                <a:gd name="T64" fmla="*/ 260 w 556"/>
                <a:gd name="T65" fmla="*/ 190 h 498"/>
                <a:gd name="T66" fmla="*/ 271 w 556"/>
                <a:gd name="T67" fmla="*/ 208 h 498"/>
                <a:gd name="T68" fmla="*/ 272 w 556"/>
                <a:gd name="T69" fmla="*/ 221 h 498"/>
                <a:gd name="T70" fmla="*/ 254 w 556"/>
                <a:gd name="T71" fmla="*/ 229 h 498"/>
                <a:gd name="T72" fmla="*/ 237 w 556"/>
                <a:gd name="T73" fmla="*/ 256 h 498"/>
                <a:gd name="T74" fmla="*/ 217 w 556"/>
                <a:gd name="T75" fmla="*/ 270 h 498"/>
                <a:gd name="T76" fmla="*/ 182 w 556"/>
                <a:gd name="T77" fmla="*/ 273 h 498"/>
                <a:gd name="T78" fmla="*/ 170 w 556"/>
                <a:gd name="T79" fmla="*/ 282 h 498"/>
                <a:gd name="T80" fmla="*/ 149 w 556"/>
                <a:gd name="T81" fmla="*/ 274 h 498"/>
                <a:gd name="T82" fmla="*/ 89 w 556"/>
                <a:gd name="T83" fmla="*/ 280 h 498"/>
                <a:gd name="T84" fmla="*/ 44 w 556"/>
                <a:gd name="T85" fmla="*/ 299 h 498"/>
                <a:gd name="T86" fmla="*/ 46 w 556"/>
                <a:gd name="T87" fmla="*/ 315 h 498"/>
                <a:gd name="T88" fmla="*/ 44 w 556"/>
                <a:gd name="T89" fmla="*/ 322 h 498"/>
                <a:gd name="T90" fmla="*/ 47 w 556"/>
                <a:gd name="T91" fmla="*/ 322 h 498"/>
                <a:gd name="T92" fmla="*/ 53 w 556"/>
                <a:gd name="T93" fmla="*/ 336 h 498"/>
                <a:gd name="T94" fmla="*/ 60 w 556"/>
                <a:gd name="T95" fmla="*/ 336 h 498"/>
                <a:gd name="T96" fmla="*/ 67 w 556"/>
                <a:gd name="T97" fmla="*/ 352 h 498"/>
                <a:gd name="T98" fmla="*/ 66 w 556"/>
                <a:gd name="T99" fmla="*/ 358 h 498"/>
                <a:gd name="T100" fmla="*/ 54 w 556"/>
                <a:gd name="T101" fmla="*/ 365 h 498"/>
                <a:gd name="T102" fmla="*/ 49 w 556"/>
                <a:gd name="T103" fmla="*/ 383 h 498"/>
                <a:gd name="T104" fmla="*/ 0 w 556"/>
                <a:gd name="T105" fmla="*/ 430 h 4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6"/>
                <a:gd name="T160" fmla="*/ 0 h 498"/>
                <a:gd name="T161" fmla="*/ 556 w 556"/>
                <a:gd name="T162" fmla="*/ 498 h 4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6" h="498">
                  <a:moveTo>
                    <a:pt x="0" y="430"/>
                  </a:moveTo>
                  <a:lnTo>
                    <a:pt x="18" y="457"/>
                  </a:lnTo>
                  <a:lnTo>
                    <a:pt x="380" y="389"/>
                  </a:lnTo>
                  <a:lnTo>
                    <a:pt x="406" y="401"/>
                  </a:lnTo>
                  <a:lnTo>
                    <a:pt x="420" y="430"/>
                  </a:lnTo>
                  <a:lnTo>
                    <a:pt x="456" y="449"/>
                  </a:lnTo>
                  <a:lnTo>
                    <a:pt x="536" y="477"/>
                  </a:lnTo>
                  <a:lnTo>
                    <a:pt x="537" y="487"/>
                  </a:lnTo>
                  <a:lnTo>
                    <a:pt x="543" y="498"/>
                  </a:lnTo>
                  <a:lnTo>
                    <a:pt x="548" y="492"/>
                  </a:lnTo>
                  <a:lnTo>
                    <a:pt x="556" y="468"/>
                  </a:lnTo>
                  <a:lnTo>
                    <a:pt x="556" y="426"/>
                  </a:lnTo>
                  <a:lnTo>
                    <a:pt x="543" y="347"/>
                  </a:lnTo>
                  <a:lnTo>
                    <a:pt x="542" y="262"/>
                  </a:lnTo>
                  <a:lnTo>
                    <a:pt x="528" y="195"/>
                  </a:lnTo>
                  <a:lnTo>
                    <a:pt x="503" y="139"/>
                  </a:lnTo>
                  <a:lnTo>
                    <a:pt x="496" y="84"/>
                  </a:lnTo>
                  <a:lnTo>
                    <a:pt x="473" y="0"/>
                  </a:lnTo>
                  <a:lnTo>
                    <a:pt x="362" y="28"/>
                  </a:lnTo>
                  <a:lnTo>
                    <a:pt x="354" y="28"/>
                  </a:lnTo>
                  <a:lnTo>
                    <a:pt x="319" y="54"/>
                  </a:lnTo>
                  <a:lnTo>
                    <a:pt x="289" y="100"/>
                  </a:lnTo>
                  <a:lnTo>
                    <a:pt x="286" y="118"/>
                  </a:lnTo>
                  <a:lnTo>
                    <a:pt x="272" y="137"/>
                  </a:lnTo>
                  <a:lnTo>
                    <a:pt x="247" y="160"/>
                  </a:lnTo>
                  <a:lnTo>
                    <a:pt x="258" y="175"/>
                  </a:lnTo>
                  <a:lnTo>
                    <a:pt x="261" y="165"/>
                  </a:lnTo>
                  <a:lnTo>
                    <a:pt x="269" y="167"/>
                  </a:lnTo>
                  <a:lnTo>
                    <a:pt x="264" y="172"/>
                  </a:lnTo>
                  <a:lnTo>
                    <a:pt x="269" y="175"/>
                  </a:lnTo>
                  <a:lnTo>
                    <a:pt x="265" y="186"/>
                  </a:lnTo>
                  <a:lnTo>
                    <a:pt x="261" y="185"/>
                  </a:lnTo>
                  <a:lnTo>
                    <a:pt x="260" y="190"/>
                  </a:lnTo>
                  <a:lnTo>
                    <a:pt x="271" y="208"/>
                  </a:lnTo>
                  <a:lnTo>
                    <a:pt x="272" y="221"/>
                  </a:lnTo>
                  <a:lnTo>
                    <a:pt x="254" y="229"/>
                  </a:lnTo>
                  <a:lnTo>
                    <a:pt x="237" y="256"/>
                  </a:lnTo>
                  <a:lnTo>
                    <a:pt x="217" y="270"/>
                  </a:lnTo>
                  <a:lnTo>
                    <a:pt x="182" y="273"/>
                  </a:lnTo>
                  <a:lnTo>
                    <a:pt x="170" y="282"/>
                  </a:lnTo>
                  <a:lnTo>
                    <a:pt x="149" y="274"/>
                  </a:lnTo>
                  <a:lnTo>
                    <a:pt x="89" y="280"/>
                  </a:lnTo>
                  <a:lnTo>
                    <a:pt x="44" y="299"/>
                  </a:lnTo>
                  <a:lnTo>
                    <a:pt x="46" y="315"/>
                  </a:lnTo>
                  <a:lnTo>
                    <a:pt x="44" y="322"/>
                  </a:lnTo>
                  <a:lnTo>
                    <a:pt x="47" y="322"/>
                  </a:lnTo>
                  <a:lnTo>
                    <a:pt x="53" y="336"/>
                  </a:lnTo>
                  <a:lnTo>
                    <a:pt x="60" y="336"/>
                  </a:lnTo>
                  <a:lnTo>
                    <a:pt x="67" y="352"/>
                  </a:lnTo>
                  <a:lnTo>
                    <a:pt x="66" y="358"/>
                  </a:lnTo>
                  <a:lnTo>
                    <a:pt x="54" y="365"/>
                  </a:lnTo>
                  <a:lnTo>
                    <a:pt x="49" y="383"/>
                  </a:lnTo>
                  <a:lnTo>
                    <a:pt x="0" y="430"/>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7" name="Freeform 86"/>
            <p:cNvSpPr>
              <a:spLocks/>
            </p:cNvSpPr>
            <p:nvPr/>
          </p:nvSpPr>
          <p:spPr bwMode="auto">
            <a:xfrm>
              <a:off x="2591" y="1649"/>
              <a:ext cx="543" cy="243"/>
            </a:xfrm>
            <a:custGeom>
              <a:avLst/>
              <a:gdLst>
                <a:gd name="T0" fmla="*/ 1 w 803"/>
                <a:gd name="T1" fmla="*/ 310 h 360"/>
                <a:gd name="T2" fmla="*/ 185 w 803"/>
                <a:gd name="T3" fmla="*/ 262 h 360"/>
                <a:gd name="T4" fmla="*/ 366 w 803"/>
                <a:gd name="T5" fmla="*/ 281 h 360"/>
                <a:gd name="T6" fmla="*/ 575 w 803"/>
                <a:gd name="T7" fmla="*/ 360 h 360"/>
                <a:gd name="T8" fmla="*/ 624 w 803"/>
                <a:gd name="T9" fmla="*/ 348 h 360"/>
                <a:gd name="T10" fmla="*/ 637 w 803"/>
                <a:gd name="T11" fmla="*/ 336 h 360"/>
                <a:gd name="T12" fmla="*/ 662 w 803"/>
                <a:gd name="T13" fmla="*/ 272 h 360"/>
                <a:gd name="T14" fmla="*/ 669 w 803"/>
                <a:gd name="T15" fmla="*/ 256 h 360"/>
                <a:gd name="T16" fmla="*/ 664 w 803"/>
                <a:gd name="T17" fmla="*/ 237 h 360"/>
                <a:gd name="T18" fmla="*/ 673 w 803"/>
                <a:gd name="T19" fmla="*/ 252 h 360"/>
                <a:gd name="T20" fmla="*/ 690 w 803"/>
                <a:gd name="T21" fmla="*/ 246 h 360"/>
                <a:gd name="T22" fmla="*/ 691 w 803"/>
                <a:gd name="T23" fmla="*/ 228 h 360"/>
                <a:gd name="T24" fmla="*/ 701 w 803"/>
                <a:gd name="T25" fmla="*/ 238 h 360"/>
                <a:gd name="T26" fmla="*/ 752 w 803"/>
                <a:gd name="T27" fmla="*/ 222 h 360"/>
                <a:gd name="T28" fmla="*/ 763 w 803"/>
                <a:gd name="T29" fmla="*/ 184 h 360"/>
                <a:gd name="T30" fmla="*/ 750 w 803"/>
                <a:gd name="T31" fmla="*/ 181 h 360"/>
                <a:gd name="T32" fmla="*/ 745 w 803"/>
                <a:gd name="T33" fmla="*/ 199 h 360"/>
                <a:gd name="T34" fmla="*/ 733 w 803"/>
                <a:gd name="T35" fmla="*/ 203 h 360"/>
                <a:gd name="T36" fmla="*/ 689 w 803"/>
                <a:gd name="T37" fmla="*/ 190 h 360"/>
                <a:gd name="T38" fmla="*/ 718 w 803"/>
                <a:gd name="T39" fmla="*/ 198 h 360"/>
                <a:gd name="T40" fmla="*/ 729 w 803"/>
                <a:gd name="T41" fmla="*/ 172 h 360"/>
                <a:gd name="T42" fmla="*/ 727 w 803"/>
                <a:gd name="T43" fmla="*/ 158 h 360"/>
                <a:gd name="T44" fmla="*/ 707 w 803"/>
                <a:gd name="T45" fmla="*/ 138 h 360"/>
                <a:gd name="T46" fmla="*/ 727 w 803"/>
                <a:gd name="T47" fmla="*/ 141 h 360"/>
                <a:gd name="T48" fmla="*/ 726 w 803"/>
                <a:gd name="T49" fmla="*/ 130 h 360"/>
                <a:gd name="T50" fmla="*/ 731 w 803"/>
                <a:gd name="T51" fmla="*/ 134 h 360"/>
                <a:gd name="T52" fmla="*/ 745 w 803"/>
                <a:gd name="T53" fmla="*/ 135 h 360"/>
                <a:gd name="T54" fmla="*/ 760 w 803"/>
                <a:gd name="T55" fmla="*/ 144 h 360"/>
                <a:gd name="T56" fmla="*/ 783 w 803"/>
                <a:gd name="T57" fmla="*/ 130 h 360"/>
                <a:gd name="T58" fmla="*/ 803 w 803"/>
                <a:gd name="T59" fmla="*/ 103 h 360"/>
                <a:gd name="T60" fmla="*/ 795 w 803"/>
                <a:gd name="T61" fmla="*/ 72 h 360"/>
                <a:gd name="T62" fmla="*/ 770 w 803"/>
                <a:gd name="T63" fmla="*/ 103 h 360"/>
                <a:gd name="T64" fmla="*/ 763 w 803"/>
                <a:gd name="T65" fmla="*/ 67 h 360"/>
                <a:gd name="T66" fmla="*/ 704 w 803"/>
                <a:gd name="T67" fmla="*/ 85 h 360"/>
                <a:gd name="T68" fmla="*/ 725 w 803"/>
                <a:gd name="T69" fmla="*/ 61 h 360"/>
                <a:gd name="T70" fmla="*/ 748 w 803"/>
                <a:gd name="T71" fmla="*/ 30 h 360"/>
                <a:gd name="T72" fmla="*/ 764 w 803"/>
                <a:gd name="T73" fmla="*/ 27 h 360"/>
                <a:gd name="T74" fmla="*/ 769 w 803"/>
                <a:gd name="T75" fmla="*/ 13 h 360"/>
                <a:gd name="T76" fmla="*/ 466 w 803"/>
                <a:gd name="T77" fmla="*/ 55 h 360"/>
                <a:gd name="T78" fmla="*/ 226 w 803"/>
                <a:gd name="T79" fmla="*/ 113 h 360"/>
                <a:gd name="T80" fmla="*/ 196 w 803"/>
                <a:gd name="T81" fmla="*/ 151 h 360"/>
                <a:gd name="T82" fmla="*/ 169 w 803"/>
                <a:gd name="T83" fmla="*/ 157 h 360"/>
                <a:gd name="T84" fmla="*/ 145 w 803"/>
                <a:gd name="T85" fmla="*/ 162 h 360"/>
                <a:gd name="T86" fmla="*/ 121 w 803"/>
                <a:gd name="T87" fmla="*/ 196 h 360"/>
                <a:gd name="T88" fmla="*/ 25 w 803"/>
                <a:gd name="T89" fmla="*/ 271 h 3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803"/>
                <a:gd name="T136" fmla="*/ 0 h 360"/>
                <a:gd name="T137" fmla="*/ 803 w 803"/>
                <a:gd name="T138" fmla="*/ 360 h 36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803" h="360">
                  <a:moveTo>
                    <a:pt x="0" y="283"/>
                  </a:moveTo>
                  <a:lnTo>
                    <a:pt x="1" y="310"/>
                  </a:lnTo>
                  <a:lnTo>
                    <a:pt x="117" y="295"/>
                  </a:lnTo>
                  <a:lnTo>
                    <a:pt x="185" y="262"/>
                  </a:lnTo>
                  <a:lnTo>
                    <a:pt x="313" y="246"/>
                  </a:lnTo>
                  <a:lnTo>
                    <a:pt x="366" y="281"/>
                  </a:lnTo>
                  <a:lnTo>
                    <a:pt x="449" y="268"/>
                  </a:lnTo>
                  <a:lnTo>
                    <a:pt x="575" y="360"/>
                  </a:lnTo>
                  <a:lnTo>
                    <a:pt x="592" y="350"/>
                  </a:lnTo>
                  <a:lnTo>
                    <a:pt x="624" y="348"/>
                  </a:lnTo>
                  <a:lnTo>
                    <a:pt x="630" y="323"/>
                  </a:lnTo>
                  <a:lnTo>
                    <a:pt x="637" y="336"/>
                  </a:lnTo>
                  <a:lnTo>
                    <a:pt x="645" y="295"/>
                  </a:lnTo>
                  <a:lnTo>
                    <a:pt x="662" y="272"/>
                  </a:lnTo>
                  <a:lnTo>
                    <a:pt x="677" y="261"/>
                  </a:lnTo>
                  <a:lnTo>
                    <a:pt x="669" y="256"/>
                  </a:lnTo>
                  <a:lnTo>
                    <a:pt x="672" y="246"/>
                  </a:lnTo>
                  <a:lnTo>
                    <a:pt x="664" y="237"/>
                  </a:lnTo>
                  <a:lnTo>
                    <a:pt x="676" y="248"/>
                  </a:lnTo>
                  <a:lnTo>
                    <a:pt x="673" y="252"/>
                  </a:lnTo>
                  <a:lnTo>
                    <a:pt x="681" y="256"/>
                  </a:lnTo>
                  <a:lnTo>
                    <a:pt x="690" y="246"/>
                  </a:lnTo>
                  <a:lnTo>
                    <a:pt x="694" y="245"/>
                  </a:lnTo>
                  <a:lnTo>
                    <a:pt x="691" y="228"/>
                  </a:lnTo>
                  <a:lnTo>
                    <a:pt x="694" y="228"/>
                  </a:lnTo>
                  <a:lnTo>
                    <a:pt x="701" y="238"/>
                  </a:lnTo>
                  <a:lnTo>
                    <a:pt x="729" y="223"/>
                  </a:lnTo>
                  <a:lnTo>
                    <a:pt x="752" y="222"/>
                  </a:lnTo>
                  <a:lnTo>
                    <a:pt x="768" y="192"/>
                  </a:lnTo>
                  <a:lnTo>
                    <a:pt x="763" y="184"/>
                  </a:lnTo>
                  <a:lnTo>
                    <a:pt x="754" y="195"/>
                  </a:lnTo>
                  <a:lnTo>
                    <a:pt x="750" y="181"/>
                  </a:lnTo>
                  <a:lnTo>
                    <a:pt x="740" y="190"/>
                  </a:lnTo>
                  <a:lnTo>
                    <a:pt x="745" y="199"/>
                  </a:lnTo>
                  <a:lnTo>
                    <a:pt x="735" y="194"/>
                  </a:lnTo>
                  <a:lnTo>
                    <a:pt x="733" y="203"/>
                  </a:lnTo>
                  <a:lnTo>
                    <a:pt x="707" y="202"/>
                  </a:lnTo>
                  <a:lnTo>
                    <a:pt x="689" y="190"/>
                  </a:lnTo>
                  <a:lnTo>
                    <a:pt x="690" y="182"/>
                  </a:lnTo>
                  <a:lnTo>
                    <a:pt x="718" y="198"/>
                  </a:lnTo>
                  <a:lnTo>
                    <a:pt x="740" y="174"/>
                  </a:lnTo>
                  <a:lnTo>
                    <a:pt x="729" y="172"/>
                  </a:lnTo>
                  <a:lnTo>
                    <a:pt x="741" y="154"/>
                  </a:lnTo>
                  <a:lnTo>
                    <a:pt x="727" y="158"/>
                  </a:lnTo>
                  <a:lnTo>
                    <a:pt x="686" y="141"/>
                  </a:lnTo>
                  <a:lnTo>
                    <a:pt x="707" y="138"/>
                  </a:lnTo>
                  <a:lnTo>
                    <a:pt x="727" y="146"/>
                  </a:lnTo>
                  <a:lnTo>
                    <a:pt x="727" y="141"/>
                  </a:lnTo>
                  <a:lnTo>
                    <a:pt x="718" y="130"/>
                  </a:lnTo>
                  <a:lnTo>
                    <a:pt x="726" y="130"/>
                  </a:lnTo>
                  <a:lnTo>
                    <a:pt x="738" y="124"/>
                  </a:lnTo>
                  <a:lnTo>
                    <a:pt x="731" y="134"/>
                  </a:lnTo>
                  <a:lnTo>
                    <a:pt x="736" y="144"/>
                  </a:lnTo>
                  <a:lnTo>
                    <a:pt x="745" y="135"/>
                  </a:lnTo>
                  <a:lnTo>
                    <a:pt x="751" y="146"/>
                  </a:lnTo>
                  <a:lnTo>
                    <a:pt x="760" y="144"/>
                  </a:lnTo>
                  <a:lnTo>
                    <a:pt x="772" y="144"/>
                  </a:lnTo>
                  <a:lnTo>
                    <a:pt x="783" y="130"/>
                  </a:lnTo>
                  <a:lnTo>
                    <a:pt x="791" y="107"/>
                  </a:lnTo>
                  <a:lnTo>
                    <a:pt x="803" y="103"/>
                  </a:lnTo>
                  <a:lnTo>
                    <a:pt x="803" y="91"/>
                  </a:lnTo>
                  <a:lnTo>
                    <a:pt x="795" y="72"/>
                  </a:lnTo>
                  <a:lnTo>
                    <a:pt x="783" y="72"/>
                  </a:lnTo>
                  <a:lnTo>
                    <a:pt x="770" y="103"/>
                  </a:lnTo>
                  <a:lnTo>
                    <a:pt x="766" y="88"/>
                  </a:lnTo>
                  <a:lnTo>
                    <a:pt x="763" y="67"/>
                  </a:lnTo>
                  <a:lnTo>
                    <a:pt x="737" y="79"/>
                  </a:lnTo>
                  <a:lnTo>
                    <a:pt x="704" y="85"/>
                  </a:lnTo>
                  <a:lnTo>
                    <a:pt x="707" y="70"/>
                  </a:lnTo>
                  <a:lnTo>
                    <a:pt x="725" y="61"/>
                  </a:lnTo>
                  <a:lnTo>
                    <a:pt x="760" y="47"/>
                  </a:lnTo>
                  <a:lnTo>
                    <a:pt x="748" y="30"/>
                  </a:lnTo>
                  <a:lnTo>
                    <a:pt x="771" y="42"/>
                  </a:lnTo>
                  <a:lnTo>
                    <a:pt x="764" y="27"/>
                  </a:lnTo>
                  <a:lnTo>
                    <a:pt x="785" y="47"/>
                  </a:lnTo>
                  <a:lnTo>
                    <a:pt x="769" y="13"/>
                  </a:lnTo>
                  <a:lnTo>
                    <a:pt x="752" y="0"/>
                  </a:lnTo>
                  <a:lnTo>
                    <a:pt x="466" y="55"/>
                  </a:lnTo>
                  <a:lnTo>
                    <a:pt x="230" y="85"/>
                  </a:lnTo>
                  <a:lnTo>
                    <a:pt x="226" y="113"/>
                  </a:lnTo>
                  <a:lnTo>
                    <a:pt x="213" y="121"/>
                  </a:lnTo>
                  <a:lnTo>
                    <a:pt x="196" y="151"/>
                  </a:lnTo>
                  <a:lnTo>
                    <a:pt x="184" y="149"/>
                  </a:lnTo>
                  <a:lnTo>
                    <a:pt x="169" y="157"/>
                  </a:lnTo>
                  <a:lnTo>
                    <a:pt x="159" y="172"/>
                  </a:lnTo>
                  <a:lnTo>
                    <a:pt x="145" y="162"/>
                  </a:lnTo>
                  <a:lnTo>
                    <a:pt x="124" y="181"/>
                  </a:lnTo>
                  <a:lnTo>
                    <a:pt x="121" y="196"/>
                  </a:lnTo>
                  <a:lnTo>
                    <a:pt x="30" y="250"/>
                  </a:lnTo>
                  <a:lnTo>
                    <a:pt x="25" y="271"/>
                  </a:lnTo>
                  <a:lnTo>
                    <a:pt x="0" y="283"/>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8" name="Freeform 87"/>
            <p:cNvSpPr>
              <a:spLocks/>
            </p:cNvSpPr>
            <p:nvPr/>
          </p:nvSpPr>
          <p:spPr bwMode="auto">
            <a:xfrm>
              <a:off x="2591" y="1649"/>
              <a:ext cx="543" cy="243"/>
            </a:xfrm>
            <a:custGeom>
              <a:avLst/>
              <a:gdLst>
                <a:gd name="T0" fmla="*/ 1 w 803"/>
                <a:gd name="T1" fmla="*/ 310 h 360"/>
                <a:gd name="T2" fmla="*/ 185 w 803"/>
                <a:gd name="T3" fmla="*/ 262 h 360"/>
                <a:gd name="T4" fmla="*/ 366 w 803"/>
                <a:gd name="T5" fmla="*/ 281 h 360"/>
                <a:gd name="T6" fmla="*/ 575 w 803"/>
                <a:gd name="T7" fmla="*/ 360 h 360"/>
                <a:gd name="T8" fmla="*/ 624 w 803"/>
                <a:gd name="T9" fmla="*/ 348 h 360"/>
                <a:gd name="T10" fmla="*/ 637 w 803"/>
                <a:gd name="T11" fmla="*/ 336 h 360"/>
                <a:gd name="T12" fmla="*/ 662 w 803"/>
                <a:gd name="T13" fmla="*/ 272 h 360"/>
                <a:gd name="T14" fmla="*/ 669 w 803"/>
                <a:gd name="T15" fmla="*/ 256 h 360"/>
                <a:gd name="T16" fmla="*/ 664 w 803"/>
                <a:gd name="T17" fmla="*/ 237 h 360"/>
                <a:gd name="T18" fmla="*/ 673 w 803"/>
                <a:gd name="T19" fmla="*/ 252 h 360"/>
                <a:gd name="T20" fmla="*/ 690 w 803"/>
                <a:gd name="T21" fmla="*/ 246 h 360"/>
                <a:gd name="T22" fmla="*/ 691 w 803"/>
                <a:gd name="T23" fmla="*/ 228 h 360"/>
                <a:gd name="T24" fmla="*/ 701 w 803"/>
                <a:gd name="T25" fmla="*/ 238 h 360"/>
                <a:gd name="T26" fmla="*/ 752 w 803"/>
                <a:gd name="T27" fmla="*/ 222 h 360"/>
                <a:gd name="T28" fmla="*/ 763 w 803"/>
                <a:gd name="T29" fmla="*/ 184 h 360"/>
                <a:gd name="T30" fmla="*/ 750 w 803"/>
                <a:gd name="T31" fmla="*/ 181 h 360"/>
                <a:gd name="T32" fmla="*/ 745 w 803"/>
                <a:gd name="T33" fmla="*/ 199 h 360"/>
                <a:gd name="T34" fmla="*/ 733 w 803"/>
                <a:gd name="T35" fmla="*/ 203 h 360"/>
                <a:gd name="T36" fmla="*/ 689 w 803"/>
                <a:gd name="T37" fmla="*/ 190 h 360"/>
                <a:gd name="T38" fmla="*/ 718 w 803"/>
                <a:gd name="T39" fmla="*/ 198 h 360"/>
                <a:gd name="T40" fmla="*/ 729 w 803"/>
                <a:gd name="T41" fmla="*/ 172 h 360"/>
                <a:gd name="T42" fmla="*/ 727 w 803"/>
                <a:gd name="T43" fmla="*/ 158 h 360"/>
                <a:gd name="T44" fmla="*/ 707 w 803"/>
                <a:gd name="T45" fmla="*/ 138 h 360"/>
                <a:gd name="T46" fmla="*/ 727 w 803"/>
                <a:gd name="T47" fmla="*/ 141 h 360"/>
                <a:gd name="T48" fmla="*/ 726 w 803"/>
                <a:gd name="T49" fmla="*/ 130 h 360"/>
                <a:gd name="T50" fmla="*/ 731 w 803"/>
                <a:gd name="T51" fmla="*/ 134 h 360"/>
                <a:gd name="T52" fmla="*/ 745 w 803"/>
                <a:gd name="T53" fmla="*/ 135 h 360"/>
                <a:gd name="T54" fmla="*/ 760 w 803"/>
                <a:gd name="T55" fmla="*/ 144 h 360"/>
                <a:gd name="T56" fmla="*/ 783 w 803"/>
                <a:gd name="T57" fmla="*/ 130 h 360"/>
                <a:gd name="T58" fmla="*/ 803 w 803"/>
                <a:gd name="T59" fmla="*/ 103 h 360"/>
                <a:gd name="T60" fmla="*/ 795 w 803"/>
                <a:gd name="T61" fmla="*/ 72 h 360"/>
                <a:gd name="T62" fmla="*/ 770 w 803"/>
                <a:gd name="T63" fmla="*/ 103 h 360"/>
                <a:gd name="T64" fmla="*/ 763 w 803"/>
                <a:gd name="T65" fmla="*/ 67 h 360"/>
                <a:gd name="T66" fmla="*/ 704 w 803"/>
                <a:gd name="T67" fmla="*/ 85 h 360"/>
                <a:gd name="T68" fmla="*/ 725 w 803"/>
                <a:gd name="T69" fmla="*/ 61 h 360"/>
                <a:gd name="T70" fmla="*/ 748 w 803"/>
                <a:gd name="T71" fmla="*/ 30 h 360"/>
                <a:gd name="T72" fmla="*/ 764 w 803"/>
                <a:gd name="T73" fmla="*/ 27 h 360"/>
                <a:gd name="T74" fmla="*/ 769 w 803"/>
                <a:gd name="T75" fmla="*/ 13 h 360"/>
                <a:gd name="T76" fmla="*/ 466 w 803"/>
                <a:gd name="T77" fmla="*/ 55 h 360"/>
                <a:gd name="T78" fmla="*/ 226 w 803"/>
                <a:gd name="T79" fmla="*/ 113 h 360"/>
                <a:gd name="T80" fmla="*/ 196 w 803"/>
                <a:gd name="T81" fmla="*/ 151 h 360"/>
                <a:gd name="T82" fmla="*/ 169 w 803"/>
                <a:gd name="T83" fmla="*/ 157 h 360"/>
                <a:gd name="T84" fmla="*/ 145 w 803"/>
                <a:gd name="T85" fmla="*/ 162 h 360"/>
                <a:gd name="T86" fmla="*/ 121 w 803"/>
                <a:gd name="T87" fmla="*/ 196 h 360"/>
                <a:gd name="T88" fmla="*/ 25 w 803"/>
                <a:gd name="T89" fmla="*/ 271 h 3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803"/>
                <a:gd name="T136" fmla="*/ 0 h 360"/>
                <a:gd name="T137" fmla="*/ 803 w 803"/>
                <a:gd name="T138" fmla="*/ 360 h 36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803" h="360">
                  <a:moveTo>
                    <a:pt x="0" y="283"/>
                  </a:moveTo>
                  <a:lnTo>
                    <a:pt x="1" y="310"/>
                  </a:lnTo>
                  <a:lnTo>
                    <a:pt x="117" y="295"/>
                  </a:lnTo>
                  <a:lnTo>
                    <a:pt x="185" y="262"/>
                  </a:lnTo>
                  <a:lnTo>
                    <a:pt x="313" y="246"/>
                  </a:lnTo>
                  <a:lnTo>
                    <a:pt x="366" y="281"/>
                  </a:lnTo>
                  <a:lnTo>
                    <a:pt x="449" y="268"/>
                  </a:lnTo>
                  <a:lnTo>
                    <a:pt x="575" y="360"/>
                  </a:lnTo>
                  <a:lnTo>
                    <a:pt x="592" y="350"/>
                  </a:lnTo>
                  <a:lnTo>
                    <a:pt x="624" y="348"/>
                  </a:lnTo>
                  <a:lnTo>
                    <a:pt x="630" y="323"/>
                  </a:lnTo>
                  <a:lnTo>
                    <a:pt x="637" y="336"/>
                  </a:lnTo>
                  <a:lnTo>
                    <a:pt x="645" y="295"/>
                  </a:lnTo>
                  <a:lnTo>
                    <a:pt x="662" y="272"/>
                  </a:lnTo>
                  <a:lnTo>
                    <a:pt x="677" y="261"/>
                  </a:lnTo>
                  <a:lnTo>
                    <a:pt x="669" y="256"/>
                  </a:lnTo>
                  <a:lnTo>
                    <a:pt x="672" y="246"/>
                  </a:lnTo>
                  <a:lnTo>
                    <a:pt x="664" y="237"/>
                  </a:lnTo>
                  <a:lnTo>
                    <a:pt x="676" y="248"/>
                  </a:lnTo>
                  <a:lnTo>
                    <a:pt x="673" y="252"/>
                  </a:lnTo>
                  <a:lnTo>
                    <a:pt x="681" y="256"/>
                  </a:lnTo>
                  <a:lnTo>
                    <a:pt x="690" y="246"/>
                  </a:lnTo>
                  <a:lnTo>
                    <a:pt x="694" y="245"/>
                  </a:lnTo>
                  <a:lnTo>
                    <a:pt x="691" y="228"/>
                  </a:lnTo>
                  <a:lnTo>
                    <a:pt x="694" y="228"/>
                  </a:lnTo>
                  <a:lnTo>
                    <a:pt x="701" y="238"/>
                  </a:lnTo>
                  <a:lnTo>
                    <a:pt x="729" y="223"/>
                  </a:lnTo>
                  <a:lnTo>
                    <a:pt x="752" y="222"/>
                  </a:lnTo>
                  <a:lnTo>
                    <a:pt x="768" y="192"/>
                  </a:lnTo>
                  <a:lnTo>
                    <a:pt x="763" y="184"/>
                  </a:lnTo>
                  <a:lnTo>
                    <a:pt x="754" y="195"/>
                  </a:lnTo>
                  <a:lnTo>
                    <a:pt x="750" y="181"/>
                  </a:lnTo>
                  <a:lnTo>
                    <a:pt x="740" y="190"/>
                  </a:lnTo>
                  <a:lnTo>
                    <a:pt x="745" y="199"/>
                  </a:lnTo>
                  <a:lnTo>
                    <a:pt x="735" y="194"/>
                  </a:lnTo>
                  <a:lnTo>
                    <a:pt x="733" y="203"/>
                  </a:lnTo>
                  <a:lnTo>
                    <a:pt x="707" y="202"/>
                  </a:lnTo>
                  <a:lnTo>
                    <a:pt x="689" y="190"/>
                  </a:lnTo>
                  <a:lnTo>
                    <a:pt x="690" y="182"/>
                  </a:lnTo>
                  <a:lnTo>
                    <a:pt x="718" y="198"/>
                  </a:lnTo>
                  <a:lnTo>
                    <a:pt x="740" y="174"/>
                  </a:lnTo>
                  <a:lnTo>
                    <a:pt x="729" y="172"/>
                  </a:lnTo>
                  <a:lnTo>
                    <a:pt x="741" y="154"/>
                  </a:lnTo>
                  <a:lnTo>
                    <a:pt x="727" y="158"/>
                  </a:lnTo>
                  <a:lnTo>
                    <a:pt x="686" y="141"/>
                  </a:lnTo>
                  <a:lnTo>
                    <a:pt x="707" y="138"/>
                  </a:lnTo>
                  <a:lnTo>
                    <a:pt x="727" y="146"/>
                  </a:lnTo>
                  <a:lnTo>
                    <a:pt x="727" y="141"/>
                  </a:lnTo>
                  <a:lnTo>
                    <a:pt x="718" y="130"/>
                  </a:lnTo>
                  <a:lnTo>
                    <a:pt x="726" y="130"/>
                  </a:lnTo>
                  <a:lnTo>
                    <a:pt x="738" y="124"/>
                  </a:lnTo>
                  <a:lnTo>
                    <a:pt x="731" y="134"/>
                  </a:lnTo>
                  <a:lnTo>
                    <a:pt x="736" y="144"/>
                  </a:lnTo>
                  <a:lnTo>
                    <a:pt x="745" y="135"/>
                  </a:lnTo>
                  <a:lnTo>
                    <a:pt x="751" y="146"/>
                  </a:lnTo>
                  <a:lnTo>
                    <a:pt x="760" y="144"/>
                  </a:lnTo>
                  <a:lnTo>
                    <a:pt x="772" y="144"/>
                  </a:lnTo>
                  <a:lnTo>
                    <a:pt x="783" y="130"/>
                  </a:lnTo>
                  <a:lnTo>
                    <a:pt x="791" y="107"/>
                  </a:lnTo>
                  <a:lnTo>
                    <a:pt x="803" y="103"/>
                  </a:lnTo>
                  <a:lnTo>
                    <a:pt x="803" y="91"/>
                  </a:lnTo>
                  <a:lnTo>
                    <a:pt x="795" y="72"/>
                  </a:lnTo>
                  <a:lnTo>
                    <a:pt x="783" y="72"/>
                  </a:lnTo>
                  <a:lnTo>
                    <a:pt x="770" y="103"/>
                  </a:lnTo>
                  <a:lnTo>
                    <a:pt x="766" y="88"/>
                  </a:lnTo>
                  <a:lnTo>
                    <a:pt x="763" y="67"/>
                  </a:lnTo>
                  <a:lnTo>
                    <a:pt x="737" y="79"/>
                  </a:lnTo>
                  <a:lnTo>
                    <a:pt x="704" y="85"/>
                  </a:lnTo>
                  <a:lnTo>
                    <a:pt x="707" y="70"/>
                  </a:lnTo>
                  <a:lnTo>
                    <a:pt x="725" y="61"/>
                  </a:lnTo>
                  <a:lnTo>
                    <a:pt x="760" y="47"/>
                  </a:lnTo>
                  <a:lnTo>
                    <a:pt x="748" y="30"/>
                  </a:lnTo>
                  <a:lnTo>
                    <a:pt x="771" y="42"/>
                  </a:lnTo>
                  <a:lnTo>
                    <a:pt x="764" y="27"/>
                  </a:lnTo>
                  <a:lnTo>
                    <a:pt x="785" y="47"/>
                  </a:lnTo>
                  <a:lnTo>
                    <a:pt x="769" y="13"/>
                  </a:lnTo>
                  <a:lnTo>
                    <a:pt x="752" y="0"/>
                  </a:lnTo>
                  <a:lnTo>
                    <a:pt x="466" y="55"/>
                  </a:lnTo>
                  <a:lnTo>
                    <a:pt x="230" y="85"/>
                  </a:lnTo>
                  <a:lnTo>
                    <a:pt x="226" y="113"/>
                  </a:lnTo>
                  <a:lnTo>
                    <a:pt x="213" y="121"/>
                  </a:lnTo>
                  <a:lnTo>
                    <a:pt x="196" y="151"/>
                  </a:lnTo>
                  <a:lnTo>
                    <a:pt x="184" y="149"/>
                  </a:lnTo>
                  <a:lnTo>
                    <a:pt x="169" y="157"/>
                  </a:lnTo>
                  <a:lnTo>
                    <a:pt x="159" y="172"/>
                  </a:lnTo>
                  <a:lnTo>
                    <a:pt x="145" y="162"/>
                  </a:lnTo>
                  <a:lnTo>
                    <a:pt x="124" y="181"/>
                  </a:lnTo>
                  <a:lnTo>
                    <a:pt x="121" y="196"/>
                  </a:lnTo>
                  <a:lnTo>
                    <a:pt x="30" y="250"/>
                  </a:lnTo>
                  <a:lnTo>
                    <a:pt x="25" y="271"/>
                  </a:lnTo>
                  <a:lnTo>
                    <a:pt x="0" y="283"/>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39" name="Freeform 88"/>
            <p:cNvSpPr>
              <a:spLocks/>
            </p:cNvSpPr>
            <p:nvPr/>
          </p:nvSpPr>
          <p:spPr bwMode="auto">
            <a:xfrm>
              <a:off x="1388" y="755"/>
              <a:ext cx="418" cy="264"/>
            </a:xfrm>
            <a:custGeom>
              <a:avLst/>
              <a:gdLst>
                <a:gd name="T0" fmla="*/ 0 w 619"/>
                <a:gd name="T1" fmla="*/ 359 h 390"/>
                <a:gd name="T2" fmla="*/ 32 w 619"/>
                <a:gd name="T3" fmla="*/ 0 h 390"/>
                <a:gd name="T4" fmla="*/ 337 w 619"/>
                <a:gd name="T5" fmla="*/ 21 h 390"/>
                <a:gd name="T6" fmla="*/ 571 w 619"/>
                <a:gd name="T7" fmla="*/ 29 h 390"/>
                <a:gd name="T8" fmla="*/ 575 w 619"/>
                <a:gd name="T9" fmla="*/ 127 h 390"/>
                <a:gd name="T10" fmla="*/ 599 w 619"/>
                <a:gd name="T11" fmla="*/ 206 h 390"/>
                <a:gd name="T12" fmla="*/ 602 w 619"/>
                <a:gd name="T13" fmla="*/ 308 h 390"/>
                <a:gd name="T14" fmla="*/ 619 w 619"/>
                <a:gd name="T15" fmla="*/ 390 h 390"/>
                <a:gd name="T16" fmla="*/ 293 w 619"/>
                <a:gd name="T17" fmla="*/ 380 h 390"/>
                <a:gd name="T18" fmla="*/ 0 w 619"/>
                <a:gd name="T19" fmla="*/ 359 h 3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19"/>
                <a:gd name="T31" fmla="*/ 0 h 390"/>
                <a:gd name="T32" fmla="*/ 619 w 619"/>
                <a:gd name="T33" fmla="*/ 390 h 3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19" h="390">
                  <a:moveTo>
                    <a:pt x="0" y="359"/>
                  </a:moveTo>
                  <a:lnTo>
                    <a:pt x="32" y="0"/>
                  </a:lnTo>
                  <a:lnTo>
                    <a:pt x="337" y="21"/>
                  </a:lnTo>
                  <a:lnTo>
                    <a:pt x="571" y="29"/>
                  </a:lnTo>
                  <a:lnTo>
                    <a:pt x="575" y="127"/>
                  </a:lnTo>
                  <a:lnTo>
                    <a:pt x="599" y="206"/>
                  </a:lnTo>
                  <a:lnTo>
                    <a:pt x="602" y="308"/>
                  </a:lnTo>
                  <a:lnTo>
                    <a:pt x="619" y="390"/>
                  </a:lnTo>
                  <a:lnTo>
                    <a:pt x="293" y="380"/>
                  </a:lnTo>
                  <a:lnTo>
                    <a:pt x="0" y="359"/>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0" name="Freeform 89"/>
            <p:cNvSpPr>
              <a:spLocks/>
            </p:cNvSpPr>
            <p:nvPr/>
          </p:nvSpPr>
          <p:spPr bwMode="auto">
            <a:xfrm>
              <a:off x="1388" y="755"/>
              <a:ext cx="418" cy="264"/>
            </a:xfrm>
            <a:custGeom>
              <a:avLst/>
              <a:gdLst>
                <a:gd name="T0" fmla="*/ 0 w 619"/>
                <a:gd name="T1" fmla="*/ 359 h 390"/>
                <a:gd name="T2" fmla="*/ 32 w 619"/>
                <a:gd name="T3" fmla="*/ 0 h 390"/>
                <a:gd name="T4" fmla="*/ 337 w 619"/>
                <a:gd name="T5" fmla="*/ 21 h 390"/>
                <a:gd name="T6" fmla="*/ 571 w 619"/>
                <a:gd name="T7" fmla="*/ 29 h 390"/>
                <a:gd name="T8" fmla="*/ 575 w 619"/>
                <a:gd name="T9" fmla="*/ 127 h 390"/>
                <a:gd name="T10" fmla="*/ 599 w 619"/>
                <a:gd name="T11" fmla="*/ 206 h 390"/>
                <a:gd name="T12" fmla="*/ 602 w 619"/>
                <a:gd name="T13" fmla="*/ 308 h 390"/>
                <a:gd name="T14" fmla="*/ 619 w 619"/>
                <a:gd name="T15" fmla="*/ 390 h 390"/>
                <a:gd name="T16" fmla="*/ 293 w 619"/>
                <a:gd name="T17" fmla="*/ 380 h 390"/>
                <a:gd name="T18" fmla="*/ 0 w 619"/>
                <a:gd name="T19" fmla="*/ 359 h 3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19"/>
                <a:gd name="T31" fmla="*/ 0 h 390"/>
                <a:gd name="T32" fmla="*/ 619 w 619"/>
                <a:gd name="T33" fmla="*/ 390 h 3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19" h="390">
                  <a:moveTo>
                    <a:pt x="0" y="359"/>
                  </a:moveTo>
                  <a:lnTo>
                    <a:pt x="32" y="0"/>
                  </a:lnTo>
                  <a:lnTo>
                    <a:pt x="337" y="21"/>
                  </a:lnTo>
                  <a:lnTo>
                    <a:pt x="571" y="29"/>
                  </a:lnTo>
                  <a:lnTo>
                    <a:pt x="575" y="127"/>
                  </a:lnTo>
                  <a:lnTo>
                    <a:pt x="599" y="206"/>
                  </a:lnTo>
                  <a:lnTo>
                    <a:pt x="602" y="308"/>
                  </a:lnTo>
                  <a:lnTo>
                    <a:pt x="619" y="390"/>
                  </a:lnTo>
                  <a:lnTo>
                    <a:pt x="293" y="380"/>
                  </a:lnTo>
                  <a:lnTo>
                    <a:pt x="0" y="359"/>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1" name="Freeform 90"/>
            <p:cNvSpPr>
              <a:spLocks/>
            </p:cNvSpPr>
            <p:nvPr/>
          </p:nvSpPr>
          <p:spPr bwMode="auto">
            <a:xfrm>
              <a:off x="2500" y="1268"/>
              <a:ext cx="267" cy="301"/>
            </a:xfrm>
            <a:custGeom>
              <a:avLst/>
              <a:gdLst>
                <a:gd name="T0" fmla="*/ 0 w 395"/>
                <a:gd name="T1" fmla="*/ 82 h 445"/>
                <a:gd name="T2" fmla="*/ 33 w 395"/>
                <a:gd name="T3" fmla="*/ 390 h 445"/>
                <a:gd name="T4" fmla="*/ 62 w 395"/>
                <a:gd name="T5" fmla="*/ 389 h 445"/>
                <a:gd name="T6" fmla="*/ 81 w 395"/>
                <a:gd name="T7" fmla="*/ 396 h 445"/>
                <a:gd name="T8" fmla="*/ 91 w 395"/>
                <a:gd name="T9" fmla="*/ 415 h 445"/>
                <a:gd name="T10" fmla="*/ 122 w 395"/>
                <a:gd name="T11" fmla="*/ 421 h 445"/>
                <a:gd name="T12" fmla="*/ 141 w 395"/>
                <a:gd name="T13" fmla="*/ 433 h 445"/>
                <a:gd name="T14" fmla="*/ 183 w 395"/>
                <a:gd name="T15" fmla="*/ 430 h 445"/>
                <a:gd name="T16" fmla="*/ 203 w 395"/>
                <a:gd name="T17" fmla="*/ 415 h 445"/>
                <a:gd name="T18" fmla="*/ 249 w 395"/>
                <a:gd name="T19" fmla="*/ 445 h 445"/>
                <a:gd name="T20" fmla="*/ 279 w 395"/>
                <a:gd name="T21" fmla="*/ 421 h 445"/>
                <a:gd name="T22" fmla="*/ 284 w 395"/>
                <a:gd name="T23" fmla="*/ 372 h 445"/>
                <a:gd name="T24" fmla="*/ 303 w 395"/>
                <a:gd name="T25" fmla="*/ 383 h 445"/>
                <a:gd name="T26" fmla="*/ 312 w 395"/>
                <a:gd name="T27" fmla="*/ 342 h 445"/>
                <a:gd name="T28" fmla="*/ 362 w 395"/>
                <a:gd name="T29" fmla="*/ 305 h 445"/>
                <a:gd name="T30" fmla="*/ 378 w 395"/>
                <a:gd name="T31" fmla="*/ 283 h 445"/>
                <a:gd name="T32" fmla="*/ 390 w 395"/>
                <a:gd name="T33" fmla="*/ 186 h 445"/>
                <a:gd name="T34" fmla="*/ 382 w 395"/>
                <a:gd name="T35" fmla="*/ 166 h 445"/>
                <a:gd name="T36" fmla="*/ 395 w 395"/>
                <a:gd name="T37" fmla="*/ 156 h 445"/>
                <a:gd name="T38" fmla="*/ 369 w 395"/>
                <a:gd name="T39" fmla="*/ 0 h 445"/>
                <a:gd name="T40" fmla="*/ 330 w 395"/>
                <a:gd name="T41" fmla="*/ 19 h 445"/>
                <a:gd name="T42" fmla="*/ 303 w 395"/>
                <a:gd name="T43" fmla="*/ 35 h 445"/>
                <a:gd name="T44" fmla="*/ 291 w 395"/>
                <a:gd name="T45" fmla="*/ 52 h 445"/>
                <a:gd name="T46" fmla="*/ 269 w 395"/>
                <a:gd name="T47" fmla="*/ 72 h 445"/>
                <a:gd name="T48" fmla="*/ 244 w 395"/>
                <a:gd name="T49" fmla="*/ 75 h 445"/>
                <a:gd name="T50" fmla="*/ 219 w 395"/>
                <a:gd name="T51" fmla="*/ 88 h 445"/>
                <a:gd name="T52" fmla="*/ 207 w 395"/>
                <a:gd name="T53" fmla="*/ 94 h 445"/>
                <a:gd name="T54" fmla="*/ 190 w 395"/>
                <a:gd name="T55" fmla="*/ 84 h 445"/>
                <a:gd name="T56" fmla="*/ 168 w 395"/>
                <a:gd name="T57" fmla="*/ 95 h 445"/>
                <a:gd name="T58" fmla="*/ 164 w 395"/>
                <a:gd name="T59" fmla="*/ 90 h 445"/>
                <a:gd name="T60" fmla="*/ 185 w 395"/>
                <a:gd name="T61" fmla="*/ 78 h 445"/>
                <a:gd name="T62" fmla="*/ 184 w 395"/>
                <a:gd name="T63" fmla="*/ 77 h 445"/>
                <a:gd name="T64" fmla="*/ 174 w 395"/>
                <a:gd name="T65" fmla="*/ 75 h 445"/>
                <a:gd name="T66" fmla="*/ 165 w 395"/>
                <a:gd name="T67" fmla="*/ 82 h 445"/>
                <a:gd name="T68" fmla="*/ 130 w 395"/>
                <a:gd name="T69" fmla="*/ 65 h 445"/>
                <a:gd name="T70" fmla="*/ 115 w 395"/>
                <a:gd name="T71" fmla="*/ 72 h 445"/>
                <a:gd name="T72" fmla="*/ 118 w 395"/>
                <a:gd name="T73" fmla="*/ 63 h 445"/>
                <a:gd name="T74" fmla="*/ 0 w 395"/>
                <a:gd name="T75" fmla="*/ 82 h 44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95"/>
                <a:gd name="T115" fmla="*/ 0 h 445"/>
                <a:gd name="T116" fmla="*/ 395 w 395"/>
                <a:gd name="T117" fmla="*/ 445 h 44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95" h="445">
                  <a:moveTo>
                    <a:pt x="0" y="82"/>
                  </a:moveTo>
                  <a:lnTo>
                    <a:pt x="33" y="390"/>
                  </a:lnTo>
                  <a:lnTo>
                    <a:pt x="62" y="389"/>
                  </a:lnTo>
                  <a:lnTo>
                    <a:pt x="81" y="396"/>
                  </a:lnTo>
                  <a:lnTo>
                    <a:pt x="91" y="415"/>
                  </a:lnTo>
                  <a:lnTo>
                    <a:pt x="122" y="421"/>
                  </a:lnTo>
                  <a:lnTo>
                    <a:pt x="141" y="433"/>
                  </a:lnTo>
                  <a:lnTo>
                    <a:pt x="183" y="430"/>
                  </a:lnTo>
                  <a:lnTo>
                    <a:pt x="203" y="415"/>
                  </a:lnTo>
                  <a:lnTo>
                    <a:pt x="249" y="445"/>
                  </a:lnTo>
                  <a:lnTo>
                    <a:pt x="279" y="421"/>
                  </a:lnTo>
                  <a:lnTo>
                    <a:pt x="284" y="372"/>
                  </a:lnTo>
                  <a:lnTo>
                    <a:pt x="303" y="383"/>
                  </a:lnTo>
                  <a:lnTo>
                    <a:pt x="312" y="342"/>
                  </a:lnTo>
                  <a:lnTo>
                    <a:pt x="362" y="305"/>
                  </a:lnTo>
                  <a:lnTo>
                    <a:pt x="378" y="283"/>
                  </a:lnTo>
                  <a:lnTo>
                    <a:pt x="390" y="186"/>
                  </a:lnTo>
                  <a:lnTo>
                    <a:pt x="382" y="166"/>
                  </a:lnTo>
                  <a:lnTo>
                    <a:pt x="395" y="156"/>
                  </a:lnTo>
                  <a:lnTo>
                    <a:pt x="369" y="0"/>
                  </a:lnTo>
                  <a:lnTo>
                    <a:pt x="330" y="19"/>
                  </a:lnTo>
                  <a:lnTo>
                    <a:pt x="303" y="35"/>
                  </a:lnTo>
                  <a:lnTo>
                    <a:pt x="291" y="52"/>
                  </a:lnTo>
                  <a:lnTo>
                    <a:pt x="269" y="72"/>
                  </a:lnTo>
                  <a:lnTo>
                    <a:pt x="244" y="75"/>
                  </a:lnTo>
                  <a:lnTo>
                    <a:pt x="219" y="88"/>
                  </a:lnTo>
                  <a:lnTo>
                    <a:pt x="207" y="94"/>
                  </a:lnTo>
                  <a:lnTo>
                    <a:pt x="190" y="84"/>
                  </a:lnTo>
                  <a:lnTo>
                    <a:pt x="168" y="95"/>
                  </a:lnTo>
                  <a:lnTo>
                    <a:pt x="164" y="90"/>
                  </a:lnTo>
                  <a:lnTo>
                    <a:pt x="185" y="78"/>
                  </a:lnTo>
                  <a:lnTo>
                    <a:pt x="184" y="77"/>
                  </a:lnTo>
                  <a:lnTo>
                    <a:pt x="174" y="75"/>
                  </a:lnTo>
                  <a:lnTo>
                    <a:pt x="165" y="82"/>
                  </a:lnTo>
                  <a:lnTo>
                    <a:pt x="130" y="65"/>
                  </a:lnTo>
                  <a:lnTo>
                    <a:pt x="115" y="72"/>
                  </a:lnTo>
                  <a:lnTo>
                    <a:pt x="118" y="63"/>
                  </a:lnTo>
                  <a:lnTo>
                    <a:pt x="0" y="82"/>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2" name="Freeform 91"/>
            <p:cNvSpPr>
              <a:spLocks/>
            </p:cNvSpPr>
            <p:nvPr/>
          </p:nvSpPr>
          <p:spPr bwMode="auto">
            <a:xfrm>
              <a:off x="2500" y="1268"/>
              <a:ext cx="267" cy="301"/>
            </a:xfrm>
            <a:custGeom>
              <a:avLst/>
              <a:gdLst>
                <a:gd name="T0" fmla="*/ 0 w 395"/>
                <a:gd name="T1" fmla="*/ 82 h 445"/>
                <a:gd name="T2" fmla="*/ 33 w 395"/>
                <a:gd name="T3" fmla="*/ 390 h 445"/>
                <a:gd name="T4" fmla="*/ 62 w 395"/>
                <a:gd name="T5" fmla="*/ 389 h 445"/>
                <a:gd name="T6" fmla="*/ 81 w 395"/>
                <a:gd name="T7" fmla="*/ 396 h 445"/>
                <a:gd name="T8" fmla="*/ 91 w 395"/>
                <a:gd name="T9" fmla="*/ 415 h 445"/>
                <a:gd name="T10" fmla="*/ 122 w 395"/>
                <a:gd name="T11" fmla="*/ 421 h 445"/>
                <a:gd name="T12" fmla="*/ 141 w 395"/>
                <a:gd name="T13" fmla="*/ 433 h 445"/>
                <a:gd name="T14" fmla="*/ 183 w 395"/>
                <a:gd name="T15" fmla="*/ 430 h 445"/>
                <a:gd name="T16" fmla="*/ 203 w 395"/>
                <a:gd name="T17" fmla="*/ 415 h 445"/>
                <a:gd name="T18" fmla="*/ 249 w 395"/>
                <a:gd name="T19" fmla="*/ 445 h 445"/>
                <a:gd name="T20" fmla="*/ 279 w 395"/>
                <a:gd name="T21" fmla="*/ 421 h 445"/>
                <a:gd name="T22" fmla="*/ 284 w 395"/>
                <a:gd name="T23" fmla="*/ 372 h 445"/>
                <a:gd name="T24" fmla="*/ 303 w 395"/>
                <a:gd name="T25" fmla="*/ 383 h 445"/>
                <a:gd name="T26" fmla="*/ 312 w 395"/>
                <a:gd name="T27" fmla="*/ 342 h 445"/>
                <a:gd name="T28" fmla="*/ 362 w 395"/>
                <a:gd name="T29" fmla="*/ 305 h 445"/>
                <a:gd name="T30" fmla="*/ 378 w 395"/>
                <a:gd name="T31" fmla="*/ 283 h 445"/>
                <a:gd name="T32" fmla="*/ 390 w 395"/>
                <a:gd name="T33" fmla="*/ 186 h 445"/>
                <a:gd name="T34" fmla="*/ 382 w 395"/>
                <a:gd name="T35" fmla="*/ 166 h 445"/>
                <a:gd name="T36" fmla="*/ 395 w 395"/>
                <a:gd name="T37" fmla="*/ 156 h 445"/>
                <a:gd name="T38" fmla="*/ 369 w 395"/>
                <a:gd name="T39" fmla="*/ 0 h 445"/>
                <a:gd name="T40" fmla="*/ 330 w 395"/>
                <a:gd name="T41" fmla="*/ 19 h 445"/>
                <a:gd name="T42" fmla="*/ 303 w 395"/>
                <a:gd name="T43" fmla="*/ 35 h 445"/>
                <a:gd name="T44" fmla="*/ 291 w 395"/>
                <a:gd name="T45" fmla="*/ 52 h 445"/>
                <a:gd name="T46" fmla="*/ 269 w 395"/>
                <a:gd name="T47" fmla="*/ 72 h 445"/>
                <a:gd name="T48" fmla="*/ 244 w 395"/>
                <a:gd name="T49" fmla="*/ 75 h 445"/>
                <a:gd name="T50" fmla="*/ 219 w 395"/>
                <a:gd name="T51" fmla="*/ 88 h 445"/>
                <a:gd name="T52" fmla="*/ 207 w 395"/>
                <a:gd name="T53" fmla="*/ 94 h 445"/>
                <a:gd name="T54" fmla="*/ 190 w 395"/>
                <a:gd name="T55" fmla="*/ 84 h 445"/>
                <a:gd name="T56" fmla="*/ 168 w 395"/>
                <a:gd name="T57" fmla="*/ 95 h 445"/>
                <a:gd name="T58" fmla="*/ 164 w 395"/>
                <a:gd name="T59" fmla="*/ 90 h 445"/>
                <a:gd name="T60" fmla="*/ 185 w 395"/>
                <a:gd name="T61" fmla="*/ 78 h 445"/>
                <a:gd name="T62" fmla="*/ 184 w 395"/>
                <a:gd name="T63" fmla="*/ 77 h 445"/>
                <a:gd name="T64" fmla="*/ 174 w 395"/>
                <a:gd name="T65" fmla="*/ 75 h 445"/>
                <a:gd name="T66" fmla="*/ 165 w 395"/>
                <a:gd name="T67" fmla="*/ 82 h 445"/>
                <a:gd name="T68" fmla="*/ 130 w 395"/>
                <a:gd name="T69" fmla="*/ 65 h 445"/>
                <a:gd name="T70" fmla="*/ 115 w 395"/>
                <a:gd name="T71" fmla="*/ 72 h 445"/>
                <a:gd name="T72" fmla="*/ 118 w 395"/>
                <a:gd name="T73" fmla="*/ 63 h 445"/>
                <a:gd name="T74" fmla="*/ 0 w 395"/>
                <a:gd name="T75" fmla="*/ 82 h 44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95"/>
                <a:gd name="T115" fmla="*/ 0 h 445"/>
                <a:gd name="T116" fmla="*/ 395 w 395"/>
                <a:gd name="T117" fmla="*/ 445 h 44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95" h="445">
                  <a:moveTo>
                    <a:pt x="0" y="82"/>
                  </a:moveTo>
                  <a:lnTo>
                    <a:pt x="33" y="390"/>
                  </a:lnTo>
                  <a:lnTo>
                    <a:pt x="62" y="389"/>
                  </a:lnTo>
                  <a:lnTo>
                    <a:pt x="81" y="396"/>
                  </a:lnTo>
                  <a:lnTo>
                    <a:pt x="91" y="415"/>
                  </a:lnTo>
                  <a:lnTo>
                    <a:pt x="122" y="421"/>
                  </a:lnTo>
                  <a:lnTo>
                    <a:pt x="141" y="433"/>
                  </a:lnTo>
                  <a:lnTo>
                    <a:pt x="183" y="430"/>
                  </a:lnTo>
                  <a:lnTo>
                    <a:pt x="203" y="415"/>
                  </a:lnTo>
                  <a:lnTo>
                    <a:pt x="249" y="445"/>
                  </a:lnTo>
                  <a:lnTo>
                    <a:pt x="279" y="421"/>
                  </a:lnTo>
                  <a:lnTo>
                    <a:pt x="284" y="372"/>
                  </a:lnTo>
                  <a:lnTo>
                    <a:pt x="303" y="383"/>
                  </a:lnTo>
                  <a:lnTo>
                    <a:pt x="312" y="342"/>
                  </a:lnTo>
                  <a:lnTo>
                    <a:pt x="362" y="305"/>
                  </a:lnTo>
                  <a:lnTo>
                    <a:pt x="378" y="283"/>
                  </a:lnTo>
                  <a:lnTo>
                    <a:pt x="390" y="186"/>
                  </a:lnTo>
                  <a:lnTo>
                    <a:pt x="382" y="166"/>
                  </a:lnTo>
                  <a:lnTo>
                    <a:pt x="395" y="156"/>
                  </a:lnTo>
                  <a:lnTo>
                    <a:pt x="369" y="0"/>
                  </a:lnTo>
                  <a:lnTo>
                    <a:pt x="330" y="19"/>
                  </a:lnTo>
                  <a:lnTo>
                    <a:pt x="303" y="35"/>
                  </a:lnTo>
                  <a:lnTo>
                    <a:pt x="291" y="52"/>
                  </a:lnTo>
                  <a:lnTo>
                    <a:pt x="269" y="72"/>
                  </a:lnTo>
                  <a:lnTo>
                    <a:pt x="244" y="75"/>
                  </a:lnTo>
                  <a:lnTo>
                    <a:pt x="219" y="88"/>
                  </a:lnTo>
                  <a:lnTo>
                    <a:pt x="207" y="94"/>
                  </a:lnTo>
                  <a:lnTo>
                    <a:pt x="190" y="84"/>
                  </a:lnTo>
                  <a:lnTo>
                    <a:pt x="168" y="95"/>
                  </a:lnTo>
                  <a:lnTo>
                    <a:pt x="164" y="90"/>
                  </a:lnTo>
                  <a:lnTo>
                    <a:pt x="185" y="78"/>
                  </a:lnTo>
                  <a:lnTo>
                    <a:pt x="184" y="77"/>
                  </a:lnTo>
                  <a:lnTo>
                    <a:pt x="174" y="75"/>
                  </a:lnTo>
                  <a:lnTo>
                    <a:pt x="165" y="82"/>
                  </a:lnTo>
                  <a:lnTo>
                    <a:pt x="130" y="65"/>
                  </a:lnTo>
                  <a:lnTo>
                    <a:pt x="115" y="72"/>
                  </a:lnTo>
                  <a:lnTo>
                    <a:pt x="118" y="63"/>
                  </a:lnTo>
                  <a:lnTo>
                    <a:pt x="0" y="82"/>
                  </a:lnTo>
                  <a:close/>
                </a:path>
              </a:pathLst>
            </a:custGeom>
            <a:no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3" name="Freeform 92"/>
            <p:cNvSpPr>
              <a:spLocks/>
            </p:cNvSpPr>
            <p:nvPr/>
          </p:nvSpPr>
          <p:spPr bwMode="auto">
            <a:xfrm>
              <a:off x="2500" y="1268"/>
              <a:ext cx="267" cy="301"/>
            </a:xfrm>
            <a:custGeom>
              <a:avLst/>
              <a:gdLst>
                <a:gd name="T0" fmla="*/ 0 w 395"/>
                <a:gd name="T1" fmla="*/ 82 h 445"/>
                <a:gd name="T2" fmla="*/ 33 w 395"/>
                <a:gd name="T3" fmla="*/ 390 h 445"/>
                <a:gd name="T4" fmla="*/ 62 w 395"/>
                <a:gd name="T5" fmla="*/ 389 h 445"/>
                <a:gd name="T6" fmla="*/ 81 w 395"/>
                <a:gd name="T7" fmla="*/ 396 h 445"/>
                <a:gd name="T8" fmla="*/ 91 w 395"/>
                <a:gd name="T9" fmla="*/ 415 h 445"/>
                <a:gd name="T10" fmla="*/ 122 w 395"/>
                <a:gd name="T11" fmla="*/ 421 h 445"/>
                <a:gd name="T12" fmla="*/ 141 w 395"/>
                <a:gd name="T13" fmla="*/ 433 h 445"/>
                <a:gd name="T14" fmla="*/ 183 w 395"/>
                <a:gd name="T15" fmla="*/ 430 h 445"/>
                <a:gd name="T16" fmla="*/ 203 w 395"/>
                <a:gd name="T17" fmla="*/ 415 h 445"/>
                <a:gd name="T18" fmla="*/ 249 w 395"/>
                <a:gd name="T19" fmla="*/ 445 h 445"/>
                <a:gd name="T20" fmla="*/ 279 w 395"/>
                <a:gd name="T21" fmla="*/ 421 h 445"/>
                <a:gd name="T22" fmla="*/ 284 w 395"/>
                <a:gd name="T23" fmla="*/ 372 h 445"/>
                <a:gd name="T24" fmla="*/ 303 w 395"/>
                <a:gd name="T25" fmla="*/ 383 h 445"/>
                <a:gd name="T26" fmla="*/ 312 w 395"/>
                <a:gd name="T27" fmla="*/ 342 h 445"/>
                <a:gd name="T28" fmla="*/ 362 w 395"/>
                <a:gd name="T29" fmla="*/ 305 h 445"/>
                <a:gd name="T30" fmla="*/ 378 w 395"/>
                <a:gd name="T31" fmla="*/ 283 h 445"/>
                <a:gd name="T32" fmla="*/ 390 w 395"/>
                <a:gd name="T33" fmla="*/ 186 h 445"/>
                <a:gd name="T34" fmla="*/ 382 w 395"/>
                <a:gd name="T35" fmla="*/ 166 h 445"/>
                <a:gd name="T36" fmla="*/ 395 w 395"/>
                <a:gd name="T37" fmla="*/ 156 h 445"/>
                <a:gd name="T38" fmla="*/ 369 w 395"/>
                <a:gd name="T39" fmla="*/ 0 h 445"/>
                <a:gd name="T40" fmla="*/ 330 w 395"/>
                <a:gd name="T41" fmla="*/ 19 h 445"/>
                <a:gd name="T42" fmla="*/ 303 w 395"/>
                <a:gd name="T43" fmla="*/ 35 h 445"/>
                <a:gd name="T44" fmla="*/ 291 w 395"/>
                <a:gd name="T45" fmla="*/ 52 h 445"/>
                <a:gd name="T46" fmla="*/ 269 w 395"/>
                <a:gd name="T47" fmla="*/ 72 h 445"/>
                <a:gd name="T48" fmla="*/ 244 w 395"/>
                <a:gd name="T49" fmla="*/ 75 h 445"/>
                <a:gd name="T50" fmla="*/ 219 w 395"/>
                <a:gd name="T51" fmla="*/ 88 h 445"/>
                <a:gd name="T52" fmla="*/ 207 w 395"/>
                <a:gd name="T53" fmla="*/ 94 h 445"/>
                <a:gd name="T54" fmla="*/ 190 w 395"/>
                <a:gd name="T55" fmla="*/ 84 h 445"/>
                <a:gd name="T56" fmla="*/ 168 w 395"/>
                <a:gd name="T57" fmla="*/ 95 h 445"/>
                <a:gd name="T58" fmla="*/ 164 w 395"/>
                <a:gd name="T59" fmla="*/ 90 h 445"/>
                <a:gd name="T60" fmla="*/ 185 w 395"/>
                <a:gd name="T61" fmla="*/ 78 h 445"/>
                <a:gd name="T62" fmla="*/ 184 w 395"/>
                <a:gd name="T63" fmla="*/ 77 h 445"/>
                <a:gd name="T64" fmla="*/ 174 w 395"/>
                <a:gd name="T65" fmla="*/ 75 h 445"/>
                <a:gd name="T66" fmla="*/ 165 w 395"/>
                <a:gd name="T67" fmla="*/ 82 h 445"/>
                <a:gd name="T68" fmla="*/ 130 w 395"/>
                <a:gd name="T69" fmla="*/ 65 h 445"/>
                <a:gd name="T70" fmla="*/ 115 w 395"/>
                <a:gd name="T71" fmla="*/ 72 h 445"/>
                <a:gd name="T72" fmla="*/ 118 w 395"/>
                <a:gd name="T73" fmla="*/ 63 h 445"/>
                <a:gd name="T74" fmla="*/ 0 w 395"/>
                <a:gd name="T75" fmla="*/ 82 h 44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95"/>
                <a:gd name="T115" fmla="*/ 0 h 445"/>
                <a:gd name="T116" fmla="*/ 395 w 395"/>
                <a:gd name="T117" fmla="*/ 445 h 44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95" h="445">
                  <a:moveTo>
                    <a:pt x="0" y="82"/>
                  </a:moveTo>
                  <a:lnTo>
                    <a:pt x="33" y="390"/>
                  </a:lnTo>
                  <a:lnTo>
                    <a:pt x="62" y="389"/>
                  </a:lnTo>
                  <a:lnTo>
                    <a:pt x="81" y="396"/>
                  </a:lnTo>
                  <a:lnTo>
                    <a:pt x="91" y="415"/>
                  </a:lnTo>
                  <a:lnTo>
                    <a:pt x="122" y="421"/>
                  </a:lnTo>
                  <a:lnTo>
                    <a:pt x="141" y="433"/>
                  </a:lnTo>
                  <a:lnTo>
                    <a:pt x="183" y="430"/>
                  </a:lnTo>
                  <a:lnTo>
                    <a:pt x="203" y="415"/>
                  </a:lnTo>
                  <a:lnTo>
                    <a:pt x="249" y="445"/>
                  </a:lnTo>
                  <a:lnTo>
                    <a:pt x="279" y="421"/>
                  </a:lnTo>
                  <a:lnTo>
                    <a:pt x="284" y="372"/>
                  </a:lnTo>
                  <a:lnTo>
                    <a:pt x="303" y="383"/>
                  </a:lnTo>
                  <a:lnTo>
                    <a:pt x="312" y="342"/>
                  </a:lnTo>
                  <a:lnTo>
                    <a:pt x="362" y="305"/>
                  </a:lnTo>
                  <a:lnTo>
                    <a:pt x="378" y="283"/>
                  </a:lnTo>
                  <a:lnTo>
                    <a:pt x="390" y="186"/>
                  </a:lnTo>
                  <a:lnTo>
                    <a:pt x="382" y="166"/>
                  </a:lnTo>
                  <a:lnTo>
                    <a:pt x="395" y="156"/>
                  </a:lnTo>
                  <a:lnTo>
                    <a:pt x="369" y="0"/>
                  </a:lnTo>
                  <a:lnTo>
                    <a:pt x="330" y="19"/>
                  </a:lnTo>
                  <a:lnTo>
                    <a:pt x="303" y="35"/>
                  </a:lnTo>
                  <a:lnTo>
                    <a:pt x="291" y="52"/>
                  </a:lnTo>
                  <a:lnTo>
                    <a:pt x="269" y="72"/>
                  </a:lnTo>
                  <a:lnTo>
                    <a:pt x="244" y="75"/>
                  </a:lnTo>
                  <a:lnTo>
                    <a:pt x="219" y="88"/>
                  </a:lnTo>
                  <a:lnTo>
                    <a:pt x="207" y="94"/>
                  </a:lnTo>
                  <a:lnTo>
                    <a:pt x="190" y="84"/>
                  </a:lnTo>
                  <a:lnTo>
                    <a:pt x="168" y="95"/>
                  </a:lnTo>
                  <a:lnTo>
                    <a:pt x="164" y="90"/>
                  </a:lnTo>
                  <a:lnTo>
                    <a:pt x="185" y="78"/>
                  </a:lnTo>
                  <a:lnTo>
                    <a:pt x="184" y="77"/>
                  </a:lnTo>
                  <a:lnTo>
                    <a:pt x="174" y="75"/>
                  </a:lnTo>
                  <a:lnTo>
                    <a:pt x="165" y="82"/>
                  </a:lnTo>
                  <a:lnTo>
                    <a:pt x="130" y="65"/>
                  </a:lnTo>
                  <a:lnTo>
                    <a:pt x="115" y="72"/>
                  </a:lnTo>
                  <a:lnTo>
                    <a:pt x="118" y="63"/>
                  </a:lnTo>
                  <a:lnTo>
                    <a:pt x="0" y="82"/>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4" name="Freeform 93"/>
            <p:cNvSpPr>
              <a:spLocks/>
            </p:cNvSpPr>
            <p:nvPr/>
          </p:nvSpPr>
          <p:spPr bwMode="auto">
            <a:xfrm>
              <a:off x="2500" y="1268"/>
              <a:ext cx="267" cy="301"/>
            </a:xfrm>
            <a:custGeom>
              <a:avLst/>
              <a:gdLst>
                <a:gd name="T0" fmla="*/ 0 w 395"/>
                <a:gd name="T1" fmla="*/ 82 h 445"/>
                <a:gd name="T2" fmla="*/ 33 w 395"/>
                <a:gd name="T3" fmla="*/ 390 h 445"/>
                <a:gd name="T4" fmla="*/ 62 w 395"/>
                <a:gd name="T5" fmla="*/ 389 h 445"/>
                <a:gd name="T6" fmla="*/ 81 w 395"/>
                <a:gd name="T7" fmla="*/ 396 h 445"/>
                <a:gd name="T8" fmla="*/ 91 w 395"/>
                <a:gd name="T9" fmla="*/ 415 h 445"/>
                <a:gd name="T10" fmla="*/ 122 w 395"/>
                <a:gd name="T11" fmla="*/ 421 h 445"/>
                <a:gd name="T12" fmla="*/ 141 w 395"/>
                <a:gd name="T13" fmla="*/ 433 h 445"/>
                <a:gd name="T14" fmla="*/ 183 w 395"/>
                <a:gd name="T15" fmla="*/ 430 h 445"/>
                <a:gd name="T16" fmla="*/ 203 w 395"/>
                <a:gd name="T17" fmla="*/ 415 h 445"/>
                <a:gd name="T18" fmla="*/ 249 w 395"/>
                <a:gd name="T19" fmla="*/ 445 h 445"/>
                <a:gd name="T20" fmla="*/ 279 w 395"/>
                <a:gd name="T21" fmla="*/ 421 h 445"/>
                <a:gd name="T22" fmla="*/ 284 w 395"/>
                <a:gd name="T23" fmla="*/ 372 h 445"/>
                <a:gd name="T24" fmla="*/ 303 w 395"/>
                <a:gd name="T25" fmla="*/ 383 h 445"/>
                <a:gd name="T26" fmla="*/ 312 w 395"/>
                <a:gd name="T27" fmla="*/ 342 h 445"/>
                <a:gd name="T28" fmla="*/ 362 w 395"/>
                <a:gd name="T29" fmla="*/ 305 h 445"/>
                <a:gd name="T30" fmla="*/ 378 w 395"/>
                <a:gd name="T31" fmla="*/ 283 h 445"/>
                <a:gd name="T32" fmla="*/ 390 w 395"/>
                <a:gd name="T33" fmla="*/ 186 h 445"/>
                <a:gd name="T34" fmla="*/ 382 w 395"/>
                <a:gd name="T35" fmla="*/ 166 h 445"/>
                <a:gd name="T36" fmla="*/ 395 w 395"/>
                <a:gd name="T37" fmla="*/ 156 h 445"/>
                <a:gd name="T38" fmla="*/ 369 w 395"/>
                <a:gd name="T39" fmla="*/ 0 h 445"/>
                <a:gd name="T40" fmla="*/ 330 w 395"/>
                <a:gd name="T41" fmla="*/ 19 h 445"/>
                <a:gd name="T42" fmla="*/ 303 w 395"/>
                <a:gd name="T43" fmla="*/ 35 h 445"/>
                <a:gd name="T44" fmla="*/ 291 w 395"/>
                <a:gd name="T45" fmla="*/ 52 h 445"/>
                <a:gd name="T46" fmla="*/ 269 w 395"/>
                <a:gd name="T47" fmla="*/ 72 h 445"/>
                <a:gd name="T48" fmla="*/ 244 w 395"/>
                <a:gd name="T49" fmla="*/ 75 h 445"/>
                <a:gd name="T50" fmla="*/ 219 w 395"/>
                <a:gd name="T51" fmla="*/ 88 h 445"/>
                <a:gd name="T52" fmla="*/ 207 w 395"/>
                <a:gd name="T53" fmla="*/ 94 h 445"/>
                <a:gd name="T54" fmla="*/ 190 w 395"/>
                <a:gd name="T55" fmla="*/ 84 h 445"/>
                <a:gd name="T56" fmla="*/ 168 w 395"/>
                <a:gd name="T57" fmla="*/ 95 h 445"/>
                <a:gd name="T58" fmla="*/ 164 w 395"/>
                <a:gd name="T59" fmla="*/ 90 h 445"/>
                <a:gd name="T60" fmla="*/ 185 w 395"/>
                <a:gd name="T61" fmla="*/ 78 h 445"/>
                <a:gd name="T62" fmla="*/ 184 w 395"/>
                <a:gd name="T63" fmla="*/ 77 h 445"/>
                <a:gd name="T64" fmla="*/ 174 w 395"/>
                <a:gd name="T65" fmla="*/ 75 h 445"/>
                <a:gd name="T66" fmla="*/ 165 w 395"/>
                <a:gd name="T67" fmla="*/ 82 h 445"/>
                <a:gd name="T68" fmla="*/ 130 w 395"/>
                <a:gd name="T69" fmla="*/ 65 h 445"/>
                <a:gd name="T70" fmla="*/ 115 w 395"/>
                <a:gd name="T71" fmla="*/ 72 h 445"/>
                <a:gd name="T72" fmla="*/ 118 w 395"/>
                <a:gd name="T73" fmla="*/ 63 h 445"/>
                <a:gd name="T74" fmla="*/ 0 w 395"/>
                <a:gd name="T75" fmla="*/ 82 h 44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95"/>
                <a:gd name="T115" fmla="*/ 0 h 445"/>
                <a:gd name="T116" fmla="*/ 395 w 395"/>
                <a:gd name="T117" fmla="*/ 445 h 44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95" h="445">
                  <a:moveTo>
                    <a:pt x="0" y="82"/>
                  </a:moveTo>
                  <a:lnTo>
                    <a:pt x="33" y="390"/>
                  </a:lnTo>
                  <a:lnTo>
                    <a:pt x="62" y="389"/>
                  </a:lnTo>
                  <a:lnTo>
                    <a:pt x="81" y="396"/>
                  </a:lnTo>
                  <a:lnTo>
                    <a:pt x="91" y="415"/>
                  </a:lnTo>
                  <a:lnTo>
                    <a:pt x="122" y="421"/>
                  </a:lnTo>
                  <a:lnTo>
                    <a:pt x="141" y="433"/>
                  </a:lnTo>
                  <a:lnTo>
                    <a:pt x="183" y="430"/>
                  </a:lnTo>
                  <a:lnTo>
                    <a:pt x="203" y="415"/>
                  </a:lnTo>
                  <a:lnTo>
                    <a:pt x="249" y="445"/>
                  </a:lnTo>
                  <a:lnTo>
                    <a:pt x="279" y="421"/>
                  </a:lnTo>
                  <a:lnTo>
                    <a:pt x="284" y="372"/>
                  </a:lnTo>
                  <a:lnTo>
                    <a:pt x="303" y="383"/>
                  </a:lnTo>
                  <a:lnTo>
                    <a:pt x="312" y="342"/>
                  </a:lnTo>
                  <a:lnTo>
                    <a:pt x="362" y="305"/>
                  </a:lnTo>
                  <a:lnTo>
                    <a:pt x="378" y="283"/>
                  </a:lnTo>
                  <a:lnTo>
                    <a:pt x="390" y="186"/>
                  </a:lnTo>
                  <a:lnTo>
                    <a:pt x="382" y="166"/>
                  </a:lnTo>
                  <a:lnTo>
                    <a:pt x="395" y="156"/>
                  </a:lnTo>
                  <a:lnTo>
                    <a:pt x="369" y="0"/>
                  </a:lnTo>
                  <a:lnTo>
                    <a:pt x="330" y="19"/>
                  </a:lnTo>
                  <a:lnTo>
                    <a:pt x="303" y="35"/>
                  </a:lnTo>
                  <a:lnTo>
                    <a:pt x="291" y="52"/>
                  </a:lnTo>
                  <a:lnTo>
                    <a:pt x="269" y="72"/>
                  </a:lnTo>
                  <a:lnTo>
                    <a:pt x="244" y="75"/>
                  </a:lnTo>
                  <a:lnTo>
                    <a:pt x="219" y="88"/>
                  </a:lnTo>
                  <a:lnTo>
                    <a:pt x="207" y="94"/>
                  </a:lnTo>
                  <a:lnTo>
                    <a:pt x="190" y="84"/>
                  </a:lnTo>
                  <a:lnTo>
                    <a:pt x="168" y="95"/>
                  </a:lnTo>
                  <a:lnTo>
                    <a:pt x="164" y="90"/>
                  </a:lnTo>
                  <a:lnTo>
                    <a:pt x="185" y="78"/>
                  </a:lnTo>
                  <a:lnTo>
                    <a:pt x="184" y="77"/>
                  </a:lnTo>
                  <a:lnTo>
                    <a:pt x="174" y="75"/>
                  </a:lnTo>
                  <a:lnTo>
                    <a:pt x="165" y="82"/>
                  </a:lnTo>
                  <a:lnTo>
                    <a:pt x="130" y="65"/>
                  </a:lnTo>
                  <a:lnTo>
                    <a:pt x="115" y="72"/>
                  </a:lnTo>
                  <a:lnTo>
                    <a:pt x="118" y="63"/>
                  </a:lnTo>
                  <a:lnTo>
                    <a:pt x="0" y="82"/>
                  </a:lnTo>
                  <a:close/>
                </a:path>
              </a:pathLst>
            </a:custGeom>
            <a:no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5" name="Freeform 94"/>
            <p:cNvSpPr>
              <a:spLocks/>
            </p:cNvSpPr>
            <p:nvPr/>
          </p:nvSpPr>
          <p:spPr bwMode="auto">
            <a:xfrm>
              <a:off x="1386" y="1720"/>
              <a:ext cx="549" cy="288"/>
            </a:xfrm>
            <a:custGeom>
              <a:avLst/>
              <a:gdLst>
                <a:gd name="T0" fmla="*/ 0 w 812"/>
                <a:gd name="T1" fmla="*/ 63 h 426"/>
                <a:gd name="T2" fmla="*/ 6 w 812"/>
                <a:gd name="T3" fmla="*/ 0 h 426"/>
                <a:gd name="T4" fmla="*/ 95 w 812"/>
                <a:gd name="T5" fmla="*/ 7 h 426"/>
                <a:gd name="T6" fmla="*/ 492 w 812"/>
                <a:gd name="T7" fmla="*/ 26 h 426"/>
                <a:gd name="T8" fmla="*/ 791 w 812"/>
                <a:gd name="T9" fmla="*/ 25 h 426"/>
                <a:gd name="T10" fmla="*/ 793 w 812"/>
                <a:gd name="T11" fmla="*/ 87 h 426"/>
                <a:gd name="T12" fmla="*/ 812 w 812"/>
                <a:gd name="T13" fmla="*/ 220 h 426"/>
                <a:gd name="T14" fmla="*/ 809 w 812"/>
                <a:gd name="T15" fmla="*/ 426 h 426"/>
                <a:gd name="T16" fmla="*/ 783 w 812"/>
                <a:gd name="T17" fmla="*/ 417 h 426"/>
                <a:gd name="T18" fmla="*/ 743 w 812"/>
                <a:gd name="T19" fmla="*/ 390 h 426"/>
                <a:gd name="T20" fmla="*/ 727 w 812"/>
                <a:gd name="T21" fmla="*/ 398 h 426"/>
                <a:gd name="T22" fmla="*/ 675 w 812"/>
                <a:gd name="T23" fmla="*/ 403 h 426"/>
                <a:gd name="T24" fmla="*/ 623 w 812"/>
                <a:gd name="T25" fmla="*/ 420 h 426"/>
                <a:gd name="T26" fmla="*/ 602 w 812"/>
                <a:gd name="T27" fmla="*/ 400 h 426"/>
                <a:gd name="T28" fmla="*/ 577 w 812"/>
                <a:gd name="T29" fmla="*/ 405 h 426"/>
                <a:gd name="T30" fmla="*/ 572 w 812"/>
                <a:gd name="T31" fmla="*/ 391 h 426"/>
                <a:gd name="T32" fmla="*/ 553 w 812"/>
                <a:gd name="T33" fmla="*/ 403 h 426"/>
                <a:gd name="T34" fmla="*/ 549 w 812"/>
                <a:gd name="T35" fmla="*/ 420 h 426"/>
                <a:gd name="T36" fmla="*/ 543 w 812"/>
                <a:gd name="T37" fmla="*/ 398 h 426"/>
                <a:gd name="T38" fmla="*/ 525 w 812"/>
                <a:gd name="T39" fmla="*/ 410 h 426"/>
                <a:gd name="T40" fmla="*/ 495 w 812"/>
                <a:gd name="T41" fmla="*/ 386 h 426"/>
                <a:gd name="T42" fmla="*/ 479 w 812"/>
                <a:gd name="T43" fmla="*/ 403 h 426"/>
                <a:gd name="T44" fmla="*/ 468 w 812"/>
                <a:gd name="T45" fmla="*/ 394 h 426"/>
                <a:gd name="T46" fmla="*/ 453 w 812"/>
                <a:gd name="T47" fmla="*/ 365 h 426"/>
                <a:gd name="T48" fmla="*/ 428 w 812"/>
                <a:gd name="T49" fmla="*/ 364 h 426"/>
                <a:gd name="T50" fmla="*/ 425 w 812"/>
                <a:gd name="T51" fmla="*/ 373 h 426"/>
                <a:gd name="T52" fmla="*/ 407 w 812"/>
                <a:gd name="T53" fmla="*/ 361 h 426"/>
                <a:gd name="T54" fmla="*/ 393 w 812"/>
                <a:gd name="T55" fmla="*/ 366 h 426"/>
                <a:gd name="T56" fmla="*/ 373 w 812"/>
                <a:gd name="T57" fmla="*/ 356 h 426"/>
                <a:gd name="T58" fmla="*/ 350 w 812"/>
                <a:gd name="T59" fmla="*/ 354 h 426"/>
                <a:gd name="T60" fmla="*/ 351 w 812"/>
                <a:gd name="T61" fmla="*/ 339 h 426"/>
                <a:gd name="T62" fmla="*/ 335 w 812"/>
                <a:gd name="T63" fmla="*/ 325 h 426"/>
                <a:gd name="T64" fmla="*/ 330 w 812"/>
                <a:gd name="T65" fmla="*/ 335 h 426"/>
                <a:gd name="T66" fmla="*/ 302 w 812"/>
                <a:gd name="T67" fmla="*/ 333 h 426"/>
                <a:gd name="T68" fmla="*/ 274 w 812"/>
                <a:gd name="T69" fmla="*/ 310 h 426"/>
                <a:gd name="T70" fmla="*/ 284 w 812"/>
                <a:gd name="T71" fmla="*/ 79 h 426"/>
                <a:gd name="T72" fmla="*/ 0 w 812"/>
                <a:gd name="T73" fmla="*/ 63 h 42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812"/>
                <a:gd name="T112" fmla="*/ 0 h 426"/>
                <a:gd name="T113" fmla="*/ 812 w 812"/>
                <a:gd name="T114" fmla="*/ 426 h 42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812" h="426">
                  <a:moveTo>
                    <a:pt x="0" y="63"/>
                  </a:moveTo>
                  <a:lnTo>
                    <a:pt x="6" y="0"/>
                  </a:lnTo>
                  <a:lnTo>
                    <a:pt x="95" y="7"/>
                  </a:lnTo>
                  <a:lnTo>
                    <a:pt x="492" y="26"/>
                  </a:lnTo>
                  <a:lnTo>
                    <a:pt x="791" y="25"/>
                  </a:lnTo>
                  <a:lnTo>
                    <a:pt x="793" y="87"/>
                  </a:lnTo>
                  <a:lnTo>
                    <a:pt x="812" y="220"/>
                  </a:lnTo>
                  <a:lnTo>
                    <a:pt x="809" y="426"/>
                  </a:lnTo>
                  <a:lnTo>
                    <a:pt x="783" y="417"/>
                  </a:lnTo>
                  <a:lnTo>
                    <a:pt x="743" y="390"/>
                  </a:lnTo>
                  <a:lnTo>
                    <a:pt x="727" y="398"/>
                  </a:lnTo>
                  <a:lnTo>
                    <a:pt x="675" y="403"/>
                  </a:lnTo>
                  <a:lnTo>
                    <a:pt x="623" y="420"/>
                  </a:lnTo>
                  <a:lnTo>
                    <a:pt x="602" y="400"/>
                  </a:lnTo>
                  <a:lnTo>
                    <a:pt x="577" y="405"/>
                  </a:lnTo>
                  <a:lnTo>
                    <a:pt x="572" y="391"/>
                  </a:lnTo>
                  <a:lnTo>
                    <a:pt x="553" y="403"/>
                  </a:lnTo>
                  <a:lnTo>
                    <a:pt x="549" y="420"/>
                  </a:lnTo>
                  <a:lnTo>
                    <a:pt x="543" y="398"/>
                  </a:lnTo>
                  <a:lnTo>
                    <a:pt x="525" y="410"/>
                  </a:lnTo>
                  <a:lnTo>
                    <a:pt x="495" y="386"/>
                  </a:lnTo>
                  <a:lnTo>
                    <a:pt x="479" y="403"/>
                  </a:lnTo>
                  <a:lnTo>
                    <a:pt x="468" y="394"/>
                  </a:lnTo>
                  <a:lnTo>
                    <a:pt x="453" y="365"/>
                  </a:lnTo>
                  <a:lnTo>
                    <a:pt x="428" y="364"/>
                  </a:lnTo>
                  <a:lnTo>
                    <a:pt x="425" y="373"/>
                  </a:lnTo>
                  <a:lnTo>
                    <a:pt x="407" y="361"/>
                  </a:lnTo>
                  <a:lnTo>
                    <a:pt x="393" y="366"/>
                  </a:lnTo>
                  <a:lnTo>
                    <a:pt x="373" y="356"/>
                  </a:lnTo>
                  <a:lnTo>
                    <a:pt x="350" y="354"/>
                  </a:lnTo>
                  <a:lnTo>
                    <a:pt x="351" y="339"/>
                  </a:lnTo>
                  <a:lnTo>
                    <a:pt x="335" y="325"/>
                  </a:lnTo>
                  <a:lnTo>
                    <a:pt x="330" y="335"/>
                  </a:lnTo>
                  <a:lnTo>
                    <a:pt x="302" y="333"/>
                  </a:lnTo>
                  <a:lnTo>
                    <a:pt x="274" y="310"/>
                  </a:lnTo>
                  <a:lnTo>
                    <a:pt x="284" y="79"/>
                  </a:lnTo>
                  <a:lnTo>
                    <a:pt x="0" y="63"/>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6" name="Freeform 95"/>
            <p:cNvSpPr>
              <a:spLocks/>
            </p:cNvSpPr>
            <p:nvPr/>
          </p:nvSpPr>
          <p:spPr bwMode="auto">
            <a:xfrm>
              <a:off x="1386" y="1720"/>
              <a:ext cx="549" cy="288"/>
            </a:xfrm>
            <a:custGeom>
              <a:avLst/>
              <a:gdLst>
                <a:gd name="T0" fmla="*/ 0 w 812"/>
                <a:gd name="T1" fmla="*/ 63 h 426"/>
                <a:gd name="T2" fmla="*/ 6 w 812"/>
                <a:gd name="T3" fmla="*/ 0 h 426"/>
                <a:gd name="T4" fmla="*/ 95 w 812"/>
                <a:gd name="T5" fmla="*/ 7 h 426"/>
                <a:gd name="T6" fmla="*/ 492 w 812"/>
                <a:gd name="T7" fmla="*/ 26 h 426"/>
                <a:gd name="T8" fmla="*/ 791 w 812"/>
                <a:gd name="T9" fmla="*/ 25 h 426"/>
                <a:gd name="T10" fmla="*/ 793 w 812"/>
                <a:gd name="T11" fmla="*/ 87 h 426"/>
                <a:gd name="T12" fmla="*/ 812 w 812"/>
                <a:gd name="T13" fmla="*/ 220 h 426"/>
                <a:gd name="T14" fmla="*/ 809 w 812"/>
                <a:gd name="T15" fmla="*/ 426 h 426"/>
                <a:gd name="T16" fmla="*/ 783 w 812"/>
                <a:gd name="T17" fmla="*/ 417 h 426"/>
                <a:gd name="T18" fmla="*/ 743 w 812"/>
                <a:gd name="T19" fmla="*/ 390 h 426"/>
                <a:gd name="T20" fmla="*/ 727 w 812"/>
                <a:gd name="T21" fmla="*/ 398 h 426"/>
                <a:gd name="T22" fmla="*/ 675 w 812"/>
                <a:gd name="T23" fmla="*/ 403 h 426"/>
                <a:gd name="T24" fmla="*/ 623 w 812"/>
                <a:gd name="T25" fmla="*/ 420 h 426"/>
                <a:gd name="T26" fmla="*/ 602 w 812"/>
                <a:gd name="T27" fmla="*/ 400 h 426"/>
                <a:gd name="T28" fmla="*/ 577 w 812"/>
                <a:gd name="T29" fmla="*/ 405 h 426"/>
                <a:gd name="T30" fmla="*/ 572 w 812"/>
                <a:gd name="T31" fmla="*/ 391 h 426"/>
                <a:gd name="T32" fmla="*/ 553 w 812"/>
                <a:gd name="T33" fmla="*/ 403 h 426"/>
                <a:gd name="T34" fmla="*/ 549 w 812"/>
                <a:gd name="T35" fmla="*/ 420 h 426"/>
                <a:gd name="T36" fmla="*/ 543 w 812"/>
                <a:gd name="T37" fmla="*/ 398 h 426"/>
                <a:gd name="T38" fmla="*/ 525 w 812"/>
                <a:gd name="T39" fmla="*/ 410 h 426"/>
                <a:gd name="T40" fmla="*/ 495 w 812"/>
                <a:gd name="T41" fmla="*/ 386 h 426"/>
                <a:gd name="T42" fmla="*/ 479 w 812"/>
                <a:gd name="T43" fmla="*/ 403 h 426"/>
                <a:gd name="T44" fmla="*/ 468 w 812"/>
                <a:gd name="T45" fmla="*/ 394 h 426"/>
                <a:gd name="T46" fmla="*/ 453 w 812"/>
                <a:gd name="T47" fmla="*/ 365 h 426"/>
                <a:gd name="T48" fmla="*/ 428 w 812"/>
                <a:gd name="T49" fmla="*/ 364 h 426"/>
                <a:gd name="T50" fmla="*/ 425 w 812"/>
                <a:gd name="T51" fmla="*/ 373 h 426"/>
                <a:gd name="T52" fmla="*/ 407 w 812"/>
                <a:gd name="T53" fmla="*/ 361 h 426"/>
                <a:gd name="T54" fmla="*/ 393 w 812"/>
                <a:gd name="T55" fmla="*/ 366 h 426"/>
                <a:gd name="T56" fmla="*/ 373 w 812"/>
                <a:gd name="T57" fmla="*/ 356 h 426"/>
                <a:gd name="T58" fmla="*/ 350 w 812"/>
                <a:gd name="T59" fmla="*/ 354 h 426"/>
                <a:gd name="T60" fmla="*/ 351 w 812"/>
                <a:gd name="T61" fmla="*/ 339 h 426"/>
                <a:gd name="T62" fmla="*/ 335 w 812"/>
                <a:gd name="T63" fmla="*/ 325 h 426"/>
                <a:gd name="T64" fmla="*/ 330 w 812"/>
                <a:gd name="T65" fmla="*/ 335 h 426"/>
                <a:gd name="T66" fmla="*/ 302 w 812"/>
                <a:gd name="T67" fmla="*/ 333 h 426"/>
                <a:gd name="T68" fmla="*/ 274 w 812"/>
                <a:gd name="T69" fmla="*/ 310 h 426"/>
                <a:gd name="T70" fmla="*/ 284 w 812"/>
                <a:gd name="T71" fmla="*/ 79 h 426"/>
                <a:gd name="T72" fmla="*/ 0 w 812"/>
                <a:gd name="T73" fmla="*/ 63 h 42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812"/>
                <a:gd name="T112" fmla="*/ 0 h 426"/>
                <a:gd name="T113" fmla="*/ 812 w 812"/>
                <a:gd name="T114" fmla="*/ 426 h 42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812" h="426">
                  <a:moveTo>
                    <a:pt x="0" y="63"/>
                  </a:moveTo>
                  <a:lnTo>
                    <a:pt x="6" y="0"/>
                  </a:lnTo>
                  <a:lnTo>
                    <a:pt x="95" y="7"/>
                  </a:lnTo>
                  <a:lnTo>
                    <a:pt x="492" y="26"/>
                  </a:lnTo>
                  <a:lnTo>
                    <a:pt x="791" y="25"/>
                  </a:lnTo>
                  <a:lnTo>
                    <a:pt x="793" y="87"/>
                  </a:lnTo>
                  <a:lnTo>
                    <a:pt x="812" y="220"/>
                  </a:lnTo>
                  <a:lnTo>
                    <a:pt x="809" y="426"/>
                  </a:lnTo>
                  <a:lnTo>
                    <a:pt x="783" y="417"/>
                  </a:lnTo>
                  <a:lnTo>
                    <a:pt x="743" y="390"/>
                  </a:lnTo>
                  <a:lnTo>
                    <a:pt x="727" y="398"/>
                  </a:lnTo>
                  <a:lnTo>
                    <a:pt x="675" y="403"/>
                  </a:lnTo>
                  <a:lnTo>
                    <a:pt x="623" y="420"/>
                  </a:lnTo>
                  <a:lnTo>
                    <a:pt x="602" y="400"/>
                  </a:lnTo>
                  <a:lnTo>
                    <a:pt x="577" y="405"/>
                  </a:lnTo>
                  <a:lnTo>
                    <a:pt x="572" y="391"/>
                  </a:lnTo>
                  <a:lnTo>
                    <a:pt x="553" y="403"/>
                  </a:lnTo>
                  <a:lnTo>
                    <a:pt x="549" y="420"/>
                  </a:lnTo>
                  <a:lnTo>
                    <a:pt x="543" y="398"/>
                  </a:lnTo>
                  <a:lnTo>
                    <a:pt x="525" y="410"/>
                  </a:lnTo>
                  <a:lnTo>
                    <a:pt x="495" y="386"/>
                  </a:lnTo>
                  <a:lnTo>
                    <a:pt x="479" y="403"/>
                  </a:lnTo>
                  <a:lnTo>
                    <a:pt x="468" y="394"/>
                  </a:lnTo>
                  <a:lnTo>
                    <a:pt x="453" y="365"/>
                  </a:lnTo>
                  <a:lnTo>
                    <a:pt x="428" y="364"/>
                  </a:lnTo>
                  <a:lnTo>
                    <a:pt x="425" y="373"/>
                  </a:lnTo>
                  <a:lnTo>
                    <a:pt x="407" y="361"/>
                  </a:lnTo>
                  <a:lnTo>
                    <a:pt x="393" y="366"/>
                  </a:lnTo>
                  <a:lnTo>
                    <a:pt x="373" y="356"/>
                  </a:lnTo>
                  <a:lnTo>
                    <a:pt x="350" y="354"/>
                  </a:lnTo>
                  <a:lnTo>
                    <a:pt x="351" y="339"/>
                  </a:lnTo>
                  <a:lnTo>
                    <a:pt x="335" y="325"/>
                  </a:lnTo>
                  <a:lnTo>
                    <a:pt x="330" y="335"/>
                  </a:lnTo>
                  <a:lnTo>
                    <a:pt x="302" y="333"/>
                  </a:lnTo>
                  <a:lnTo>
                    <a:pt x="274" y="310"/>
                  </a:lnTo>
                  <a:lnTo>
                    <a:pt x="284" y="79"/>
                  </a:lnTo>
                  <a:lnTo>
                    <a:pt x="0" y="63"/>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7" name="Freeform 96"/>
            <p:cNvSpPr>
              <a:spLocks/>
            </p:cNvSpPr>
            <p:nvPr/>
          </p:nvSpPr>
          <p:spPr bwMode="auto">
            <a:xfrm>
              <a:off x="192" y="760"/>
              <a:ext cx="506" cy="431"/>
            </a:xfrm>
            <a:custGeom>
              <a:avLst/>
              <a:gdLst>
                <a:gd name="T0" fmla="*/ 0 w 749"/>
                <a:gd name="T1" fmla="*/ 475 h 638"/>
                <a:gd name="T2" fmla="*/ 12 w 749"/>
                <a:gd name="T3" fmla="*/ 360 h 638"/>
                <a:gd name="T4" fmla="*/ 71 w 749"/>
                <a:gd name="T5" fmla="*/ 267 h 638"/>
                <a:gd name="T6" fmla="*/ 163 w 749"/>
                <a:gd name="T7" fmla="*/ 0 h 638"/>
                <a:gd name="T8" fmla="*/ 209 w 749"/>
                <a:gd name="T9" fmla="*/ 14 h 638"/>
                <a:gd name="T10" fmla="*/ 211 w 749"/>
                <a:gd name="T11" fmla="*/ 26 h 638"/>
                <a:gd name="T12" fmla="*/ 224 w 749"/>
                <a:gd name="T13" fmla="*/ 28 h 638"/>
                <a:gd name="T14" fmla="*/ 247 w 749"/>
                <a:gd name="T15" fmla="*/ 74 h 638"/>
                <a:gd name="T16" fmla="*/ 243 w 749"/>
                <a:gd name="T17" fmla="*/ 89 h 638"/>
                <a:gd name="T18" fmla="*/ 280 w 749"/>
                <a:gd name="T19" fmla="*/ 120 h 638"/>
                <a:gd name="T20" fmla="*/ 344 w 749"/>
                <a:gd name="T21" fmla="*/ 118 h 638"/>
                <a:gd name="T22" fmla="*/ 391 w 749"/>
                <a:gd name="T23" fmla="*/ 139 h 638"/>
                <a:gd name="T24" fmla="*/ 414 w 749"/>
                <a:gd name="T25" fmla="*/ 134 h 638"/>
                <a:gd name="T26" fmla="*/ 557 w 749"/>
                <a:gd name="T27" fmla="*/ 139 h 638"/>
                <a:gd name="T28" fmla="*/ 721 w 749"/>
                <a:gd name="T29" fmla="*/ 177 h 638"/>
                <a:gd name="T30" fmla="*/ 730 w 749"/>
                <a:gd name="T31" fmla="*/ 198 h 638"/>
                <a:gd name="T32" fmla="*/ 749 w 749"/>
                <a:gd name="T33" fmla="*/ 228 h 638"/>
                <a:gd name="T34" fmla="*/ 723 w 749"/>
                <a:gd name="T35" fmla="*/ 267 h 638"/>
                <a:gd name="T36" fmla="*/ 694 w 749"/>
                <a:gd name="T37" fmla="*/ 312 h 638"/>
                <a:gd name="T38" fmla="*/ 659 w 749"/>
                <a:gd name="T39" fmla="*/ 346 h 638"/>
                <a:gd name="T40" fmla="*/ 653 w 749"/>
                <a:gd name="T41" fmla="*/ 368 h 638"/>
                <a:gd name="T42" fmla="*/ 674 w 749"/>
                <a:gd name="T43" fmla="*/ 393 h 638"/>
                <a:gd name="T44" fmla="*/ 651 w 749"/>
                <a:gd name="T45" fmla="*/ 445 h 638"/>
                <a:gd name="T46" fmla="*/ 607 w 749"/>
                <a:gd name="T47" fmla="*/ 638 h 638"/>
                <a:gd name="T48" fmla="*/ 353 w 749"/>
                <a:gd name="T49" fmla="*/ 575 h 638"/>
                <a:gd name="T50" fmla="*/ 0 w 749"/>
                <a:gd name="T51" fmla="*/ 475 h 63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749"/>
                <a:gd name="T79" fmla="*/ 0 h 638"/>
                <a:gd name="T80" fmla="*/ 749 w 749"/>
                <a:gd name="T81" fmla="*/ 638 h 63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749" h="638">
                  <a:moveTo>
                    <a:pt x="0" y="475"/>
                  </a:moveTo>
                  <a:lnTo>
                    <a:pt x="12" y="360"/>
                  </a:lnTo>
                  <a:lnTo>
                    <a:pt x="71" y="267"/>
                  </a:lnTo>
                  <a:lnTo>
                    <a:pt x="163" y="0"/>
                  </a:lnTo>
                  <a:lnTo>
                    <a:pt x="209" y="14"/>
                  </a:lnTo>
                  <a:lnTo>
                    <a:pt x="211" y="26"/>
                  </a:lnTo>
                  <a:lnTo>
                    <a:pt x="224" y="28"/>
                  </a:lnTo>
                  <a:lnTo>
                    <a:pt x="247" y="74"/>
                  </a:lnTo>
                  <a:lnTo>
                    <a:pt x="243" y="89"/>
                  </a:lnTo>
                  <a:lnTo>
                    <a:pt x="280" y="120"/>
                  </a:lnTo>
                  <a:lnTo>
                    <a:pt x="344" y="118"/>
                  </a:lnTo>
                  <a:lnTo>
                    <a:pt x="391" y="139"/>
                  </a:lnTo>
                  <a:lnTo>
                    <a:pt x="414" y="134"/>
                  </a:lnTo>
                  <a:lnTo>
                    <a:pt x="557" y="139"/>
                  </a:lnTo>
                  <a:lnTo>
                    <a:pt x="721" y="177"/>
                  </a:lnTo>
                  <a:lnTo>
                    <a:pt x="730" y="198"/>
                  </a:lnTo>
                  <a:lnTo>
                    <a:pt x="749" y="228"/>
                  </a:lnTo>
                  <a:lnTo>
                    <a:pt x="723" y="267"/>
                  </a:lnTo>
                  <a:lnTo>
                    <a:pt x="694" y="312"/>
                  </a:lnTo>
                  <a:lnTo>
                    <a:pt x="659" y="346"/>
                  </a:lnTo>
                  <a:lnTo>
                    <a:pt x="653" y="368"/>
                  </a:lnTo>
                  <a:lnTo>
                    <a:pt x="674" y="393"/>
                  </a:lnTo>
                  <a:lnTo>
                    <a:pt x="651" y="445"/>
                  </a:lnTo>
                  <a:lnTo>
                    <a:pt x="607" y="638"/>
                  </a:lnTo>
                  <a:lnTo>
                    <a:pt x="353" y="575"/>
                  </a:lnTo>
                  <a:lnTo>
                    <a:pt x="0" y="475"/>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8" name="Freeform 97"/>
            <p:cNvSpPr>
              <a:spLocks/>
            </p:cNvSpPr>
            <p:nvPr/>
          </p:nvSpPr>
          <p:spPr bwMode="auto">
            <a:xfrm>
              <a:off x="192" y="760"/>
              <a:ext cx="506" cy="431"/>
            </a:xfrm>
            <a:custGeom>
              <a:avLst/>
              <a:gdLst>
                <a:gd name="T0" fmla="*/ 0 w 749"/>
                <a:gd name="T1" fmla="*/ 475 h 638"/>
                <a:gd name="T2" fmla="*/ 12 w 749"/>
                <a:gd name="T3" fmla="*/ 360 h 638"/>
                <a:gd name="T4" fmla="*/ 71 w 749"/>
                <a:gd name="T5" fmla="*/ 267 h 638"/>
                <a:gd name="T6" fmla="*/ 163 w 749"/>
                <a:gd name="T7" fmla="*/ 0 h 638"/>
                <a:gd name="T8" fmla="*/ 209 w 749"/>
                <a:gd name="T9" fmla="*/ 14 h 638"/>
                <a:gd name="T10" fmla="*/ 211 w 749"/>
                <a:gd name="T11" fmla="*/ 26 h 638"/>
                <a:gd name="T12" fmla="*/ 224 w 749"/>
                <a:gd name="T13" fmla="*/ 28 h 638"/>
                <a:gd name="T14" fmla="*/ 247 w 749"/>
                <a:gd name="T15" fmla="*/ 74 h 638"/>
                <a:gd name="T16" fmla="*/ 243 w 749"/>
                <a:gd name="T17" fmla="*/ 89 h 638"/>
                <a:gd name="T18" fmla="*/ 280 w 749"/>
                <a:gd name="T19" fmla="*/ 120 h 638"/>
                <a:gd name="T20" fmla="*/ 344 w 749"/>
                <a:gd name="T21" fmla="*/ 118 h 638"/>
                <a:gd name="T22" fmla="*/ 391 w 749"/>
                <a:gd name="T23" fmla="*/ 139 h 638"/>
                <a:gd name="T24" fmla="*/ 414 w 749"/>
                <a:gd name="T25" fmla="*/ 134 h 638"/>
                <a:gd name="T26" fmla="*/ 557 w 749"/>
                <a:gd name="T27" fmla="*/ 139 h 638"/>
                <a:gd name="T28" fmla="*/ 721 w 749"/>
                <a:gd name="T29" fmla="*/ 177 h 638"/>
                <a:gd name="T30" fmla="*/ 730 w 749"/>
                <a:gd name="T31" fmla="*/ 198 h 638"/>
                <a:gd name="T32" fmla="*/ 749 w 749"/>
                <a:gd name="T33" fmla="*/ 228 h 638"/>
                <a:gd name="T34" fmla="*/ 723 w 749"/>
                <a:gd name="T35" fmla="*/ 267 h 638"/>
                <a:gd name="T36" fmla="*/ 694 w 749"/>
                <a:gd name="T37" fmla="*/ 312 h 638"/>
                <a:gd name="T38" fmla="*/ 659 w 749"/>
                <a:gd name="T39" fmla="*/ 346 h 638"/>
                <a:gd name="T40" fmla="*/ 653 w 749"/>
                <a:gd name="T41" fmla="*/ 368 h 638"/>
                <a:gd name="T42" fmla="*/ 674 w 749"/>
                <a:gd name="T43" fmla="*/ 393 h 638"/>
                <a:gd name="T44" fmla="*/ 651 w 749"/>
                <a:gd name="T45" fmla="*/ 445 h 638"/>
                <a:gd name="T46" fmla="*/ 607 w 749"/>
                <a:gd name="T47" fmla="*/ 638 h 638"/>
                <a:gd name="T48" fmla="*/ 353 w 749"/>
                <a:gd name="T49" fmla="*/ 575 h 638"/>
                <a:gd name="T50" fmla="*/ 0 w 749"/>
                <a:gd name="T51" fmla="*/ 475 h 63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749"/>
                <a:gd name="T79" fmla="*/ 0 h 638"/>
                <a:gd name="T80" fmla="*/ 749 w 749"/>
                <a:gd name="T81" fmla="*/ 638 h 63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749" h="638">
                  <a:moveTo>
                    <a:pt x="0" y="475"/>
                  </a:moveTo>
                  <a:lnTo>
                    <a:pt x="12" y="360"/>
                  </a:lnTo>
                  <a:lnTo>
                    <a:pt x="71" y="267"/>
                  </a:lnTo>
                  <a:lnTo>
                    <a:pt x="163" y="0"/>
                  </a:lnTo>
                  <a:lnTo>
                    <a:pt x="209" y="14"/>
                  </a:lnTo>
                  <a:lnTo>
                    <a:pt x="211" y="26"/>
                  </a:lnTo>
                  <a:lnTo>
                    <a:pt x="224" y="28"/>
                  </a:lnTo>
                  <a:lnTo>
                    <a:pt x="247" y="74"/>
                  </a:lnTo>
                  <a:lnTo>
                    <a:pt x="243" y="89"/>
                  </a:lnTo>
                  <a:lnTo>
                    <a:pt x="280" y="120"/>
                  </a:lnTo>
                  <a:lnTo>
                    <a:pt x="344" y="118"/>
                  </a:lnTo>
                  <a:lnTo>
                    <a:pt x="391" y="139"/>
                  </a:lnTo>
                  <a:lnTo>
                    <a:pt x="414" y="134"/>
                  </a:lnTo>
                  <a:lnTo>
                    <a:pt x="557" y="139"/>
                  </a:lnTo>
                  <a:lnTo>
                    <a:pt x="721" y="177"/>
                  </a:lnTo>
                  <a:lnTo>
                    <a:pt x="730" y="198"/>
                  </a:lnTo>
                  <a:lnTo>
                    <a:pt x="749" y="228"/>
                  </a:lnTo>
                  <a:lnTo>
                    <a:pt x="723" y="267"/>
                  </a:lnTo>
                  <a:lnTo>
                    <a:pt x="694" y="312"/>
                  </a:lnTo>
                  <a:lnTo>
                    <a:pt x="659" y="346"/>
                  </a:lnTo>
                  <a:lnTo>
                    <a:pt x="653" y="368"/>
                  </a:lnTo>
                  <a:lnTo>
                    <a:pt x="674" y="393"/>
                  </a:lnTo>
                  <a:lnTo>
                    <a:pt x="651" y="445"/>
                  </a:lnTo>
                  <a:lnTo>
                    <a:pt x="607" y="638"/>
                  </a:lnTo>
                  <a:lnTo>
                    <a:pt x="353" y="575"/>
                  </a:lnTo>
                  <a:lnTo>
                    <a:pt x="0" y="475"/>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49" name="Freeform 98"/>
            <p:cNvSpPr>
              <a:spLocks/>
            </p:cNvSpPr>
            <p:nvPr/>
          </p:nvSpPr>
          <p:spPr bwMode="auto">
            <a:xfrm>
              <a:off x="2749" y="1210"/>
              <a:ext cx="369" cy="237"/>
            </a:xfrm>
            <a:custGeom>
              <a:avLst/>
              <a:gdLst>
                <a:gd name="T0" fmla="*/ 0 w 546"/>
                <a:gd name="T1" fmla="*/ 86 h 351"/>
                <a:gd name="T2" fmla="*/ 26 w 546"/>
                <a:gd name="T3" fmla="*/ 242 h 351"/>
                <a:gd name="T4" fmla="*/ 44 w 546"/>
                <a:gd name="T5" fmla="*/ 351 h 351"/>
                <a:gd name="T6" fmla="*/ 135 w 546"/>
                <a:gd name="T7" fmla="*/ 337 h 351"/>
                <a:gd name="T8" fmla="*/ 463 w 546"/>
                <a:gd name="T9" fmla="*/ 273 h 351"/>
                <a:gd name="T10" fmla="*/ 476 w 546"/>
                <a:gd name="T11" fmla="*/ 257 h 351"/>
                <a:gd name="T12" fmla="*/ 495 w 546"/>
                <a:gd name="T13" fmla="*/ 257 h 351"/>
                <a:gd name="T14" fmla="*/ 516 w 546"/>
                <a:gd name="T15" fmla="*/ 242 h 351"/>
                <a:gd name="T16" fmla="*/ 527 w 546"/>
                <a:gd name="T17" fmla="*/ 218 h 351"/>
                <a:gd name="T18" fmla="*/ 546 w 546"/>
                <a:gd name="T19" fmla="*/ 201 h 351"/>
                <a:gd name="T20" fmla="*/ 493 w 546"/>
                <a:gd name="T21" fmla="*/ 157 h 351"/>
                <a:gd name="T22" fmla="*/ 491 w 546"/>
                <a:gd name="T23" fmla="*/ 116 h 351"/>
                <a:gd name="T24" fmla="*/ 516 w 546"/>
                <a:gd name="T25" fmla="*/ 61 h 351"/>
                <a:gd name="T26" fmla="*/ 481 w 546"/>
                <a:gd name="T27" fmla="*/ 41 h 351"/>
                <a:gd name="T28" fmla="*/ 466 w 546"/>
                <a:gd name="T29" fmla="*/ 13 h 351"/>
                <a:gd name="T30" fmla="*/ 441 w 546"/>
                <a:gd name="T31" fmla="*/ 0 h 351"/>
                <a:gd name="T32" fmla="*/ 79 w 546"/>
                <a:gd name="T33" fmla="*/ 68 h 351"/>
                <a:gd name="T34" fmla="*/ 61 w 546"/>
                <a:gd name="T35" fmla="*/ 41 h 351"/>
                <a:gd name="T36" fmla="*/ 0 w 546"/>
                <a:gd name="T37" fmla="*/ 86 h 35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46"/>
                <a:gd name="T58" fmla="*/ 0 h 351"/>
                <a:gd name="T59" fmla="*/ 546 w 546"/>
                <a:gd name="T60" fmla="*/ 351 h 35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46" h="351">
                  <a:moveTo>
                    <a:pt x="0" y="86"/>
                  </a:moveTo>
                  <a:lnTo>
                    <a:pt x="26" y="242"/>
                  </a:lnTo>
                  <a:lnTo>
                    <a:pt x="44" y="351"/>
                  </a:lnTo>
                  <a:lnTo>
                    <a:pt x="135" y="337"/>
                  </a:lnTo>
                  <a:lnTo>
                    <a:pt x="463" y="273"/>
                  </a:lnTo>
                  <a:lnTo>
                    <a:pt x="476" y="257"/>
                  </a:lnTo>
                  <a:lnTo>
                    <a:pt x="495" y="257"/>
                  </a:lnTo>
                  <a:lnTo>
                    <a:pt x="516" y="242"/>
                  </a:lnTo>
                  <a:lnTo>
                    <a:pt x="527" y="218"/>
                  </a:lnTo>
                  <a:lnTo>
                    <a:pt x="546" y="201"/>
                  </a:lnTo>
                  <a:lnTo>
                    <a:pt x="493" y="157"/>
                  </a:lnTo>
                  <a:lnTo>
                    <a:pt x="491" y="116"/>
                  </a:lnTo>
                  <a:lnTo>
                    <a:pt x="516" y="61"/>
                  </a:lnTo>
                  <a:lnTo>
                    <a:pt x="481" y="41"/>
                  </a:lnTo>
                  <a:lnTo>
                    <a:pt x="466" y="13"/>
                  </a:lnTo>
                  <a:lnTo>
                    <a:pt x="441" y="0"/>
                  </a:lnTo>
                  <a:lnTo>
                    <a:pt x="79" y="68"/>
                  </a:lnTo>
                  <a:lnTo>
                    <a:pt x="61" y="41"/>
                  </a:lnTo>
                  <a:lnTo>
                    <a:pt x="0" y="86"/>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0" name="Freeform 99"/>
            <p:cNvSpPr>
              <a:spLocks/>
            </p:cNvSpPr>
            <p:nvPr/>
          </p:nvSpPr>
          <p:spPr bwMode="auto">
            <a:xfrm>
              <a:off x="2749" y="1210"/>
              <a:ext cx="369" cy="237"/>
            </a:xfrm>
            <a:custGeom>
              <a:avLst/>
              <a:gdLst>
                <a:gd name="T0" fmla="*/ 0 w 546"/>
                <a:gd name="T1" fmla="*/ 86 h 351"/>
                <a:gd name="T2" fmla="*/ 26 w 546"/>
                <a:gd name="T3" fmla="*/ 242 h 351"/>
                <a:gd name="T4" fmla="*/ 44 w 546"/>
                <a:gd name="T5" fmla="*/ 351 h 351"/>
                <a:gd name="T6" fmla="*/ 135 w 546"/>
                <a:gd name="T7" fmla="*/ 337 h 351"/>
                <a:gd name="T8" fmla="*/ 463 w 546"/>
                <a:gd name="T9" fmla="*/ 273 h 351"/>
                <a:gd name="T10" fmla="*/ 476 w 546"/>
                <a:gd name="T11" fmla="*/ 257 h 351"/>
                <a:gd name="T12" fmla="*/ 495 w 546"/>
                <a:gd name="T13" fmla="*/ 257 h 351"/>
                <a:gd name="T14" fmla="*/ 516 w 546"/>
                <a:gd name="T15" fmla="*/ 242 h 351"/>
                <a:gd name="T16" fmla="*/ 527 w 546"/>
                <a:gd name="T17" fmla="*/ 218 h 351"/>
                <a:gd name="T18" fmla="*/ 546 w 546"/>
                <a:gd name="T19" fmla="*/ 201 h 351"/>
                <a:gd name="T20" fmla="*/ 493 w 546"/>
                <a:gd name="T21" fmla="*/ 157 h 351"/>
                <a:gd name="T22" fmla="*/ 491 w 546"/>
                <a:gd name="T23" fmla="*/ 116 h 351"/>
                <a:gd name="T24" fmla="*/ 516 w 546"/>
                <a:gd name="T25" fmla="*/ 61 h 351"/>
                <a:gd name="T26" fmla="*/ 481 w 546"/>
                <a:gd name="T27" fmla="*/ 41 h 351"/>
                <a:gd name="T28" fmla="*/ 466 w 546"/>
                <a:gd name="T29" fmla="*/ 13 h 351"/>
                <a:gd name="T30" fmla="*/ 441 w 546"/>
                <a:gd name="T31" fmla="*/ 0 h 351"/>
                <a:gd name="T32" fmla="*/ 79 w 546"/>
                <a:gd name="T33" fmla="*/ 68 h 351"/>
                <a:gd name="T34" fmla="*/ 61 w 546"/>
                <a:gd name="T35" fmla="*/ 41 h 351"/>
                <a:gd name="T36" fmla="*/ 0 w 546"/>
                <a:gd name="T37" fmla="*/ 86 h 35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46"/>
                <a:gd name="T58" fmla="*/ 0 h 351"/>
                <a:gd name="T59" fmla="*/ 546 w 546"/>
                <a:gd name="T60" fmla="*/ 351 h 35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46" h="351">
                  <a:moveTo>
                    <a:pt x="0" y="86"/>
                  </a:moveTo>
                  <a:lnTo>
                    <a:pt x="26" y="242"/>
                  </a:lnTo>
                  <a:lnTo>
                    <a:pt x="44" y="351"/>
                  </a:lnTo>
                  <a:lnTo>
                    <a:pt x="135" y="337"/>
                  </a:lnTo>
                  <a:lnTo>
                    <a:pt x="463" y="273"/>
                  </a:lnTo>
                  <a:lnTo>
                    <a:pt x="476" y="257"/>
                  </a:lnTo>
                  <a:lnTo>
                    <a:pt x="495" y="257"/>
                  </a:lnTo>
                  <a:lnTo>
                    <a:pt x="516" y="242"/>
                  </a:lnTo>
                  <a:lnTo>
                    <a:pt x="527" y="218"/>
                  </a:lnTo>
                  <a:lnTo>
                    <a:pt x="546" y="201"/>
                  </a:lnTo>
                  <a:lnTo>
                    <a:pt x="493" y="157"/>
                  </a:lnTo>
                  <a:lnTo>
                    <a:pt x="491" y="116"/>
                  </a:lnTo>
                  <a:lnTo>
                    <a:pt x="516" y="61"/>
                  </a:lnTo>
                  <a:lnTo>
                    <a:pt x="481" y="41"/>
                  </a:lnTo>
                  <a:lnTo>
                    <a:pt x="466" y="13"/>
                  </a:lnTo>
                  <a:lnTo>
                    <a:pt x="441" y="0"/>
                  </a:lnTo>
                  <a:lnTo>
                    <a:pt x="79" y="68"/>
                  </a:lnTo>
                  <a:lnTo>
                    <a:pt x="61" y="41"/>
                  </a:lnTo>
                  <a:lnTo>
                    <a:pt x="0" y="86"/>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1" name="Freeform 100"/>
            <p:cNvSpPr>
              <a:spLocks/>
            </p:cNvSpPr>
            <p:nvPr/>
          </p:nvSpPr>
          <p:spPr bwMode="auto">
            <a:xfrm>
              <a:off x="3255" y="1154"/>
              <a:ext cx="49" cy="61"/>
            </a:xfrm>
            <a:custGeom>
              <a:avLst/>
              <a:gdLst>
                <a:gd name="T0" fmla="*/ 0 w 73"/>
                <a:gd name="T1" fmla="*/ 10 h 90"/>
                <a:gd name="T2" fmla="*/ 16 w 73"/>
                <a:gd name="T3" fmla="*/ 87 h 90"/>
                <a:gd name="T4" fmla="*/ 18 w 73"/>
                <a:gd name="T5" fmla="*/ 90 h 90"/>
                <a:gd name="T6" fmla="*/ 46 w 73"/>
                <a:gd name="T7" fmla="*/ 76 h 90"/>
                <a:gd name="T8" fmla="*/ 42 w 73"/>
                <a:gd name="T9" fmla="*/ 52 h 90"/>
                <a:gd name="T10" fmla="*/ 47 w 73"/>
                <a:gd name="T11" fmla="*/ 41 h 90"/>
                <a:gd name="T12" fmla="*/ 54 w 73"/>
                <a:gd name="T13" fmla="*/ 48 h 90"/>
                <a:gd name="T14" fmla="*/ 57 w 73"/>
                <a:gd name="T15" fmla="*/ 65 h 90"/>
                <a:gd name="T16" fmla="*/ 63 w 73"/>
                <a:gd name="T17" fmla="*/ 65 h 90"/>
                <a:gd name="T18" fmla="*/ 73 w 73"/>
                <a:gd name="T19" fmla="*/ 48 h 90"/>
                <a:gd name="T20" fmla="*/ 63 w 73"/>
                <a:gd name="T21" fmla="*/ 29 h 90"/>
                <a:gd name="T22" fmla="*/ 46 w 73"/>
                <a:gd name="T23" fmla="*/ 27 h 90"/>
                <a:gd name="T24" fmla="*/ 36 w 73"/>
                <a:gd name="T25" fmla="*/ 4 h 90"/>
                <a:gd name="T26" fmla="*/ 25 w 73"/>
                <a:gd name="T27" fmla="*/ 0 h 90"/>
                <a:gd name="T28" fmla="*/ 0 w 73"/>
                <a:gd name="T29" fmla="*/ 10 h 9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3"/>
                <a:gd name="T46" fmla="*/ 0 h 90"/>
                <a:gd name="T47" fmla="*/ 73 w 73"/>
                <a:gd name="T48" fmla="*/ 90 h 9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3" h="90">
                  <a:moveTo>
                    <a:pt x="0" y="10"/>
                  </a:moveTo>
                  <a:lnTo>
                    <a:pt x="16" y="87"/>
                  </a:lnTo>
                  <a:lnTo>
                    <a:pt x="18" y="90"/>
                  </a:lnTo>
                  <a:lnTo>
                    <a:pt x="46" y="76"/>
                  </a:lnTo>
                  <a:lnTo>
                    <a:pt x="42" y="52"/>
                  </a:lnTo>
                  <a:lnTo>
                    <a:pt x="47" y="41"/>
                  </a:lnTo>
                  <a:lnTo>
                    <a:pt x="54" y="48"/>
                  </a:lnTo>
                  <a:lnTo>
                    <a:pt x="57" y="65"/>
                  </a:lnTo>
                  <a:lnTo>
                    <a:pt x="63" y="65"/>
                  </a:lnTo>
                  <a:lnTo>
                    <a:pt x="73" y="48"/>
                  </a:lnTo>
                  <a:lnTo>
                    <a:pt x="63" y="29"/>
                  </a:lnTo>
                  <a:lnTo>
                    <a:pt x="46" y="27"/>
                  </a:lnTo>
                  <a:lnTo>
                    <a:pt x="36" y="4"/>
                  </a:lnTo>
                  <a:lnTo>
                    <a:pt x="25" y="0"/>
                  </a:lnTo>
                  <a:lnTo>
                    <a:pt x="0" y="10"/>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2" name="Freeform 101"/>
            <p:cNvSpPr>
              <a:spLocks/>
            </p:cNvSpPr>
            <p:nvPr/>
          </p:nvSpPr>
          <p:spPr bwMode="auto">
            <a:xfrm>
              <a:off x="3255" y="1154"/>
              <a:ext cx="49" cy="61"/>
            </a:xfrm>
            <a:custGeom>
              <a:avLst/>
              <a:gdLst>
                <a:gd name="T0" fmla="*/ 0 w 73"/>
                <a:gd name="T1" fmla="*/ 10 h 90"/>
                <a:gd name="T2" fmla="*/ 16 w 73"/>
                <a:gd name="T3" fmla="*/ 87 h 90"/>
                <a:gd name="T4" fmla="*/ 18 w 73"/>
                <a:gd name="T5" fmla="*/ 90 h 90"/>
                <a:gd name="T6" fmla="*/ 46 w 73"/>
                <a:gd name="T7" fmla="*/ 76 h 90"/>
                <a:gd name="T8" fmla="*/ 42 w 73"/>
                <a:gd name="T9" fmla="*/ 52 h 90"/>
                <a:gd name="T10" fmla="*/ 47 w 73"/>
                <a:gd name="T11" fmla="*/ 41 h 90"/>
                <a:gd name="T12" fmla="*/ 54 w 73"/>
                <a:gd name="T13" fmla="*/ 48 h 90"/>
                <a:gd name="T14" fmla="*/ 57 w 73"/>
                <a:gd name="T15" fmla="*/ 65 h 90"/>
                <a:gd name="T16" fmla="*/ 63 w 73"/>
                <a:gd name="T17" fmla="*/ 65 h 90"/>
                <a:gd name="T18" fmla="*/ 73 w 73"/>
                <a:gd name="T19" fmla="*/ 48 h 90"/>
                <a:gd name="T20" fmla="*/ 63 w 73"/>
                <a:gd name="T21" fmla="*/ 29 h 90"/>
                <a:gd name="T22" fmla="*/ 46 w 73"/>
                <a:gd name="T23" fmla="*/ 27 h 90"/>
                <a:gd name="T24" fmla="*/ 36 w 73"/>
                <a:gd name="T25" fmla="*/ 4 h 90"/>
                <a:gd name="T26" fmla="*/ 25 w 73"/>
                <a:gd name="T27" fmla="*/ 0 h 90"/>
                <a:gd name="T28" fmla="*/ 0 w 73"/>
                <a:gd name="T29" fmla="*/ 10 h 9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3"/>
                <a:gd name="T46" fmla="*/ 0 h 90"/>
                <a:gd name="T47" fmla="*/ 73 w 73"/>
                <a:gd name="T48" fmla="*/ 90 h 9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3" h="90">
                  <a:moveTo>
                    <a:pt x="0" y="10"/>
                  </a:moveTo>
                  <a:lnTo>
                    <a:pt x="16" y="87"/>
                  </a:lnTo>
                  <a:lnTo>
                    <a:pt x="18" y="90"/>
                  </a:lnTo>
                  <a:lnTo>
                    <a:pt x="46" y="76"/>
                  </a:lnTo>
                  <a:lnTo>
                    <a:pt x="42" y="52"/>
                  </a:lnTo>
                  <a:lnTo>
                    <a:pt x="47" y="41"/>
                  </a:lnTo>
                  <a:lnTo>
                    <a:pt x="54" y="48"/>
                  </a:lnTo>
                  <a:lnTo>
                    <a:pt x="57" y="65"/>
                  </a:lnTo>
                  <a:lnTo>
                    <a:pt x="63" y="65"/>
                  </a:lnTo>
                  <a:lnTo>
                    <a:pt x="73" y="48"/>
                  </a:lnTo>
                  <a:lnTo>
                    <a:pt x="63" y="29"/>
                  </a:lnTo>
                  <a:lnTo>
                    <a:pt x="46" y="27"/>
                  </a:lnTo>
                  <a:lnTo>
                    <a:pt x="36" y="4"/>
                  </a:lnTo>
                  <a:lnTo>
                    <a:pt x="25" y="0"/>
                  </a:lnTo>
                  <a:lnTo>
                    <a:pt x="0" y="10"/>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3" name="Freeform 102"/>
            <p:cNvSpPr>
              <a:spLocks/>
            </p:cNvSpPr>
            <p:nvPr/>
          </p:nvSpPr>
          <p:spPr bwMode="auto">
            <a:xfrm>
              <a:off x="2657" y="1816"/>
              <a:ext cx="323" cy="247"/>
            </a:xfrm>
            <a:custGeom>
              <a:avLst/>
              <a:gdLst>
                <a:gd name="T0" fmla="*/ 0 w 478"/>
                <a:gd name="T1" fmla="*/ 85 h 365"/>
                <a:gd name="T2" fmla="*/ 20 w 478"/>
                <a:gd name="T3" fmla="*/ 48 h 365"/>
                <a:gd name="T4" fmla="*/ 88 w 478"/>
                <a:gd name="T5" fmla="*/ 15 h 365"/>
                <a:gd name="T6" fmla="*/ 216 w 478"/>
                <a:gd name="T7" fmla="*/ 0 h 365"/>
                <a:gd name="T8" fmla="*/ 268 w 478"/>
                <a:gd name="T9" fmla="*/ 34 h 365"/>
                <a:gd name="T10" fmla="*/ 352 w 478"/>
                <a:gd name="T11" fmla="*/ 22 h 365"/>
                <a:gd name="T12" fmla="*/ 478 w 478"/>
                <a:gd name="T13" fmla="*/ 112 h 365"/>
                <a:gd name="T14" fmla="*/ 441 w 478"/>
                <a:gd name="T15" fmla="*/ 154 h 365"/>
                <a:gd name="T16" fmla="*/ 422 w 478"/>
                <a:gd name="T17" fmla="*/ 183 h 365"/>
                <a:gd name="T18" fmla="*/ 424 w 478"/>
                <a:gd name="T19" fmla="*/ 212 h 365"/>
                <a:gd name="T20" fmla="*/ 391 w 478"/>
                <a:gd name="T21" fmla="*/ 239 h 365"/>
                <a:gd name="T22" fmla="*/ 366 w 478"/>
                <a:gd name="T23" fmla="*/ 279 h 365"/>
                <a:gd name="T24" fmla="*/ 329 w 478"/>
                <a:gd name="T25" fmla="*/ 301 h 365"/>
                <a:gd name="T26" fmla="*/ 313 w 478"/>
                <a:gd name="T27" fmla="*/ 304 h 365"/>
                <a:gd name="T28" fmla="*/ 306 w 478"/>
                <a:gd name="T29" fmla="*/ 331 h 365"/>
                <a:gd name="T30" fmla="*/ 285 w 478"/>
                <a:gd name="T31" fmla="*/ 316 h 365"/>
                <a:gd name="T32" fmla="*/ 304 w 478"/>
                <a:gd name="T33" fmla="*/ 340 h 365"/>
                <a:gd name="T34" fmla="*/ 286 w 478"/>
                <a:gd name="T35" fmla="*/ 365 h 365"/>
                <a:gd name="T36" fmla="*/ 269 w 478"/>
                <a:gd name="T37" fmla="*/ 362 h 365"/>
                <a:gd name="T38" fmla="*/ 258 w 478"/>
                <a:gd name="T39" fmla="*/ 347 h 365"/>
                <a:gd name="T40" fmla="*/ 237 w 478"/>
                <a:gd name="T41" fmla="*/ 311 h 365"/>
                <a:gd name="T42" fmla="*/ 226 w 478"/>
                <a:gd name="T43" fmla="*/ 306 h 365"/>
                <a:gd name="T44" fmla="*/ 203 w 478"/>
                <a:gd name="T45" fmla="*/ 258 h 365"/>
                <a:gd name="T46" fmla="*/ 170 w 478"/>
                <a:gd name="T47" fmla="*/ 237 h 365"/>
                <a:gd name="T48" fmla="*/ 147 w 478"/>
                <a:gd name="T49" fmla="*/ 205 h 365"/>
                <a:gd name="T50" fmla="*/ 89 w 478"/>
                <a:gd name="T51" fmla="*/ 163 h 365"/>
                <a:gd name="T52" fmla="*/ 62 w 478"/>
                <a:gd name="T53" fmla="*/ 126 h 365"/>
                <a:gd name="T54" fmla="*/ 0 w 478"/>
                <a:gd name="T55" fmla="*/ 85 h 36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78"/>
                <a:gd name="T85" fmla="*/ 0 h 365"/>
                <a:gd name="T86" fmla="*/ 478 w 478"/>
                <a:gd name="T87" fmla="*/ 365 h 36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78" h="365">
                  <a:moveTo>
                    <a:pt x="0" y="85"/>
                  </a:moveTo>
                  <a:lnTo>
                    <a:pt x="20" y="48"/>
                  </a:lnTo>
                  <a:lnTo>
                    <a:pt x="88" y="15"/>
                  </a:lnTo>
                  <a:lnTo>
                    <a:pt x="216" y="0"/>
                  </a:lnTo>
                  <a:lnTo>
                    <a:pt x="268" y="34"/>
                  </a:lnTo>
                  <a:lnTo>
                    <a:pt x="352" y="22"/>
                  </a:lnTo>
                  <a:lnTo>
                    <a:pt x="478" y="112"/>
                  </a:lnTo>
                  <a:lnTo>
                    <a:pt x="441" y="154"/>
                  </a:lnTo>
                  <a:lnTo>
                    <a:pt x="422" y="183"/>
                  </a:lnTo>
                  <a:lnTo>
                    <a:pt x="424" y="212"/>
                  </a:lnTo>
                  <a:lnTo>
                    <a:pt x="391" y="239"/>
                  </a:lnTo>
                  <a:lnTo>
                    <a:pt x="366" y="279"/>
                  </a:lnTo>
                  <a:lnTo>
                    <a:pt x="329" y="301"/>
                  </a:lnTo>
                  <a:lnTo>
                    <a:pt x="313" y="304"/>
                  </a:lnTo>
                  <a:lnTo>
                    <a:pt x="306" y="331"/>
                  </a:lnTo>
                  <a:lnTo>
                    <a:pt x="285" y="316"/>
                  </a:lnTo>
                  <a:lnTo>
                    <a:pt x="304" y="340"/>
                  </a:lnTo>
                  <a:lnTo>
                    <a:pt x="286" y="365"/>
                  </a:lnTo>
                  <a:lnTo>
                    <a:pt x="269" y="362"/>
                  </a:lnTo>
                  <a:lnTo>
                    <a:pt x="258" y="347"/>
                  </a:lnTo>
                  <a:lnTo>
                    <a:pt x="237" y="311"/>
                  </a:lnTo>
                  <a:lnTo>
                    <a:pt x="226" y="306"/>
                  </a:lnTo>
                  <a:lnTo>
                    <a:pt x="203" y="258"/>
                  </a:lnTo>
                  <a:lnTo>
                    <a:pt x="170" y="237"/>
                  </a:lnTo>
                  <a:lnTo>
                    <a:pt x="147" y="205"/>
                  </a:lnTo>
                  <a:lnTo>
                    <a:pt x="89" y="163"/>
                  </a:lnTo>
                  <a:lnTo>
                    <a:pt x="62" y="126"/>
                  </a:lnTo>
                  <a:lnTo>
                    <a:pt x="0" y="85"/>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4" name="Freeform 103"/>
            <p:cNvSpPr>
              <a:spLocks/>
            </p:cNvSpPr>
            <p:nvPr/>
          </p:nvSpPr>
          <p:spPr bwMode="auto">
            <a:xfrm>
              <a:off x="2657" y="1816"/>
              <a:ext cx="323" cy="247"/>
            </a:xfrm>
            <a:custGeom>
              <a:avLst/>
              <a:gdLst>
                <a:gd name="T0" fmla="*/ 0 w 478"/>
                <a:gd name="T1" fmla="*/ 85 h 365"/>
                <a:gd name="T2" fmla="*/ 20 w 478"/>
                <a:gd name="T3" fmla="*/ 48 h 365"/>
                <a:gd name="T4" fmla="*/ 88 w 478"/>
                <a:gd name="T5" fmla="*/ 15 h 365"/>
                <a:gd name="T6" fmla="*/ 216 w 478"/>
                <a:gd name="T7" fmla="*/ 0 h 365"/>
                <a:gd name="T8" fmla="*/ 268 w 478"/>
                <a:gd name="T9" fmla="*/ 34 h 365"/>
                <a:gd name="T10" fmla="*/ 352 w 478"/>
                <a:gd name="T11" fmla="*/ 22 h 365"/>
                <a:gd name="T12" fmla="*/ 478 w 478"/>
                <a:gd name="T13" fmla="*/ 112 h 365"/>
                <a:gd name="T14" fmla="*/ 441 w 478"/>
                <a:gd name="T15" fmla="*/ 154 h 365"/>
                <a:gd name="T16" fmla="*/ 422 w 478"/>
                <a:gd name="T17" fmla="*/ 183 h 365"/>
                <a:gd name="T18" fmla="*/ 424 w 478"/>
                <a:gd name="T19" fmla="*/ 212 h 365"/>
                <a:gd name="T20" fmla="*/ 391 w 478"/>
                <a:gd name="T21" fmla="*/ 239 h 365"/>
                <a:gd name="T22" fmla="*/ 366 w 478"/>
                <a:gd name="T23" fmla="*/ 279 h 365"/>
                <a:gd name="T24" fmla="*/ 329 w 478"/>
                <a:gd name="T25" fmla="*/ 301 h 365"/>
                <a:gd name="T26" fmla="*/ 313 w 478"/>
                <a:gd name="T27" fmla="*/ 304 h 365"/>
                <a:gd name="T28" fmla="*/ 306 w 478"/>
                <a:gd name="T29" fmla="*/ 331 h 365"/>
                <a:gd name="T30" fmla="*/ 285 w 478"/>
                <a:gd name="T31" fmla="*/ 316 h 365"/>
                <a:gd name="T32" fmla="*/ 304 w 478"/>
                <a:gd name="T33" fmla="*/ 340 h 365"/>
                <a:gd name="T34" fmla="*/ 286 w 478"/>
                <a:gd name="T35" fmla="*/ 365 h 365"/>
                <a:gd name="T36" fmla="*/ 269 w 478"/>
                <a:gd name="T37" fmla="*/ 362 h 365"/>
                <a:gd name="T38" fmla="*/ 258 w 478"/>
                <a:gd name="T39" fmla="*/ 347 h 365"/>
                <a:gd name="T40" fmla="*/ 237 w 478"/>
                <a:gd name="T41" fmla="*/ 311 h 365"/>
                <a:gd name="T42" fmla="*/ 226 w 478"/>
                <a:gd name="T43" fmla="*/ 306 h 365"/>
                <a:gd name="T44" fmla="*/ 203 w 478"/>
                <a:gd name="T45" fmla="*/ 258 h 365"/>
                <a:gd name="T46" fmla="*/ 170 w 478"/>
                <a:gd name="T47" fmla="*/ 237 h 365"/>
                <a:gd name="T48" fmla="*/ 147 w 478"/>
                <a:gd name="T49" fmla="*/ 205 h 365"/>
                <a:gd name="T50" fmla="*/ 89 w 478"/>
                <a:gd name="T51" fmla="*/ 163 h 365"/>
                <a:gd name="T52" fmla="*/ 62 w 478"/>
                <a:gd name="T53" fmla="*/ 126 h 365"/>
                <a:gd name="T54" fmla="*/ 0 w 478"/>
                <a:gd name="T55" fmla="*/ 85 h 36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78"/>
                <a:gd name="T85" fmla="*/ 0 h 365"/>
                <a:gd name="T86" fmla="*/ 478 w 478"/>
                <a:gd name="T87" fmla="*/ 365 h 36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78" h="365">
                  <a:moveTo>
                    <a:pt x="0" y="85"/>
                  </a:moveTo>
                  <a:lnTo>
                    <a:pt x="20" y="48"/>
                  </a:lnTo>
                  <a:lnTo>
                    <a:pt x="88" y="15"/>
                  </a:lnTo>
                  <a:lnTo>
                    <a:pt x="216" y="0"/>
                  </a:lnTo>
                  <a:lnTo>
                    <a:pt x="268" y="34"/>
                  </a:lnTo>
                  <a:lnTo>
                    <a:pt x="352" y="22"/>
                  </a:lnTo>
                  <a:lnTo>
                    <a:pt x="478" y="112"/>
                  </a:lnTo>
                  <a:lnTo>
                    <a:pt x="441" y="154"/>
                  </a:lnTo>
                  <a:lnTo>
                    <a:pt x="422" y="183"/>
                  </a:lnTo>
                  <a:lnTo>
                    <a:pt x="424" y="212"/>
                  </a:lnTo>
                  <a:lnTo>
                    <a:pt x="391" y="239"/>
                  </a:lnTo>
                  <a:lnTo>
                    <a:pt x="366" y="279"/>
                  </a:lnTo>
                  <a:lnTo>
                    <a:pt x="329" y="301"/>
                  </a:lnTo>
                  <a:lnTo>
                    <a:pt x="313" y="304"/>
                  </a:lnTo>
                  <a:lnTo>
                    <a:pt x="306" y="331"/>
                  </a:lnTo>
                  <a:lnTo>
                    <a:pt x="285" y="316"/>
                  </a:lnTo>
                  <a:lnTo>
                    <a:pt x="304" y="340"/>
                  </a:lnTo>
                  <a:lnTo>
                    <a:pt x="286" y="365"/>
                  </a:lnTo>
                  <a:lnTo>
                    <a:pt x="269" y="362"/>
                  </a:lnTo>
                  <a:lnTo>
                    <a:pt x="258" y="347"/>
                  </a:lnTo>
                  <a:lnTo>
                    <a:pt x="237" y="311"/>
                  </a:lnTo>
                  <a:lnTo>
                    <a:pt x="226" y="306"/>
                  </a:lnTo>
                  <a:lnTo>
                    <a:pt x="203" y="258"/>
                  </a:lnTo>
                  <a:lnTo>
                    <a:pt x="170" y="237"/>
                  </a:lnTo>
                  <a:lnTo>
                    <a:pt x="147" y="205"/>
                  </a:lnTo>
                  <a:lnTo>
                    <a:pt x="89" y="163"/>
                  </a:lnTo>
                  <a:lnTo>
                    <a:pt x="62" y="126"/>
                  </a:lnTo>
                  <a:lnTo>
                    <a:pt x="0" y="85"/>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5" name="Freeform 104"/>
            <p:cNvSpPr>
              <a:spLocks/>
            </p:cNvSpPr>
            <p:nvPr/>
          </p:nvSpPr>
          <p:spPr bwMode="auto">
            <a:xfrm>
              <a:off x="1366" y="998"/>
              <a:ext cx="446" cy="299"/>
            </a:xfrm>
            <a:custGeom>
              <a:avLst/>
              <a:gdLst>
                <a:gd name="T0" fmla="*/ 0 w 660"/>
                <a:gd name="T1" fmla="*/ 347 h 443"/>
                <a:gd name="T2" fmla="*/ 22 w 660"/>
                <a:gd name="T3" fmla="*/ 110 h 443"/>
                <a:gd name="T4" fmla="*/ 33 w 660"/>
                <a:gd name="T5" fmla="*/ 0 h 443"/>
                <a:gd name="T6" fmla="*/ 325 w 660"/>
                <a:gd name="T7" fmla="*/ 21 h 443"/>
                <a:gd name="T8" fmla="*/ 651 w 660"/>
                <a:gd name="T9" fmla="*/ 31 h 443"/>
                <a:gd name="T10" fmla="*/ 629 w 660"/>
                <a:gd name="T11" fmla="*/ 73 h 443"/>
                <a:gd name="T12" fmla="*/ 660 w 660"/>
                <a:gd name="T13" fmla="*/ 104 h 443"/>
                <a:gd name="T14" fmla="*/ 659 w 660"/>
                <a:gd name="T15" fmla="*/ 321 h 443"/>
                <a:gd name="T16" fmla="*/ 646 w 660"/>
                <a:gd name="T17" fmla="*/ 320 h 443"/>
                <a:gd name="T18" fmla="*/ 647 w 660"/>
                <a:gd name="T19" fmla="*/ 349 h 443"/>
                <a:gd name="T20" fmla="*/ 658 w 660"/>
                <a:gd name="T21" fmla="*/ 370 h 443"/>
                <a:gd name="T22" fmla="*/ 651 w 660"/>
                <a:gd name="T23" fmla="*/ 391 h 443"/>
                <a:gd name="T24" fmla="*/ 657 w 660"/>
                <a:gd name="T25" fmla="*/ 443 h 443"/>
                <a:gd name="T26" fmla="*/ 642 w 660"/>
                <a:gd name="T27" fmla="*/ 438 h 443"/>
                <a:gd name="T28" fmla="*/ 626 w 660"/>
                <a:gd name="T29" fmla="*/ 418 h 443"/>
                <a:gd name="T30" fmla="*/ 594 w 660"/>
                <a:gd name="T31" fmla="*/ 404 h 443"/>
                <a:gd name="T32" fmla="*/ 567 w 660"/>
                <a:gd name="T33" fmla="*/ 398 h 443"/>
                <a:gd name="T34" fmla="*/ 510 w 660"/>
                <a:gd name="T35" fmla="*/ 400 h 443"/>
                <a:gd name="T36" fmla="*/ 478 w 660"/>
                <a:gd name="T37" fmla="*/ 376 h 443"/>
                <a:gd name="T38" fmla="*/ 0 w 660"/>
                <a:gd name="T39" fmla="*/ 347 h 4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60"/>
                <a:gd name="T61" fmla="*/ 0 h 443"/>
                <a:gd name="T62" fmla="*/ 660 w 660"/>
                <a:gd name="T63" fmla="*/ 443 h 44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60" h="443">
                  <a:moveTo>
                    <a:pt x="0" y="347"/>
                  </a:moveTo>
                  <a:lnTo>
                    <a:pt x="22" y="110"/>
                  </a:lnTo>
                  <a:lnTo>
                    <a:pt x="33" y="0"/>
                  </a:lnTo>
                  <a:lnTo>
                    <a:pt x="325" y="21"/>
                  </a:lnTo>
                  <a:lnTo>
                    <a:pt x="651" y="31"/>
                  </a:lnTo>
                  <a:lnTo>
                    <a:pt x="629" y="73"/>
                  </a:lnTo>
                  <a:lnTo>
                    <a:pt x="660" y="104"/>
                  </a:lnTo>
                  <a:lnTo>
                    <a:pt x="659" y="321"/>
                  </a:lnTo>
                  <a:lnTo>
                    <a:pt x="646" y="320"/>
                  </a:lnTo>
                  <a:lnTo>
                    <a:pt x="647" y="349"/>
                  </a:lnTo>
                  <a:lnTo>
                    <a:pt x="658" y="370"/>
                  </a:lnTo>
                  <a:lnTo>
                    <a:pt x="651" y="391"/>
                  </a:lnTo>
                  <a:lnTo>
                    <a:pt x="657" y="443"/>
                  </a:lnTo>
                  <a:lnTo>
                    <a:pt x="642" y="438"/>
                  </a:lnTo>
                  <a:lnTo>
                    <a:pt x="626" y="418"/>
                  </a:lnTo>
                  <a:lnTo>
                    <a:pt x="594" y="404"/>
                  </a:lnTo>
                  <a:lnTo>
                    <a:pt x="567" y="398"/>
                  </a:lnTo>
                  <a:lnTo>
                    <a:pt x="510" y="400"/>
                  </a:lnTo>
                  <a:lnTo>
                    <a:pt x="478" y="376"/>
                  </a:lnTo>
                  <a:lnTo>
                    <a:pt x="0" y="347"/>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6" name="Freeform 105"/>
            <p:cNvSpPr>
              <a:spLocks/>
            </p:cNvSpPr>
            <p:nvPr/>
          </p:nvSpPr>
          <p:spPr bwMode="auto">
            <a:xfrm>
              <a:off x="1366" y="998"/>
              <a:ext cx="446" cy="299"/>
            </a:xfrm>
            <a:custGeom>
              <a:avLst/>
              <a:gdLst>
                <a:gd name="T0" fmla="*/ 0 w 660"/>
                <a:gd name="T1" fmla="*/ 347 h 443"/>
                <a:gd name="T2" fmla="*/ 22 w 660"/>
                <a:gd name="T3" fmla="*/ 110 h 443"/>
                <a:gd name="T4" fmla="*/ 33 w 660"/>
                <a:gd name="T5" fmla="*/ 0 h 443"/>
                <a:gd name="T6" fmla="*/ 325 w 660"/>
                <a:gd name="T7" fmla="*/ 21 h 443"/>
                <a:gd name="T8" fmla="*/ 651 w 660"/>
                <a:gd name="T9" fmla="*/ 31 h 443"/>
                <a:gd name="T10" fmla="*/ 629 w 660"/>
                <a:gd name="T11" fmla="*/ 73 h 443"/>
                <a:gd name="T12" fmla="*/ 660 w 660"/>
                <a:gd name="T13" fmla="*/ 104 h 443"/>
                <a:gd name="T14" fmla="*/ 659 w 660"/>
                <a:gd name="T15" fmla="*/ 321 h 443"/>
                <a:gd name="T16" fmla="*/ 646 w 660"/>
                <a:gd name="T17" fmla="*/ 320 h 443"/>
                <a:gd name="T18" fmla="*/ 647 w 660"/>
                <a:gd name="T19" fmla="*/ 349 h 443"/>
                <a:gd name="T20" fmla="*/ 658 w 660"/>
                <a:gd name="T21" fmla="*/ 370 h 443"/>
                <a:gd name="T22" fmla="*/ 651 w 660"/>
                <a:gd name="T23" fmla="*/ 391 h 443"/>
                <a:gd name="T24" fmla="*/ 657 w 660"/>
                <a:gd name="T25" fmla="*/ 443 h 443"/>
                <a:gd name="T26" fmla="*/ 642 w 660"/>
                <a:gd name="T27" fmla="*/ 438 h 443"/>
                <a:gd name="T28" fmla="*/ 626 w 660"/>
                <a:gd name="T29" fmla="*/ 418 h 443"/>
                <a:gd name="T30" fmla="*/ 594 w 660"/>
                <a:gd name="T31" fmla="*/ 404 h 443"/>
                <a:gd name="T32" fmla="*/ 567 w 660"/>
                <a:gd name="T33" fmla="*/ 398 h 443"/>
                <a:gd name="T34" fmla="*/ 510 w 660"/>
                <a:gd name="T35" fmla="*/ 400 h 443"/>
                <a:gd name="T36" fmla="*/ 478 w 660"/>
                <a:gd name="T37" fmla="*/ 376 h 443"/>
                <a:gd name="T38" fmla="*/ 0 w 660"/>
                <a:gd name="T39" fmla="*/ 347 h 4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60"/>
                <a:gd name="T61" fmla="*/ 0 h 443"/>
                <a:gd name="T62" fmla="*/ 660 w 660"/>
                <a:gd name="T63" fmla="*/ 443 h 44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60" h="443">
                  <a:moveTo>
                    <a:pt x="0" y="347"/>
                  </a:moveTo>
                  <a:lnTo>
                    <a:pt x="22" y="110"/>
                  </a:lnTo>
                  <a:lnTo>
                    <a:pt x="33" y="0"/>
                  </a:lnTo>
                  <a:lnTo>
                    <a:pt x="325" y="21"/>
                  </a:lnTo>
                  <a:lnTo>
                    <a:pt x="651" y="31"/>
                  </a:lnTo>
                  <a:lnTo>
                    <a:pt x="629" y="73"/>
                  </a:lnTo>
                  <a:lnTo>
                    <a:pt x="660" y="104"/>
                  </a:lnTo>
                  <a:lnTo>
                    <a:pt x="659" y="321"/>
                  </a:lnTo>
                  <a:lnTo>
                    <a:pt x="646" y="320"/>
                  </a:lnTo>
                  <a:lnTo>
                    <a:pt x="647" y="349"/>
                  </a:lnTo>
                  <a:lnTo>
                    <a:pt x="658" y="370"/>
                  </a:lnTo>
                  <a:lnTo>
                    <a:pt x="651" y="391"/>
                  </a:lnTo>
                  <a:lnTo>
                    <a:pt x="657" y="443"/>
                  </a:lnTo>
                  <a:lnTo>
                    <a:pt x="642" y="438"/>
                  </a:lnTo>
                  <a:lnTo>
                    <a:pt x="626" y="418"/>
                  </a:lnTo>
                  <a:lnTo>
                    <a:pt x="594" y="404"/>
                  </a:lnTo>
                  <a:lnTo>
                    <a:pt x="567" y="398"/>
                  </a:lnTo>
                  <a:lnTo>
                    <a:pt x="510" y="400"/>
                  </a:lnTo>
                  <a:lnTo>
                    <a:pt x="478" y="376"/>
                  </a:lnTo>
                  <a:lnTo>
                    <a:pt x="0" y="347"/>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7" name="Freeform 106"/>
            <p:cNvSpPr>
              <a:spLocks/>
            </p:cNvSpPr>
            <p:nvPr/>
          </p:nvSpPr>
          <p:spPr bwMode="auto">
            <a:xfrm>
              <a:off x="2205" y="1707"/>
              <a:ext cx="542" cy="185"/>
            </a:xfrm>
            <a:custGeom>
              <a:avLst/>
              <a:gdLst>
                <a:gd name="T0" fmla="*/ 0 w 801"/>
                <a:gd name="T1" fmla="*/ 274 h 274"/>
                <a:gd name="T2" fmla="*/ 15 w 801"/>
                <a:gd name="T3" fmla="*/ 225 h 274"/>
                <a:gd name="T4" fmla="*/ 9 w 801"/>
                <a:gd name="T5" fmla="*/ 222 h 274"/>
                <a:gd name="T6" fmla="*/ 33 w 801"/>
                <a:gd name="T7" fmla="*/ 203 h 274"/>
                <a:gd name="T8" fmla="*/ 54 w 801"/>
                <a:gd name="T9" fmla="*/ 160 h 274"/>
                <a:gd name="T10" fmla="*/ 47 w 801"/>
                <a:gd name="T11" fmla="*/ 151 h 274"/>
                <a:gd name="T12" fmla="*/ 58 w 801"/>
                <a:gd name="T13" fmla="*/ 130 h 274"/>
                <a:gd name="T14" fmla="*/ 59 w 801"/>
                <a:gd name="T15" fmla="*/ 107 h 274"/>
                <a:gd name="T16" fmla="*/ 73 w 801"/>
                <a:gd name="T17" fmla="*/ 89 h 274"/>
                <a:gd name="T18" fmla="*/ 200 w 801"/>
                <a:gd name="T19" fmla="*/ 80 h 274"/>
                <a:gd name="T20" fmla="*/ 198 w 801"/>
                <a:gd name="T21" fmla="*/ 60 h 274"/>
                <a:gd name="T22" fmla="*/ 238 w 801"/>
                <a:gd name="T23" fmla="*/ 61 h 274"/>
                <a:gd name="T24" fmla="*/ 614 w 801"/>
                <a:gd name="T25" fmla="*/ 27 h 274"/>
                <a:gd name="T26" fmla="*/ 801 w 801"/>
                <a:gd name="T27" fmla="*/ 0 h 274"/>
                <a:gd name="T28" fmla="*/ 797 w 801"/>
                <a:gd name="T29" fmla="*/ 27 h 274"/>
                <a:gd name="T30" fmla="*/ 785 w 801"/>
                <a:gd name="T31" fmla="*/ 36 h 274"/>
                <a:gd name="T32" fmla="*/ 768 w 801"/>
                <a:gd name="T33" fmla="*/ 66 h 274"/>
                <a:gd name="T34" fmla="*/ 755 w 801"/>
                <a:gd name="T35" fmla="*/ 64 h 274"/>
                <a:gd name="T36" fmla="*/ 741 w 801"/>
                <a:gd name="T37" fmla="*/ 72 h 274"/>
                <a:gd name="T38" fmla="*/ 731 w 801"/>
                <a:gd name="T39" fmla="*/ 87 h 274"/>
                <a:gd name="T40" fmla="*/ 717 w 801"/>
                <a:gd name="T41" fmla="*/ 77 h 274"/>
                <a:gd name="T42" fmla="*/ 696 w 801"/>
                <a:gd name="T43" fmla="*/ 96 h 274"/>
                <a:gd name="T44" fmla="*/ 693 w 801"/>
                <a:gd name="T45" fmla="*/ 111 h 274"/>
                <a:gd name="T46" fmla="*/ 602 w 801"/>
                <a:gd name="T47" fmla="*/ 165 h 274"/>
                <a:gd name="T48" fmla="*/ 597 w 801"/>
                <a:gd name="T49" fmla="*/ 186 h 274"/>
                <a:gd name="T50" fmla="*/ 572 w 801"/>
                <a:gd name="T51" fmla="*/ 197 h 274"/>
                <a:gd name="T52" fmla="*/ 573 w 801"/>
                <a:gd name="T53" fmla="*/ 225 h 274"/>
                <a:gd name="T54" fmla="*/ 450 w 801"/>
                <a:gd name="T55" fmla="*/ 240 h 274"/>
                <a:gd name="T56" fmla="*/ 201 w 801"/>
                <a:gd name="T57" fmla="*/ 261 h 274"/>
                <a:gd name="T58" fmla="*/ 0 w 801"/>
                <a:gd name="T59" fmla="*/ 274 h 27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01"/>
                <a:gd name="T91" fmla="*/ 0 h 274"/>
                <a:gd name="T92" fmla="*/ 801 w 801"/>
                <a:gd name="T93" fmla="*/ 274 h 27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01" h="274">
                  <a:moveTo>
                    <a:pt x="0" y="274"/>
                  </a:moveTo>
                  <a:lnTo>
                    <a:pt x="15" y="225"/>
                  </a:lnTo>
                  <a:lnTo>
                    <a:pt x="9" y="222"/>
                  </a:lnTo>
                  <a:lnTo>
                    <a:pt x="33" y="203"/>
                  </a:lnTo>
                  <a:lnTo>
                    <a:pt x="54" y="160"/>
                  </a:lnTo>
                  <a:lnTo>
                    <a:pt x="47" y="151"/>
                  </a:lnTo>
                  <a:lnTo>
                    <a:pt x="58" y="130"/>
                  </a:lnTo>
                  <a:lnTo>
                    <a:pt x="59" y="107"/>
                  </a:lnTo>
                  <a:lnTo>
                    <a:pt x="73" y="89"/>
                  </a:lnTo>
                  <a:lnTo>
                    <a:pt x="200" y="80"/>
                  </a:lnTo>
                  <a:lnTo>
                    <a:pt x="198" y="60"/>
                  </a:lnTo>
                  <a:lnTo>
                    <a:pt x="238" y="61"/>
                  </a:lnTo>
                  <a:lnTo>
                    <a:pt x="614" y="27"/>
                  </a:lnTo>
                  <a:lnTo>
                    <a:pt x="801" y="0"/>
                  </a:lnTo>
                  <a:lnTo>
                    <a:pt x="797" y="27"/>
                  </a:lnTo>
                  <a:lnTo>
                    <a:pt x="785" y="36"/>
                  </a:lnTo>
                  <a:lnTo>
                    <a:pt x="768" y="66"/>
                  </a:lnTo>
                  <a:lnTo>
                    <a:pt x="755" y="64"/>
                  </a:lnTo>
                  <a:lnTo>
                    <a:pt x="741" y="72"/>
                  </a:lnTo>
                  <a:lnTo>
                    <a:pt x="731" y="87"/>
                  </a:lnTo>
                  <a:lnTo>
                    <a:pt x="717" y="77"/>
                  </a:lnTo>
                  <a:lnTo>
                    <a:pt x="696" y="96"/>
                  </a:lnTo>
                  <a:lnTo>
                    <a:pt x="693" y="111"/>
                  </a:lnTo>
                  <a:lnTo>
                    <a:pt x="602" y="165"/>
                  </a:lnTo>
                  <a:lnTo>
                    <a:pt x="597" y="186"/>
                  </a:lnTo>
                  <a:lnTo>
                    <a:pt x="572" y="197"/>
                  </a:lnTo>
                  <a:lnTo>
                    <a:pt x="573" y="225"/>
                  </a:lnTo>
                  <a:lnTo>
                    <a:pt x="450" y="240"/>
                  </a:lnTo>
                  <a:lnTo>
                    <a:pt x="201" y="261"/>
                  </a:lnTo>
                  <a:lnTo>
                    <a:pt x="0" y="274"/>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8" name="Freeform 107"/>
            <p:cNvSpPr>
              <a:spLocks/>
            </p:cNvSpPr>
            <p:nvPr/>
          </p:nvSpPr>
          <p:spPr bwMode="auto">
            <a:xfrm>
              <a:off x="2205" y="1707"/>
              <a:ext cx="542" cy="185"/>
            </a:xfrm>
            <a:custGeom>
              <a:avLst/>
              <a:gdLst>
                <a:gd name="T0" fmla="*/ 0 w 801"/>
                <a:gd name="T1" fmla="*/ 274 h 274"/>
                <a:gd name="T2" fmla="*/ 15 w 801"/>
                <a:gd name="T3" fmla="*/ 225 h 274"/>
                <a:gd name="T4" fmla="*/ 9 w 801"/>
                <a:gd name="T5" fmla="*/ 222 h 274"/>
                <a:gd name="T6" fmla="*/ 33 w 801"/>
                <a:gd name="T7" fmla="*/ 203 h 274"/>
                <a:gd name="T8" fmla="*/ 54 w 801"/>
                <a:gd name="T9" fmla="*/ 160 h 274"/>
                <a:gd name="T10" fmla="*/ 47 w 801"/>
                <a:gd name="T11" fmla="*/ 151 h 274"/>
                <a:gd name="T12" fmla="*/ 58 w 801"/>
                <a:gd name="T13" fmla="*/ 130 h 274"/>
                <a:gd name="T14" fmla="*/ 59 w 801"/>
                <a:gd name="T15" fmla="*/ 107 h 274"/>
                <a:gd name="T16" fmla="*/ 73 w 801"/>
                <a:gd name="T17" fmla="*/ 89 h 274"/>
                <a:gd name="T18" fmla="*/ 200 w 801"/>
                <a:gd name="T19" fmla="*/ 80 h 274"/>
                <a:gd name="T20" fmla="*/ 198 w 801"/>
                <a:gd name="T21" fmla="*/ 60 h 274"/>
                <a:gd name="T22" fmla="*/ 238 w 801"/>
                <a:gd name="T23" fmla="*/ 61 h 274"/>
                <a:gd name="T24" fmla="*/ 614 w 801"/>
                <a:gd name="T25" fmla="*/ 27 h 274"/>
                <a:gd name="T26" fmla="*/ 801 w 801"/>
                <a:gd name="T27" fmla="*/ 0 h 274"/>
                <a:gd name="T28" fmla="*/ 797 w 801"/>
                <a:gd name="T29" fmla="*/ 27 h 274"/>
                <a:gd name="T30" fmla="*/ 785 w 801"/>
                <a:gd name="T31" fmla="*/ 36 h 274"/>
                <a:gd name="T32" fmla="*/ 768 w 801"/>
                <a:gd name="T33" fmla="*/ 66 h 274"/>
                <a:gd name="T34" fmla="*/ 755 w 801"/>
                <a:gd name="T35" fmla="*/ 64 h 274"/>
                <a:gd name="T36" fmla="*/ 741 w 801"/>
                <a:gd name="T37" fmla="*/ 72 h 274"/>
                <a:gd name="T38" fmla="*/ 731 w 801"/>
                <a:gd name="T39" fmla="*/ 87 h 274"/>
                <a:gd name="T40" fmla="*/ 717 w 801"/>
                <a:gd name="T41" fmla="*/ 77 h 274"/>
                <a:gd name="T42" fmla="*/ 696 w 801"/>
                <a:gd name="T43" fmla="*/ 96 h 274"/>
                <a:gd name="T44" fmla="*/ 693 w 801"/>
                <a:gd name="T45" fmla="*/ 111 h 274"/>
                <a:gd name="T46" fmla="*/ 602 w 801"/>
                <a:gd name="T47" fmla="*/ 165 h 274"/>
                <a:gd name="T48" fmla="*/ 597 w 801"/>
                <a:gd name="T49" fmla="*/ 186 h 274"/>
                <a:gd name="T50" fmla="*/ 572 w 801"/>
                <a:gd name="T51" fmla="*/ 197 h 274"/>
                <a:gd name="T52" fmla="*/ 573 w 801"/>
                <a:gd name="T53" fmla="*/ 225 h 274"/>
                <a:gd name="T54" fmla="*/ 450 w 801"/>
                <a:gd name="T55" fmla="*/ 240 h 274"/>
                <a:gd name="T56" fmla="*/ 201 w 801"/>
                <a:gd name="T57" fmla="*/ 261 h 274"/>
                <a:gd name="T58" fmla="*/ 0 w 801"/>
                <a:gd name="T59" fmla="*/ 274 h 27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01"/>
                <a:gd name="T91" fmla="*/ 0 h 274"/>
                <a:gd name="T92" fmla="*/ 801 w 801"/>
                <a:gd name="T93" fmla="*/ 274 h 27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01" h="274">
                  <a:moveTo>
                    <a:pt x="0" y="274"/>
                  </a:moveTo>
                  <a:lnTo>
                    <a:pt x="15" y="225"/>
                  </a:lnTo>
                  <a:lnTo>
                    <a:pt x="9" y="222"/>
                  </a:lnTo>
                  <a:lnTo>
                    <a:pt x="33" y="203"/>
                  </a:lnTo>
                  <a:lnTo>
                    <a:pt x="54" y="160"/>
                  </a:lnTo>
                  <a:lnTo>
                    <a:pt x="47" y="151"/>
                  </a:lnTo>
                  <a:lnTo>
                    <a:pt x="58" y="130"/>
                  </a:lnTo>
                  <a:lnTo>
                    <a:pt x="59" y="107"/>
                  </a:lnTo>
                  <a:lnTo>
                    <a:pt x="73" y="89"/>
                  </a:lnTo>
                  <a:lnTo>
                    <a:pt x="200" y="80"/>
                  </a:lnTo>
                  <a:lnTo>
                    <a:pt x="198" y="60"/>
                  </a:lnTo>
                  <a:lnTo>
                    <a:pt x="238" y="61"/>
                  </a:lnTo>
                  <a:lnTo>
                    <a:pt x="614" y="27"/>
                  </a:lnTo>
                  <a:lnTo>
                    <a:pt x="801" y="0"/>
                  </a:lnTo>
                  <a:lnTo>
                    <a:pt x="797" y="27"/>
                  </a:lnTo>
                  <a:lnTo>
                    <a:pt x="785" y="36"/>
                  </a:lnTo>
                  <a:lnTo>
                    <a:pt x="768" y="66"/>
                  </a:lnTo>
                  <a:lnTo>
                    <a:pt x="755" y="64"/>
                  </a:lnTo>
                  <a:lnTo>
                    <a:pt x="741" y="72"/>
                  </a:lnTo>
                  <a:lnTo>
                    <a:pt x="731" y="87"/>
                  </a:lnTo>
                  <a:lnTo>
                    <a:pt x="717" y="77"/>
                  </a:lnTo>
                  <a:lnTo>
                    <a:pt x="696" y="96"/>
                  </a:lnTo>
                  <a:lnTo>
                    <a:pt x="693" y="111"/>
                  </a:lnTo>
                  <a:lnTo>
                    <a:pt x="602" y="165"/>
                  </a:lnTo>
                  <a:lnTo>
                    <a:pt x="597" y="186"/>
                  </a:lnTo>
                  <a:lnTo>
                    <a:pt x="572" y="197"/>
                  </a:lnTo>
                  <a:lnTo>
                    <a:pt x="573" y="225"/>
                  </a:lnTo>
                  <a:lnTo>
                    <a:pt x="450" y="240"/>
                  </a:lnTo>
                  <a:lnTo>
                    <a:pt x="201" y="261"/>
                  </a:lnTo>
                  <a:lnTo>
                    <a:pt x="0" y="274"/>
                  </a:lnTo>
                  <a:close/>
                </a:path>
              </a:pathLst>
            </a:custGeom>
            <a:solidFill>
              <a:srgbClr val="BBE0E3"/>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59" name="Freeform 108"/>
            <p:cNvSpPr>
              <a:spLocks/>
            </p:cNvSpPr>
            <p:nvPr/>
          </p:nvSpPr>
          <p:spPr bwMode="auto">
            <a:xfrm>
              <a:off x="1112" y="1757"/>
              <a:ext cx="887" cy="861"/>
            </a:xfrm>
            <a:custGeom>
              <a:avLst/>
              <a:gdLst>
                <a:gd name="T0" fmla="*/ 26 w 1313"/>
                <a:gd name="T1" fmla="*/ 501 h 1275"/>
                <a:gd name="T2" fmla="*/ 689 w 1313"/>
                <a:gd name="T3" fmla="*/ 17 h 1275"/>
                <a:gd name="T4" fmla="*/ 735 w 1313"/>
                <a:gd name="T5" fmla="*/ 271 h 1275"/>
                <a:gd name="T6" fmla="*/ 756 w 1313"/>
                <a:gd name="T7" fmla="*/ 291 h 1275"/>
                <a:gd name="T8" fmla="*/ 812 w 1313"/>
                <a:gd name="T9" fmla="*/ 297 h 1275"/>
                <a:gd name="T10" fmla="*/ 859 w 1313"/>
                <a:gd name="T11" fmla="*/ 302 h 1275"/>
                <a:gd name="T12" fmla="*/ 900 w 1313"/>
                <a:gd name="T13" fmla="*/ 322 h 1275"/>
                <a:gd name="T14" fmla="*/ 955 w 1313"/>
                <a:gd name="T15" fmla="*/ 357 h 1275"/>
                <a:gd name="T16" fmla="*/ 982 w 1313"/>
                <a:gd name="T17" fmla="*/ 341 h 1275"/>
                <a:gd name="T18" fmla="*/ 1080 w 1313"/>
                <a:gd name="T19" fmla="*/ 340 h 1275"/>
                <a:gd name="T20" fmla="*/ 1189 w 1313"/>
                <a:gd name="T21" fmla="*/ 354 h 1275"/>
                <a:gd name="T22" fmla="*/ 1257 w 1313"/>
                <a:gd name="T23" fmla="*/ 374 h 1275"/>
                <a:gd name="T24" fmla="*/ 1279 w 1313"/>
                <a:gd name="T25" fmla="*/ 578 h 1275"/>
                <a:gd name="T26" fmla="*/ 1312 w 1313"/>
                <a:gd name="T27" fmla="*/ 692 h 1275"/>
                <a:gd name="T28" fmla="*/ 1301 w 1313"/>
                <a:gd name="T29" fmla="*/ 768 h 1275"/>
                <a:gd name="T30" fmla="*/ 1276 w 1313"/>
                <a:gd name="T31" fmla="*/ 818 h 1275"/>
                <a:gd name="T32" fmla="*/ 1191 w 1313"/>
                <a:gd name="T33" fmla="*/ 870 h 1275"/>
                <a:gd name="T34" fmla="*/ 1197 w 1313"/>
                <a:gd name="T35" fmla="*/ 817 h 1275"/>
                <a:gd name="T36" fmla="*/ 1165 w 1313"/>
                <a:gd name="T37" fmla="*/ 851 h 1275"/>
                <a:gd name="T38" fmla="*/ 1159 w 1313"/>
                <a:gd name="T39" fmla="*/ 890 h 1275"/>
                <a:gd name="T40" fmla="*/ 1025 w 1313"/>
                <a:gd name="T41" fmla="*/ 986 h 1275"/>
                <a:gd name="T42" fmla="*/ 1038 w 1313"/>
                <a:gd name="T43" fmla="*/ 965 h 1275"/>
                <a:gd name="T44" fmla="*/ 1017 w 1313"/>
                <a:gd name="T45" fmla="*/ 948 h 1275"/>
                <a:gd name="T46" fmla="*/ 994 w 1313"/>
                <a:gd name="T47" fmla="*/ 965 h 1275"/>
                <a:gd name="T48" fmla="*/ 979 w 1313"/>
                <a:gd name="T49" fmla="*/ 975 h 1275"/>
                <a:gd name="T50" fmla="*/ 936 w 1313"/>
                <a:gd name="T51" fmla="*/ 1012 h 1275"/>
                <a:gd name="T52" fmla="*/ 899 w 1313"/>
                <a:gd name="T53" fmla="*/ 1049 h 1275"/>
                <a:gd name="T54" fmla="*/ 925 w 1313"/>
                <a:gd name="T55" fmla="*/ 1069 h 1275"/>
                <a:gd name="T56" fmla="*/ 902 w 1313"/>
                <a:gd name="T57" fmla="*/ 1101 h 1275"/>
                <a:gd name="T58" fmla="*/ 876 w 1313"/>
                <a:gd name="T59" fmla="*/ 1117 h 1275"/>
                <a:gd name="T60" fmla="*/ 906 w 1313"/>
                <a:gd name="T61" fmla="*/ 1218 h 1275"/>
                <a:gd name="T62" fmla="*/ 860 w 1313"/>
                <a:gd name="T63" fmla="*/ 1258 h 1275"/>
                <a:gd name="T64" fmla="*/ 730 w 1313"/>
                <a:gd name="T65" fmla="*/ 1214 h 1275"/>
                <a:gd name="T66" fmla="*/ 695 w 1313"/>
                <a:gd name="T67" fmla="*/ 1140 h 1275"/>
                <a:gd name="T68" fmla="*/ 687 w 1313"/>
                <a:gd name="T69" fmla="*/ 1075 h 1275"/>
                <a:gd name="T70" fmla="*/ 566 w 1313"/>
                <a:gd name="T71" fmla="*/ 872 h 1275"/>
                <a:gd name="T72" fmla="*/ 471 w 1313"/>
                <a:gd name="T73" fmla="*/ 805 h 1275"/>
                <a:gd name="T74" fmla="*/ 405 w 1313"/>
                <a:gd name="T75" fmla="*/ 802 h 1275"/>
                <a:gd name="T76" fmla="*/ 323 w 1313"/>
                <a:gd name="T77" fmla="*/ 888 h 1275"/>
                <a:gd name="T78" fmla="*/ 235 w 1313"/>
                <a:gd name="T79" fmla="*/ 842 h 1275"/>
                <a:gd name="T80" fmla="*/ 174 w 1313"/>
                <a:gd name="T81" fmla="*/ 729 h 1275"/>
                <a:gd name="T82" fmla="*/ 58 w 1313"/>
                <a:gd name="T83" fmla="*/ 577 h 1275"/>
                <a:gd name="T84" fmla="*/ 8 w 1313"/>
                <a:gd name="T85" fmla="*/ 523 h 127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313"/>
                <a:gd name="T130" fmla="*/ 0 h 1275"/>
                <a:gd name="T131" fmla="*/ 1313 w 1313"/>
                <a:gd name="T132" fmla="*/ 1275 h 127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313" h="1275">
                  <a:moveTo>
                    <a:pt x="8" y="523"/>
                  </a:moveTo>
                  <a:lnTo>
                    <a:pt x="0" y="498"/>
                  </a:lnTo>
                  <a:lnTo>
                    <a:pt x="26" y="501"/>
                  </a:lnTo>
                  <a:lnTo>
                    <a:pt x="357" y="532"/>
                  </a:lnTo>
                  <a:lnTo>
                    <a:pt x="406" y="0"/>
                  </a:lnTo>
                  <a:lnTo>
                    <a:pt x="689" y="17"/>
                  </a:lnTo>
                  <a:lnTo>
                    <a:pt x="680" y="247"/>
                  </a:lnTo>
                  <a:lnTo>
                    <a:pt x="708" y="270"/>
                  </a:lnTo>
                  <a:lnTo>
                    <a:pt x="735" y="271"/>
                  </a:lnTo>
                  <a:lnTo>
                    <a:pt x="740" y="262"/>
                  </a:lnTo>
                  <a:lnTo>
                    <a:pt x="757" y="276"/>
                  </a:lnTo>
                  <a:lnTo>
                    <a:pt x="756" y="291"/>
                  </a:lnTo>
                  <a:lnTo>
                    <a:pt x="779" y="293"/>
                  </a:lnTo>
                  <a:lnTo>
                    <a:pt x="798" y="303"/>
                  </a:lnTo>
                  <a:lnTo>
                    <a:pt x="812" y="297"/>
                  </a:lnTo>
                  <a:lnTo>
                    <a:pt x="830" y="309"/>
                  </a:lnTo>
                  <a:lnTo>
                    <a:pt x="834" y="300"/>
                  </a:lnTo>
                  <a:lnTo>
                    <a:pt x="859" y="302"/>
                  </a:lnTo>
                  <a:lnTo>
                    <a:pt x="873" y="331"/>
                  </a:lnTo>
                  <a:lnTo>
                    <a:pt x="884" y="340"/>
                  </a:lnTo>
                  <a:lnTo>
                    <a:pt x="900" y="322"/>
                  </a:lnTo>
                  <a:lnTo>
                    <a:pt x="930" y="346"/>
                  </a:lnTo>
                  <a:lnTo>
                    <a:pt x="948" y="334"/>
                  </a:lnTo>
                  <a:lnTo>
                    <a:pt x="955" y="357"/>
                  </a:lnTo>
                  <a:lnTo>
                    <a:pt x="958" y="340"/>
                  </a:lnTo>
                  <a:lnTo>
                    <a:pt x="977" y="327"/>
                  </a:lnTo>
                  <a:lnTo>
                    <a:pt x="982" y="341"/>
                  </a:lnTo>
                  <a:lnTo>
                    <a:pt x="1008" y="337"/>
                  </a:lnTo>
                  <a:lnTo>
                    <a:pt x="1028" y="356"/>
                  </a:lnTo>
                  <a:lnTo>
                    <a:pt x="1080" y="340"/>
                  </a:lnTo>
                  <a:lnTo>
                    <a:pt x="1133" y="334"/>
                  </a:lnTo>
                  <a:lnTo>
                    <a:pt x="1148" y="327"/>
                  </a:lnTo>
                  <a:lnTo>
                    <a:pt x="1189" y="354"/>
                  </a:lnTo>
                  <a:lnTo>
                    <a:pt x="1214" y="363"/>
                  </a:lnTo>
                  <a:lnTo>
                    <a:pt x="1223" y="375"/>
                  </a:lnTo>
                  <a:lnTo>
                    <a:pt x="1257" y="374"/>
                  </a:lnTo>
                  <a:lnTo>
                    <a:pt x="1258" y="437"/>
                  </a:lnTo>
                  <a:lnTo>
                    <a:pt x="1264" y="562"/>
                  </a:lnTo>
                  <a:lnTo>
                    <a:pt x="1279" y="578"/>
                  </a:lnTo>
                  <a:lnTo>
                    <a:pt x="1284" y="610"/>
                  </a:lnTo>
                  <a:lnTo>
                    <a:pt x="1313" y="654"/>
                  </a:lnTo>
                  <a:lnTo>
                    <a:pt x="1312" y="692"/>
                  </a:lnTo>
                  <a:lnTo>
                    <a:pt x="1295" y="728"/>
                  </a:lnTo>
                  <a:lnTo>
                    <a:pt x="1296" y="747"/>
                  </a:lnTo>
                  <a:lnTo>
                    <a:pt x="1301" y="768"/>
                  </a:lnTo>
                  <a:lnTo>
                    <a:pt x="1299" y="789"/>
                  </a:lnTo>
                  <a:lnTo>
                    <a:pt x="1289" y="802"/>
                  </a:lnTo>
                  <a:lnTo>
                    <a:pt x="1276" y="818"/>
                  </a:lnTo>
                  <a:lnTo>
                    <a:pt x="1285" y="828"/>
                  </a:lnTo>
                  <a:lnTo>
                    <a:pt x="1233" y="846"/>
                  </a:lnTo>
                  <a:lnTo>
                    <a:pt x="1191" y="870"/>
                  </a:lnTo>
                  <a:lnTo>
                    <a:pt x="1216" y="850"/>
                  </a:lnTo>
                  <a:lnTo>
                    <a:pt x="1189" y="850"/>
                  </a:lnTo>
                  <a:lnTo>
                    <a:pt x="1197" y="817"/>
                  </a:lnTo>
                  <a:lnTo>
                    <a:pt x="1174" y="836"/>
                  </a:lnTo>
                  <a:lnTo>
                    <a:pt x="1163" y="829"/>
                  </a:lnTo>
                  <a:lnTo>
                    <a:pt x="1165" y="851"/>
                  </a:lnTo>
                  <a:lnTo>
                    <a:pt x="1174" y="855"/>
                  </a:lnTo>
                  <a:lnTo>
                    <a:pt x="1176" y="875"/>
                  </a:lnTo>
                  <a:lnTo>
                    <a:pt x="1159" y="890"/>
                  </a:lnTo>
                  <a:lnTo>
                    <a:pt x="1149" y="889"/>
                  </a:lnTo>
                  <a:lnTo>
                    <a:pt x="1146" y="911"/>
                  </a:lnTo>
                  <a:lnTo>
                    <a:pt x="1025" y="986"/>
                  </a:lnTo>
                  <a:lnTo>
                    <a:pt x="1026" y="978"/>
                  </a:lnTo>
                  <a:lnTo>
                    <a:pt x="1082" y="942"/>
                  </a:lnTo>
                  <a:lnTo>
                    <a:pt x="1038" y="965"/>
                  </a:lnTo>
                  <a:lnTo>
                    <a:pt x="1041" y="944"/>
                  </a:lnTo>
                  <a:lnTo>
                    <a:pt x="1030" y="954"/>
                  </a:lnTo>
                  <a:lnTo>
                    <a:pt x="1017" y="948"/>
                  </a:lnTo>
                  <a:lnTo>
                    <a:pt x="1012" y="965"/>
                  </a:lnTo>
                  <a:lnTo>
                    <a:pt x="993" y="948"/>
                  </a:lnTo>
                  <a:lnTo>
                    <a:pt x="994" y="965"/>
                  </a:lnTo>
                  <a:lnTo>
                    <a:pt x="1017" y="979"/>
                  </a:lnTo>
                  <a:lnTo>
                    <a:pt x="991" y="994"/>
                  </a:lnTo>
                  <a:lnTo>
                    <a:pt x="979" y="975"/>
                  </a:lnTo>
                  <a:lnTo>
                    <a:pt x="970" y="1023"/>
                  </a:lnTo>
                  <a:lnTo>
                    <a:pt x="959" y="1004"/>
                  </a:lnTo>
                  <a:lnTo>
                    <a:pt x="936" y="1012"/>
                  </a:lnTo>
                  <a:lnTo>
                    <a:pt x="931" y="1024"/>
                  </a:lnTo>
                  <a:lnTo>
                    <a:pt x="942" y="1046"/>
                  </a:lnTo>
                  <a:lnTo>
                    <a:pt x="899" y="1049"/>
                  </a:lnTo>
                  <a:lnTo>
                    <a:pt x="915" y="1053"/>
                  </a:lnTo>
                  <a:lnTo>
                    <a:pt x="916" y="1075"/>
                  </a:lnTo>
                  <a:lnTo>
                    <a:pt x="925" y="1069"/>
                  </a:lnTo>
                  <a:lnTo>
                    <a:pt x="920" y="1084"/>
                  </a:lnTo>
                  <a:lnTo>
                    <a:pt x="901" y="1116"/>
                  </a:lnTo>
                  <a:lnTo>
                    <a:pt x="902" y="1101"/>
                  </a:lnTo>
                  <a:lnTo>
                    <a:pt x="889" y="1114"/>
                  </a:lnTo>
                  <a:lnTo>
                    <a:pt x="872" y="1095"/>
                  </a:lnTo>
                  <a:lnTo>
                    <a:pt x="876" y="1117"/>
                  </a:lnTo>
                  <a:lnTo>
                    <a:pt x="908" y="1120"/>
                  </a:lnTo>
                  <a:lnTo>
                    <a:pt x="895" y="1154"/>
                  </a:lnTo>
                  <a:lnTo>
                    <a:pt x="906" y="1218"/>
                  </a:lnTo>
                  <a:lnTo>
                    <a:pt x="935" y="1272"/>
                  </a:lnTo>
                  <a:lnTo>
                    <a:pt x="897" y="1275"/>
                  </a:lnTo>
                  <a:lnTo>
                    <a:pt x="860" y="1258"/>
                  </a:lnTo>
                  <a:lnTo>
                    <a:pt x="829" y="1259"/>
                  </a:lnTo>
                  <a:lnTo>
                    <a:pt x="783" y="1234"/>
                  </a:lnTo>
                  <a:lnTo>
                    <a:pt x="730" y="1214"/>
                  </a:lnTo>
                  <a:lnTo>
                    <a:pt x="724" y="1193"/>
                  </a:lnTo>
                  <a:lnTo>
                    <a:pt x="713" y="1163"/>
                  </a:lnTo>
                  <a:lnTo>
                    <a:pt x="695" y="1140"/>
                  </a:lnTo>
                  <a:lnTo>
                    <a:pt x="697" y="1116"/>
                  </a:lnTo>
                  <a:lnTo>
                    <a:pt x="687" y="1107"/>
                  </a:lnTo>
                  <a:lnTo>
                    <a:pt x="687" y="1075"/>
                  </a:lnTo>
                  <a:lnTo>
                    <a:pt x="656" y="1050"/>
                  </a:lnTo>
                  <a:lnTo>
                    <a:pt x="622" y="1000"/>
                  </a:lnTo>
                  <a:lnTo>
                    <a:pt x="566" y="872"/>
                  </a:lnTo>
                  <a:lnTo>
                    <a:pt x="523" y="839"/>
                  </a:lnTo>
                  <a:lnTo>
                    <a:pt x="508" y="810"/>
                  </a:lnTo>
                  <a:lnTo>
                    <a:pt x="471" y="805"/>
                  </a:lnTo>
                  <a:lnTo>
                    <a:pt x="441" y="802"/>
                  </a:lnTo>
                  <a:lnTo>
                    <a:pt x="414" y="790"/>
                  </a:lnTo>
                  <a:lnTo>
                    <a:pt x="405" y="802"/>
                  </a:lnTo>
                  <a:lnTo>
                    <a:pt x="376" y="802"/>
                  </a:lnTo>
                  <a:lnTo>
                    <a:pt x="351" y="862"/>
                  </a:lnTo>
                  <a:lnTo>
                    <a:pt x="323" y="888"/>
                  </a:lnTo>
                  <a:lnTo>
                    <a:pt x="307" y="886"/>
                  </a:lnTo>
                  <a:lnTo>
                    <a:pt x="256" y="848"/>
                  </a:lnTo>
                  <a:lnTo>
                    <a:pt x="235" y="842"/>
                  </a:lnTo>
                  <a:lnTo>
                    <a:pt x="187" y="799"/>
                  </a:lnTo>
                  <a:lnTo>
                    <a:pt x="174" y="764"/>
                  </a:lnTo>
                  <a:lnTo>
                    <a:pt x="174" y="729"/>
                  </a:lnTo>
                  <a:lnTo>
                    <a:pt x="151" y="678"/>
                  </a:lnTo>
                  <a:lnTo>
                    <a:pt x="112" y="646"/>
                  </a:lnTo>
                  <a:lnTo>
                    <a:pt x="58" y="577"/>
                  </a:lnTo>
                  <a:lnTo>
                    <a:pt x="37" y="565"/>
                  </a:lnTo>
                  <a:lnTo>
                    <a:pt x="23" y="529"/>
                  </a:lnTo>
                  <a:lnTo>
                    <a:pt x="8" y="523"/>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0" name="Freeform 109"/>
            <p:cNvSpPr>
              <a:spLocks/>
            </p:cNvSpPr>
            <p:nvPr/>
          </p:nvSpPr>
          <p:spPr bwMode="auto">
            <a:xfrm>
              <a:off x="1112" y="1757"/>
              <a:ext cx="887" cy="861"/>
            </a:xfrm>
            <a:custGeom>
              <a:avLst/>
              <a:gdLst>
                <a:gd name="T0" fmla="*/ 26 w 1313"/>
                <a:gd name="T1" fmla="*/ 501 h 1275"/>
                <a:gd name="T2" fmla="*/ 689 w 1313"/>
                <a:gd name="T3" fmla="*/ 17 h 1275"/>
                <a:gd name="T4" fmla="*/ 735 w 1313"/>
                <a:gd name="T5" fmla="*/ 271 h 1275"/>
                <a:gd name="T6" fmla="*/ 756 w 1313"/>
                <a:gd name="T7" fmla="*/ 291 h 1275"/>
                <a:gd name="T8" fmla="*/ 812 w 1313"/>
                <a:gd name="T9" fmla="*/ 297 h 1275"/>
                <a:gd name="T10" fmla="*/ 859 w 1313"/>
                <a:gd name="T11" fmla="*/ 302 h 1275"/>
                <a:gd name="T12" fmla="*/ 900 w 1313"/>
                <a:gd name="T13" fmla="*/ 322 h 1275"/>
                <a:gd name="T14" fmla="*/ 955 w 1313"/>
                <a:gd name="T15" fmla="*/ 357 h 1275"/>
                <a:gd name="T16" fmla="*/ 982 w 1313"/>
                <a:gd name="T17" fmla="*/ 341 h 1275"/>
                <a:gd name="T18" fmla="*/ 1080 w 1313"/>
                <a:gd name="T19" fmla="*/ 340 h 1275"/>
                <a:gd name="T20" fmla="*/ 1189 w 1313"/>
                <a:gd name="T21" fmla="*/ 354 h 1275"/>
                <a:gd name="T22" fmla="*/ 1257 w 1313"/>
                <a:gd name="T23" fmla="*/ 374 h 1275"/>
                <a:gd name="T24" fmla="*/ 1279 w 1313"/>
                <a:gd name="T25" fmla="*/ 578 h 1275"/>
                <a:gd name="T26" fmla="*/ 1312 w 1313"/>
                <a:gd name="T27" fmla="*/ 692 h 1275"/>
                <a:gd name="T28" fmla="*/ 1301 w 1313"/>
                <a:gd name="T29" fmla="*/ 768 h 1275"/>
                <a:gd name="T30" fmla="*/ 1276 w 1313"/>
                <a:gd name="T31" fmla="*/ 818 h 1275"/>
                <a:gd name="T32" fmla="*/ 1191 w 1313"/>
                <a:gd name="T33" fmla="*/ 870 h 1275"/>
                <a:gd name="T34" fmla="*/ 1197 w 1313"/>
                <a:gd name="T35" fmla="*/ 817 h 1275"/>
                <a:gd name="T36" fmla="*/ 1165 w 1313"/>
                <a:gd name="T37" fmla="*/ 851 h 1275"/>
                <a:gd name="T38" fmla="*/ 1159 w 1313"/>
                <a:gd name="T39" fmla="*/ 890 h 1275"/>
                <a:gd name="T40" fmla="*/ 1025 w 1313"/>
                <a:gd name="T41" fmla="*/ 986 h 1275"/>
                <a:gd name="T42" fmla="*/ 1038 w 1313"/>
                <a:gd name="T43" fmla="*/ 965 h 1275"/>
                <a:gd name="T44" fmla="*/ 1017 w 1313"/>
                <a:gd name="T45" fmla="*/ 948 h 1275"/>
                <a:gd name="T46" fmla="*/ 994 w 1313"/>
                <a:gd name="T47" fmla="*/ 965 h 1275"/>
                <a:gd name="T48" fmla="*/ 979 w 1313"/>
                <a:gd name="T49" fmla="*/ 975 h 1275"/>
                <a:gd name="T50" fmla="*/ 936 w 1313"/>
                <a:gd name="T51" fmla="*/ 1012 h 1275"/>
                <a:gd name="T52" fmla="*/ 899 w 1313"/>
                <a:gd name="T53" fmla="*/ 1049 h 1275"/>
                <a:gd name="T54" fmla="*/ 925 w 1313"/>
                <a:gd name="T55" fmla="*/ 1069 h 1275"/>
                <a:gd name="T56" fmla="*/ 902 w 1313"/>
                <a:gd name="T57" fmla="*/ 1101 h 1275"/>
                <a:gd name="T58" fmla="*/ 876 w 1313"/>
                <a:gd name="T59" fmla="*/ 1117 h 1275"/>
                <a:gd name="T60" fmla="*/ 906 w 1313"/>
                <a:gd name="T61" fmla="*/ 1218 h 1275"/>
                <a:gd name="T62" fmla="*/ 860 w 1313"/>
                <a:gd name="T63" fmla="*/ 1258 h 1275"/>
                <a:gd name="T64" fmla="*/ 730 w 1313"/>
                <a:gd name="T65" fmla="*/ 1214 h 1275"/>
                <a:gd name="T66" fmla="*/ 695 w 1313"/>
                <a:gd name="T67" fmla="*/ 1140 h 1275"/>
                <a:gd name="T68" fmla="*/ 687 w 1313"/>
                <a:gd name="T69" fmla="*/ 1075 h 1275"/>
                <a:gd name="T70" fmla="*/ 566 w 1313"/>
                <a:gd name="T71" fmla="*/ 872 h 1275"/>
                <a:gd name="T72" fmla="*/ 471 w 1313"/>
                <a:gd name="T73" fmla="*/ 805 h 1275"/>
                <a:gd name="T74" fmla="*/ 405 w 1313"/>
                <a:gd name="T75" fmla="*/ 802 h 1275"/>
                <a:gd name="T76" fmla="*/ 323 w 1313"/>
                <a:gd name="T77" fmla="*/ 888 h 1275"/>
                <a:gd name="T78" fmla="*/ 235 w 1313"/>
                <a:gd name="T79" fmla="*/ 842 h 1275"/>
                <a:gd name="T80" fmla="*/ 174 w 1313"/>
                <a:gd name="T81" fmla="*/ 729 h 1275"/>
                <a:gd name="T82" fmla="*/ 58 w 1313"/>
                <a:gd name="T83" fmla="*/ 577 h 1275"/>
                <a:gd name="T84" fmla="*/ 8 w 1313"/>
                <a:gd name="T85" fmla="*/ 523 h 127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313"/>
                <a:gd name="T130" fmla="*/ 0 h 1275"/>
                <a:gd name="T131" fmla="*/ 1313 w 1313"/>
                <a:gd name="T132" fmla="*/ 1275 h 127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313" h="1275">
                  <a:moveTo>
                    <a:pt x="8" y="523"/>
                  </a:moveTo>
                  <a:lnTo>
                    <a:pt x="0" y="498"/>
                  </a:lnTo>
                  <a:lnTo>
                    <a:pt x="26" y="501"/>
                  </a:lnTo>
                  <a:lnTo>
                    <a:pt x="357" y="532"/>
                  </a:lnTo>
                  <a:lnTo>
                    <a:pt x="406" y="0"/>
                  </a:lnTo>
                  <a:lnTo>
                    <a:pt x="689" y="17"/>
                  </a:lnTo>
                  <a:lnTo>
                    <a:pt x="680" y="247"/>
                  </a:lnTo>
                  <a:lnTo>
                    <a:pt x="708" y="270"/>
                  </a:lnTo>
                  <a:lnTo>
                    <a:pt x="735" y="271"/>
                  </a:lnTo>
                  <a:lnTo>
                    <a:pt x="740" y="262"/>
                  </a:lnTo>
                  <a:lnTo>
                    <a:pt x="757" y="276"/>
                  </a:lnTo>
                  <a:lnTo>
                    <a:pt x="756" y="291"/>
                  </a:lnTo>
                  <a:lnTo>
                    <a:pt x="779" y="293"/>
                  </a:lnTo>
                  <a:lnTo>
                    <a:pt x="798" y="303"/>
                  </a:lnTo>
                  <a:lnTo>
                    <a:pt x="812" y="297"/>
                  </a:lnTo>
                  <a:lnTo>
                    <a:pt x="830" y="309"/>
                  </a:lnTo>
                  <a:lnTo>
                    <a:pt x="834" y="300"/>
                  </a:lnTo>
                  <a:lnTo>
                    <a:pt x="859" y="302"/>
                  </a:lnTo>
                  <a:lnTo>
                    <a:pt x="873" y="331"/>
                  </a:lnTo>
                  <a:lnTo>
                    <a:pt x="884" y="340"/>
                  </a:lnTo>
                  <a:lnTo>
                    <a:pt x="900" y="322"/>
                  </a:lnTo>
                  <a:lnTo>
                    <a:pt x="930" y="346"/>
                  </a:lnTo>
                  <a:lnTo>
                    <a:pt x="948" y="334"/>
                  </a:lnTo>
                  <a:lnTo>
                    <a:pt x="955" y="357"/>
                  </a:lnTo>
                  <a:lnTo>
                    <a:pt x="958" y="340"/>
                  </a:lnTo>
                  <a:lnTo>
                    <a:pt x="977" y="327"/>
                  </a:lnTo>
                  <a:lnTo>
                    <a:pt x="982" y="341"/>
                  </a:lnTo>
                  <a:lnTo>
                    <a:pt x="1008" y="337"/>
                  </a:lnTo>
                  <a:lnTo>
                    <a:pt x="1028" y="356"/>
                  </a:lnTo>
                  <a:lnTo>
                    <a:pt x="1080" y="340"/>
                  </a:lnTo>
                  <a:lnTo>
                    <a:pt x="1133" y="334"/>
                  </a:lnTo>
                  <a:lnTo>
                    <a:pt x="1148" y="327"/>
                  </a:lnTo>
                  <a:lnTo>
                    <a:pt x="1189" y="354"/>
                  </a:lnTo>
                  <a:lnTo>
                    <a:pt x="1214" y="363"/>
                  </a:lnTo>
                  <a:lnTo>
                    <a:pt x="1223" y="375"/>
                  </a:lnTo>
                  <a:lnTo>
                    <a:pt x="1257" y="374"/>
                  </a:lnTo>
                  <a:lnTo>
                    <a:pt x="1258" y="437"/>
                  </a:lnTo>
                  <a:lnTo>
                    <a:pt x="1264" y="562"/>
                  </a:lnTo>
                  <a:lnTo>
                    <a:pt x="1279" y="578"/>
                  </a:lnTo>
                  <a:lnTo>
                    <a:pt x="1284" y="610"/>
                  </a:lnTo>
                  <a:lnTo>
                    <a:pt x="1313" y="654"/>
                  </a:lnTo>
                  <a:lnTo>
                    <a:pt x="1312" y="692"/>
                  </a:lnTo>
                  <a:lnTo>
                    <a:pt x="1295" y="728"/>
                  </a:lnTo>
                  <a:lnTo>
                    <a:pt x="1296" y="747"/>
                  </a:lnTo>
                  <a:lnTo>
                    <a:pt x="1301" y="768"/>
                  </a:lnTo>
                  <a:lnTo>
                    <a:pt x="1299" y="789"/>
                  </a:lnTo>
                  <a:lnTo>
                    <a:pt x="1289" y="802"/>
                  </a:lnTo>
                  <a:lnTo>
                    <a:pt x="1276" y="818"/>
                  </a:lnTo>
                  <a:lnTo>
                    <a:pt x="1285" y="828"/>
                  </a:lnTo>
                  <a:lnTo>
                    <a:pt x="1233" y="846"/>
                  </a:lnTo>
                  <a:lnTo>
                    <a:pt x="1191" y="870"/>
                  </a:lnTo>
                  <a:lnTo>
                    <a:pt x="1216" y="850"/>
                  </a:lnTo>
                  <a:lnTo>
                    <a:pt x="1189" y="850"/>
                  </a:lnTo>
                  <a:lnTo>
                    <a:pt x="1197" y="817"/>
                  </a:lnTo>
                  <a:lnTo>
                    <a:pt x="1174" y="836"/>
                  </a:lnTo>
                  <a:lnTo>
                    <a:pt x="1163" y="829"/>
                  </a:lnTo>
                  <a:lnTo>
                    <a:pt x="1165" y="851"/>
                  </a:lnTo>
                  <a:lnTo>
                    <a:pt x="1174" y="855"/>
                  </a:lnTo>
                  <a:lnTo>
                    <a:pt x="1176" y="875"/>
                  </a:lnTo>
                  <a:lnTo>
                    <a:pt x="1159" y="890"/>
                  </a:lnTo>
                  <a:lnTo>
                    <a:pt x="1149" y="889"/>
                  </a:lnTo>
                  <a:lnTo>
                    <a:pt x="1146" y="911"/>
                  </a:lnTo>
                  <a:lnTo>
                    <a:pt x="1025" y="986"/>
                  </a:lnTo>
                  <a:lnTo>
                    <a:pt x="1026" y="978"/>
                  </a:lnTo>
                  <a:lnTo>
                    <a:pt x="1082" y="942"/>
                  </a:lnTo>
                  <a:lnTo>
                    <a:pt x="1038" y="965"/>
                  </a:lnTo>
                  <a:lnTo>
                    <a:pt x="1041" y="944"/>
                  </a:lnTo>
                  <a:lnTo>
                    <a:pt x="1030" y="954"/>
                  </a:lnTo>
                  <a:lnTo>
                    <a:pt x="1017" y="948"/>
                  </a:lnTo>
                  <a:lnTo>
                    <a:pt x="1012" y="965"/>
                  </a:lnTo>
                  <a:lnTo>
                    <a:pt x="993" y="948"/>
                  </a:lnTo>
                  <a:lnTo>
                    <a:pt x="994" y="965"/>
                  </a:lnTo>
                  <a:lnTo>
                    <a:pt x="1017" y="979"/>
                  </a:lnTo>
                  <a:lnTo>
                    <a:pt x="991" y="994"/>
                  </a:lnTo>
                  <a:lnTo>
                    <a:pt x="979" y="975"/>
                  </a:lnTo>
                  <a:lnTo>
                    <a:pt x="970" y="1023"/>
                  </a:lnTo>
                  <a:lnTo>
                    <a:pt x="959" y="1004"/>
                  </a:lnTo>
                  <a:lnTo>
                    <a:pt x="936" y="1012"/>
                  </a:lnTo>
                  <a:lnTo>
                    <a:pt x="931" y="1024"/>
                  </a:lnTo>
                  <a:lnTo>
                    <a:pt x="942" y="1046"/>
                  </a:lnTo>
                  <a:lnTo>
                    <a:pt x="899" y="1049"/>
                  </a:lnTo>
                  <a:lnTo>
                    <a:pt x="915" y="1053"/>
                  </a:lnTo>
                  <a:lnTo>
                    <a:pt x="916" y="1075"/>
                  </a:lnTo>
                  <a:lnTo>
                    <a:pt x="925" y="1069"/>
                  </a:lnTo>
                  <a:lnTo>
                    <a:pt x="920" y="1084"/>
                  </a:lnTo>
                  <a:lnTo>
                    <a:pt x="901" y="1116"/>
                  </a:lnTo>
                  <a:lnTo>
                    <a:pt x="902" y="1101"/>
                  </a:lnTo>
                  <a:lnTo>
                    <a:pt x="889" y="1114"/>
                  </a:lnTo>
                  <a:lnTo>
                    <a:pt x="872" y="1095"/>
                  </a:lnTo>
                  <a:lnTo>
                    <a:pt x="876" y="1117"/>
                  </a:lnTo>
                  <a:lnTo>
                    <a:pt x="908" y="1120"/>
                  </a:lnTo>
                  <a:lnTo>
                    <a:pt x="895" y="1154"/>
                  </a:lnTo>
                  <a:lnTo>
                    <a:pt x="906" y="1218"/>
                  </a:lnTo>
                  <a:lnTo>
                    <a:pt x="935" y="1272"/>
                  </a:lnTo>
                  <a:lnTo>
                    <a:pt x="897" y="1275"/>
                  </a:lnTo>
                  <a:lnTo>
                    <a:pt x="860" y="1258"/>
                  </a:lnTo>
                  <a:lnTo>
                    <a:pt x="829" y="1259"/>
                  </a:lnTo>
                  <a:lnTo>
                    <a:pt x="783" y="1234"/>
                  </a:lnTo>
                  <a:lnTo>
                    <a:pt x="730" y="1214"/>
                  </a:lnTo>
                  <a:lnTo>
                    <a:pt x="724" y="1193"/>
                  </a:lnTo>
                  <a:lnTo>
                    <a:pt x="713" y="1163"/>
                  </a:lnTo>
                  <a:lnTo>
                    <a:pt x="695" y="1140"/>
                  </a:lnTo>
                  <a:lnTo>
                    <a:pt x="697" y="1116"/>
                  </a:lnTo>
                  <a:lnTo>
                    <a:pt x="687" y="1107"/>
                  </a:lnTo>
                  <a:lnTo>
                    <a:pt x="687" y="1075"/>
                  </a:lnTo>
                  <a:lnTo>
                    <a:pt x="656" y="1050"/>
                  </a:lnTo>
                  <a:lnTo>
                    <a:pt x="622" y="1000"/>
                  </a:lnTo>
                  <a:lnTo>
                    <a:pt x="566" y="872"/>
                  </a:lnTo>
                  <a:lnTo>
                    <a:pt x="523" y="839"/>
                  </a:lnTo>
                  <a:lnTo>
                    <a:pt x="508" y="810"/>
                  </a:lnTo>
                  <a:lnTo>
                    <a:pt x="471" y="805"/>
                  </a:lnTo>
                  <a:lnTo>
                    <a:pt x="441" y="802"/>
                  </a:lnTo>
                  <a:lnTo>
                    <a:pt x="414" y="790"/>
                  </a:lnTo>
                  <a:lnTo>
                    <a:pt x="405" y="802"/>
                  </a:lnTo>
                  <a:lnTo>
                    <a:pt x="376" y="802"/>
                  </a:lnTo>
                  <a:lnTo>
                    <a:pt x="351" y="862"/>
                  </a:lnTo>
                  <a:lnTo>
                    <a:pt x="323" y="888"/>
                  </a:lnTo>
                  <a:lnTo>
                    <a:pt x="307" y="886"/>
                  </a:lnTo>
                  <a:lnTo>
                    <a:pt x="256" y="848"/>
                  </a:lnTo>
                  <a:lnTo>
                    <a:pt x="235" y="842"/>
                  </a:lnTo>
                  <a:lnTo>
                    <a:pt x="187" y="799"/>
                  </a:lnTo>
                  <a:lnTo>
                    <a:pt x="174" y="764"/>
                  </a:lnTo>
                  <a:lnTo>
                    <a:pt x="174" y="729"/>
                  </a:lnTo>
                  <a:lnTo>
                    <a:pt x="151" y="678"/>
                  </a:lnTo>
                  <a:lnTo>
                    <a:pt x="112" y="646"/>
                  </a:lnTo>
                  <a:lnTo>
                    <a:pt x="58" y="577"/>
                  </a:lnTo>
                  <a:lnTo>
                    <a:pt x="37" y="565"/>
                  </a:lnTo>
                  <a:lnTo>
                    <a:pt x="23" y="529"/>
                  </a:lnTo>
                  <a:lnTo>
                    <a:pt x="8" y="523"/>
                  </a:lnTo>
                  <a:close/>
                </a:path>
              </a:pathLst>
            </a:custGeom>
            <a:solidFill>
              <a:srgbClr val="BBE0E3"/>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1" name="Freeform 110"/>
            <p:cNvSpPr>
              <a:spLocks/>
            </p:cNvSpPr>
            <p:nvPr/>
          </p:nvSpPr>
          <p:spPr bwMode="auto">
            <a:xfrm>
              <a:off x="696" y="1227"/>
              <a:ext cx="358" cy="451"/>
            </a:xfrm>
            <a:custGeom>
              <a:avLst/>
              <a:gdLst>
                <a:gd name="T0" fmla="*/ 0 w 531"/>
                <a:gd name="T1" fmla="*/ 588 h 667"/>
                <a:gd name="T2" fmla="*/ 116 w 531"/>
                <a:gd name="T3" fmla="*/ 0 h 667"/>
                <a:gd name="T4" fmla="*/ 375 w 531"/>
                <a:gd name="T5" fmla="*/ 48 h 667"/>
                <a:gd name="T6" fmla="*/ 355 w 531"/>
                <a:gd name="T7" fmla="*/ 166 h 667"/>
                <a:gd name="T8" fmla="*/ 531 w 531"/>
                <a:gd name="T9" fmla="*/ 193 h 667"/>
                <a:gd name="T10" fmla="*/ 464 w 531"/>
                <a:gd name="T11" fmla="*/ 667 h 667"/>
                <a:gd name="T12" fmla="*/ 0 w 531"/>
                <a:gd name="T13" fmla="*/ 588 h 667"/>
                <a:gd name="T14" fmla="*/ 0 60000 65536"/>
                <a:gd name="T15" fmla="*/ 0 60000 65536"/>
                <a:gd name="T16" fmla="*/ 0 60000 65536"/>
                <a:gd name="T17" fmla="*/ 0 60000 65536"/>
                <a:gd name="T18" fmla="*/ 0 60000 65536"/>
                <a:gd name="T19" fmla="*/ 0 60000 65536"/>
                <a:gd name="T20" fmla="*/ 0 60000 65536"/>
                <a:gd name="T21" fmla="*/ 0 w 531"/>
                <a:gd name="T22" fmla="*/ 0 h 667"/>
                <a:gd name="T23" fmla="*/ 531 w 531"/>
                <a:gd name="T24" fmla="*/ 667 h 66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1" h="667">
                  <a:moveTo>
                    <a:pt x="0" y="588"/>
                  </a:moveTo>
                  <a:lnTo>
                    <a:pt x="116" y="0"/>
                  </a:lnTo>
                  <a:lnTo>
                    <a:pt x="375" y="48"/>
                  </a:lnTo>
                  <a:lnTo>
                    <a:pt x="355" y="166"/>
                  </a:lnTo>
                  <a:lnTo>
                    <a:pt x="531" y="193"/>
                  </a:lnTo>
                  <a:lnTo>
                    <a:pt x="464" y="667"/>
                  </a:lnTo>
                  <a:lnTo>
                    <a:pt x="0" y="588"/>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2" name="Freeform 111"/>
            <p:cNvSpPr>
              <a:spLocks/>
            </p:cNvSpPr>
            <p:nvPr/>
          </p:nvSpPr>
          <p:spPr bwMode="auto">
            <a:xfrm>
              <a:off x="696" y="1227"/>
              <a:ext cx="358" cy="451"/>
            </a:xfrm>
            <a:custGeom>
              <a:avLst/>
              <a:gdLst>
                <a:gd name="T0" fmla="*/ 0 w 531"/>
                <a:gd name="T1" fmla="*/ 588 h 667"/>
                <a:gd name="T2" fmla="*/ 116 w 531"/>
                <a:gd name="T3" fmla="*/ 0 h 667"/>
                <a:gd name="T4" fmla="*/ 375 w 531"/>
                <a:gd name="T5" fmla="*/ 48 h 667"/>
                <a:gd name="T6" fmla="*/ 355 w 531"/>
                <a:gd name="T7" fmla="*/ 166 h 667"/>
                <a:gd name="T8" fmla="*/ 531 w 531"/>
                <a:gd name="T9" fmla="*/ 193 h 667"/>
                <a:gd name="T10" fmla="*/ 464 w 531"/>
                <a:gd name="T11" fmla="*/ 667 h 667"/>
                <a:gd name="T12" fmla="*/ 0 w 531"/>
                <a:gd name="T13" fmla="*/ 588 h 667"/>
                <a:gd name="T14" fmla="*/ 0 60000 65536"/>
                <a:gd name="T15" fmla="*/ 0 60000 65536"/>
                <a:gd name="T16" fmla="*/ 0 60000 65536"/>
                <a:gd name="T17" fmla="*/ 0 60000 65536"/>
                <a:gd name="T18" fmla="*/ 0 60000 65536"/>
                <a:gd name="T19" fmla="*/ 0 60000 65536"/>
                <a:gd name="T20" fmla="*/ 0 60000 65536"/>
                <a:gd name="T21" fmla="*/ 0 w 531"/>
                <a:gd name="T22" fmla="*/ 0 h 667"/>
                <a:gd name="T23" fmla="*/ 531 w 531"/>
                <a:gd name="T24" fmla="*/ 667 h 66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1" h="667">
                  <a:moveTo>
                    <a:pt x="0" y="588"/>
                  </a:moveTo>
                  <a:lnTo>
                    <a:pt x="116" y="0"/>
                  </a:lnTo>
                  <a:lnTo>
                    <a:pt x="375" y="48"/>
                  </a:lnTo>
                  <a:lnTo>
                    <a:pt x="355" y="166"/>
                  </a:lnTo>
                  <a:lnTo>
                    <a:pt x="531" y="193"/>
                  </a:lnTo>
                  <a:lnTo>
                    <a:pt x="464" y="667"/>
                  </a:lnTo>
                  <a:lnTo>
                    <a:pt x="0" y="588"/>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3" name="Freeform 112"/>
            <p:cNvSpPr>
              <a:spLocks/>
            </p:cNvSpPr>
            <p:nvPr/>
          </p:nvSpPr>
          <p:spPr bwMode="auto">
            <a:xfrm>
              <a:off x="696" y="1227"/>
              <a:ext cx="358" cy="451"/>
            </a:xfrm>
            <a:custGeom>
              <a:avLst/>
              <a:gdLst>
                <a:gd name="T0" fmla="*/ 0 w 531"/>
                <a:gd name="T1" fmla="*/ 588 h 667"/>
                <a:gd name="T2" fmla="*/ 116 w 531"/>
                <a:gd name="T3" fmla="*/ 0 h 667"/>
                <a:gd name="T4" fmla="*/ 375 w 531"/>
                <a:gd name="T5" fmla="*/ 48 h 667"/>
                <a:gd name="T6" fmla="*/ 355 w 531"/>
                <a:gd name="T7" fmla="*/ 166 h 667"/>
                <a:gd name="T8" fmla="*/ 531 w 531"/>
                <a:gd name="T9" fmla="*/ 193 h 667"/>
                <a:gd name="T10" fmla="*/ 464 w 531"/>
                <a:gd name="T11" fmla="*/ 667 h 667"/>
                <a:gd name="T12" fmla="*/ 0 w 531"/>
                <a:gd name="T13" fmla="*/ 588 h 667"/>
                <a:gd name="T14" fmla="*/ 0 60000 65536"/>
                <a:gd name="T15" fmla="*/ 0 60000 65536"/>
                <a:gd name="T16" fmla="*/ 0 60000 65536"/>
                <a:gd name="T17" fmla="*/ 0 60000 65536"/>
                <a:gd name="T18" fmla="*/ 0 60000 65536"/>
                <a:gd name="T19" fmla="*/ 0 60000 65536"/>
                <a:gd name="T20" fmla="*/ 0 60000 65536"/>
                <a:gd name="T21" fmla="*/ 0 w 531"/>
                <a:gd name="T22" fmla="*/ 0 h 667"/>
                <a:gd name="T23" fmla="*/ 531 w 531"/>
                <a:gd name="T24" fmla="*/ 667 h 66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1" h="667">
                  <a:moveTo>
                    <a:pt x="0" y="588"/>
                  </a:moveTo>
                  <a:lnTo>
                    <a:pt x="116" y="0"/>
                  </a:lnTo>
                  <a:lnTo>
                    <a:pt x="375" y="48"/>
                  </a:lnTo>
                  <a:lnTo>
                    <a:pt x="355" y="166"/>
                  </a:lnTo>
                  <a:lnTo>
                    <a:pt x="531" y="193"/>
                  </a:lnTo>
                  <a:lnTo>
                    <a:pt x="464" y="667"/>
                  </a:lnTo>
                  <a:lnTo>
                    <a:pt x="0" y="588"/>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4" name="Freeform 113"/>
            <p:cNvSpPr>
              <a:spLocks/>
            </p:cNvSpPr>
            <p:nvPr/>
          </p:nvSpPr>
          <p:spPr bwMode="auto">
            <a:xfrm>
              <a:off x="696" y="1227"/>
              <a:ext cx="358" cy="451"/>
            </a:xfrm>
            <a:custGeom>
              <a:avLst/>
              <a:gdLst>
                <a:gd name="T0" fmla="*/ 0 w 531"/>
                <a:gd name="T1" fmla="*/ 588 h 667"/>
                <a:gd name="T2" fmla="*/ 116 w 531"/>
                <a:gd name="T3" fmla="*/ 0 h 667"/>
                <a:gd name="T4" fmla="*/ 375 w 531"/>
                <a:gd name="T5" fmla="*/ 48 h 667"/>
                <a:gd name="T6" fmla="*/ 355 w 531"/>
                <a:gd name="T7" fmla="*/ 166 h 667"/>
                <a:gd name="T8" fmla="*/ 531 w 531"/>
                <a:gd name="T9" fmla="*/ 193 h 667"/>
                <a:gd name="T10" fmla="*/ 464 w 531"/>
                <a:gd name="T11" fmla="*/ 667 h 667"/>
                <a:gd name="T12" fmla="*/ 0 w 531"/>
                <a:gd name="T13" fmla="*/ 588 h 667"/>
                <a:gd name="T14" fmla="*/ 0 60000 65536"/>
                <a:gd name="T15" fmla="*/ 0 60000 65536"/>
                <a:gd name="T16" fmla="*/ 0 60000 65536"/>
                <a:gd name="T17" fmla="*/ 0 60000 65536"/>
                <a:gd name="T18" fmla="*/ 0 60000 65536"/>
                <a:gd name="T19" fmla="*/ 0 60000 65536"/>
                <a:gd name="T20" fmla="*/ 0 60000 65536"/>
                <a:gd name="T21" fmla="*/ 0 w 531"/>
                <a:gd name="T22" fmla="*/ 0 h 667"/>
                <a:gd name="T23" fmla="*/ 531 w 531"/>
                <a:gd name="T24" fmla="*/ 667 h 66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1" h="667">
                  <a:moveTo>
                    <a:pt x="0" y="588"/>
                  </a:moveTo>
                  <a:lnTo>
                    <a:pt x="116" y="0"/>
                  </a:lnTo>
                  <a:lnTo>
                    <a:pt x="375" y="48"/>
                  </a:lnTo>
                  <a:lnTo>
                    <a:pt x="355" y="166"/>
                  </a:lnTo>
                  <a:lnTo>
                    <a:pt x="531" y="193"/>
                  </a:lnTo>
                  <a:lnTo>
                    <a:pt x="464" y="667"/>
                  </a:lnTo>
                  <a:lnTo>
                    <a:pt x="0" y="588"/>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5" name="Freeform 114"/>
            <p:cNvSpPr>
              <a:spLocks/>
            </p:cNvSpPr>
            <p:nvPr/>
          </p:nvSpPr>
          <p:spPr bwMode="auto">
            <a:xfrm>
              <a:off x="3109" y="922"/>
              <a:ext cx="102" cy="203"/>
            </a:xfrm>
            <a:custGeom>
              <a:avLst/>
              <a:gdLst>
                <a:gd name="T0" fmla="*/ 0 w 151"/>
                <a:gd name="T1" fmla="*/ 37 h 300"/>
                <a:gd name="T2" fmla="*/ 24 w 151"/>
                <a:gd name="T3" fmla="*/ 122 h 300"/>
                <a:gd name="T4" fmla="*/ 31 w 151"/>
                <a:gd name="T5" fmla="*/ 177 h 300"/>
                <a:gd name="T6" fmla="*/ 55 w 151"/>
                <a:gd name="T7" fmla="*/ 233 h 300"/>
                <a:gd name="T8" fmla="*/ 69 w 151"/>
                <a:gd name="T9" fmla="*/ 300 h 300"/>
                <a:gd name="T10" fmla="*/ 138 w 151"/>
                <a:gd name="T11" fmla="*/ 284 h 300"/>
                <a:gd name="T12" fmla="*/ 124 w 151"/>
                <a:gd name="T13" fmla="*/ 182 h 300"/>
                <a:gd name="T14" fmla="*/ 132 w 151"/>
                <a:gd name="T15" fmla="*/ 109 h 300"/>
                <a:gd name="T16" fmla="*/ 149 w 151"/>
                <a:gd name="T17" fmla="*/ 75 h 300"/>
                <a:gd name="T18" fmla="*/ 151 w 151"/>
                <a:gd name="T19" fmla="*/ 0 h 300"/>
                <a:gd name="T20" fmla="*/ 0 w 151"/>
                <a:gd name="T21" fmla="*/ 37 h 3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51"/>
                <a:gd name="T34" fmla="*/ 0 h 300"/>
                <a:gd name="T35" fmla="*/ 151 w 151"/>
                <a:gd name="T36" fmla="*/ 300 h 30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51" h="300">
                  <a:moveTo>
                    <a:pt x="0" y="37"/>
                  </a:moveTo>
                  <a:lnTo>
                    <a:pt x="24" y="122"/>
                  </a:lnTo>
                  <a:lnTo>
                    <a:pt x="31" y="177"/>
                  </a:lnTo>
                  <a:lnTo>
                    <a:pt x="55" y="233"/>
                  </a:lnTo>
                  <a:lnTo>
                    <a:pt x="69" y="300"/>
                  </a:lnTo>
                  <a:lnTo>
                    <a:pt x="138" y="284"/>
                  </a:lnTo>
                  <a:lnTo>
                    <a:pt x="124" y="182"/>
                  </a:lnTo>
                  <a:lnTo>
                    <a:pt x="132" y="109"/>
                  </a:lnTo>
                  <a:lnTo>
                    <a:pt x="149" y="75"/>
                  </a:lnTo>
                  <a:lnTo>
                    <a:pt x="151" y="0"/>
                  </a:lnTo>
                  <a:lnTo>
                    <a:pt x="0" y="37"/>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6" name="Freeform 115"/>
            <p:cNvSpPr>
              <a:spLocks/>
            </p:cNvSpPr>
            <p:nvPr/>
          </p:nvSpPr>
          <p:spPr bwMode="auto">
            <a:xfrm>
              <a:off x="3109" y="922"/>
              <a:ext cx="102" cy="203"/>
            </a:xfrm>
            <a:custGeom>
              <a:avLst/>
              <a:gdLst>
                <a:gd name="T0" fmla="*/ 0 w 151"/>
                <a:gd name="T1" fmla="*/ 37 h 300"/>
                <a:gd name="T2" fmla="*/ 24 w 151"/>
                <a:gd name="T3" fmla="*/ 122 h 300"/>
                <a:gd name="T4" fmla="*/ 31 w 151"/>
                <a:gd name="T5" fmla="*/ 177 h 300"/>
                <a:gd name="T6" fmla="*/ 55 w 151"/>
                <a:gd name="T7" fmla="*/ 233 h 300"/>
                <a:gd name="T8" fmla="*/ 69 w 151"/>
                <a:gd name="T9" fmla="*/ 300 h 300"/>
                <a:gd name="T10" fmla="*/ 138 w 151"/>
                <a:gd name="T11" fmla="*/ 284 h 300"/>
                <a:gd name="T12" fmla="*/ 124 w 151"/>
                <a:gd name="T13" fmla="*/ 182 h 300"/>
                <a:gd name="T14" fmla="*/ 132 w 151"/>
                <a:gd name="T15" fmla="*/ 109 h 300"/>
                <a:gd name="T16" fmla="*/ 149 w 151"/>
                <a:gd name="T17" fmla="*/ 75 h 300"/>
                <a:gd name="T18" fmla="*/ 151 w 151"/>
                <a:gd name="T19" fmla="*/ 0 h 300"/>
                <a:gd name="T20" fmla="*/ 0 w 151"/>
                <a:gd name="T21" fmla="*/ 37 h 3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51"/>
                <a:gd name="T34" fmla="*/ 0 h 300"/>
                <a:gd name="T35" fmla="*/ 151 w 151"/>
                <a:gd name="T36" fmla="*/ 300 h 30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51" h="300">
                  <a:moveTo>
                    <a:pt x="0" y="37"/>
                  </a:moveTo>
                  <a:lnTo>
                    <a:pt x="24" y="122"/>
                  </a:lnTo>
                  <a:lnTo>
                    <a:pt x="31" y="177"/>
                  </a:lnTo>
                  <a:lnTo>
                    <a:pt x="55" y="233"/>
                  </a:lnTo>
                  <a:lnTo>
                    <a:pt x="69" y="300"/>
                  </a:lnTo>
                  <a:lnTo>
                    <a:pt x="138" y="284"/>
                  </a:lnTo>
                  <a:lnTo>
                    <a:pt x="124" y="182"/>
                  </a:lnTo>
                  <a:lnTo>
                    <a:pt x="132" y="109"/>
                  </a:lnTo>
                  <a:lnTo>
                    <a:pt x="149" y="75"/>
                  </a:lnTo>
                  <a:lnTo>
                    <a:pt x="151" y="0"/>
                  </a:lnTo>
                  <a:lnTo>
                    <a:pt x="0" y="37"/>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7" name="Freeform 116"/>
            <p:cNvSpPr>
              <a:spLocks/>
            </p:cNvSpPr>
            <p:nvPr/>
          </p:nvSpPr>
          <p:spPr bwMode="auto">
            <a:xfrm>
              <a:off x="2620" y="1446"/>
              <a:ext cx="491" cy="279"/>
            </a:xfrm>
            <a:custGeom>
              <a:avLst/>
              <a:gdLst>
                <a:gd name="T0" fmla="*/ 68 w 727"/>
                <a:gd name="T1" fmla="*/ 368 h 413"/>
                <a:gd name="T2" fmla="*/ 93 w 727"/>
                <a:gd name="T3" fmla="*/ 328 h 413"/>
                <a:gd name="T4" fmla="*/ 142 w 727"/>
                <a:gd name="T5" fmla="*/ 281 h 413"/>
                <a:gd name="T6" fmla="*/ 201 w 727"/>
                <a:gd name="T7" fmla="*/ 296 h 413"/>
                <a:gd name="T8" fmla="*/ 235 w 727"/>
                <a:gd name="T9" fmla="*/ 296 h 413"/>
                <a:gd name="T10" fmla="*/ 284 w 727"/>
                <a:gd name="T11" fmla="*/ 272 h 413"/>
                <a:gd name="T12" fmla="*/ 293 w 727"/>
                <a:gd name="T13" fmla="*/ 240 h 413"/>
                <a:gd name="T14" fmla="*/ 335 w 727"/>
                <a:gd name="T15" fmla="*/ 122 h 413"/>
                <a:gd name="T16" fmla="*/ 385 w 727"/>
                <a:gd name="T17" fmla="*/ 92 h 413"/>
                <a:gd name="T18" fmla="*/ 426 w 727"/>
                <a:gd name="T19" fmla="*/ 47 h 413"/>
                <a:gd name="T20" fmla="*/ 485 w 727"/>
                <a:gd name="T21" fmla="*/ 29 h 413"/>
                <a:gd name="T22" fmla="*/ 518 w 727"/>
                <a:gd name="T23" fmla="*/ 12 h 413"/>
                <a:gd name="T24" fmla="*/ 554 w 727"/>
                <a:gd name="T25" fmla="*/ 40 h 413"/>
                <a:gd name="T26" fmla="*/ 564 w 727"/>
                <a:gd name="T27" fmla="*/ 68 h 413"/>
                <a:gd name="T28" fmla="*/ 554 w 727"/>
                <a:gd name="T29" fmla="*/ 113 h 413"/>
                <a:gd name="T30" fmla="*/ 580 w 727"/>
                <a:gd name="T31" fmla="*/ 116 h 413"/>
                <a:gd name="T32" fmla="*/ 619 w 727"/>
                <a:gd name="T33" fmla="*/ 127 h 413"/>
                <a:gd name="T34" fmla="*/ 659 w 727"/>
                <a:gd name="T35" fmla="*/ 146 h 413"/>
                <a:gd name="T36" fmla="*/ 654 w 727"/>
                <a:gd name="T37" fmla="*/ 173 h 413"/>
                <a:gd name="T38" fmla="*/ 645 w 727"/>
                <a:gd name="T39" fmla="*/ 176 h 413"/>
                <a:gd name="T40" fmla="*/ 593 w 727"/>
                <a:gd name="T41" fmla="*/ 145 h 413"/>
                <a:gd name="T42" fmla="*/ 662 w 727"/>
                <a:gd name="T43" fmla="*/ 188 h 413"/>
                <a:gd name="T44" fmla="*/ 671 w 727"/>
                <a:gd name="T45" fmla="*/ 206 h 413"/>
                <a:gd name="T46" fmla="*/ 662 w 727"/>
                <a:gd name="T47" fmla="*/ 206 h 413"/>
                <a:gd name="T48" fmla="*/ 656 w 727"/>
                <a:gd name="T49" fmla="*/ 216 h 413"/>
                <a:gd name="T50" fmla="*/ 653 w 727"/>
                <a:gd name="T51" fmla="*/ 227 h 413"/>
                <a:gd name="T52" fmla="*/ 618 w 727"/>
                <a:gd name="T53" fmla="*/ 200 h 413"/>
                <a:gd name="T54" fmla="*/ 649 w 727"/>
                <a:gd name="T55" fmla="*/ 230 h 413"/>
                <a:gd name="T56" fmla="*/ 670 w 727"/>
                <a:gd name="T57" fmla="*/ 236 h 413"/>
                <a:gd name="T58" fmla="*/ 675 w 727"/>
                <a:gd name="T59" fmla="*/ 242 h 413"/>
                <a:gd name="T60" fmla="*/ 667 w 727"/>
                <a:gd name="T61" fmla="*/ 256 h 413"/>
                <a:gd name="T62" fmla="*/ 643 w 727"/>
                <a:gd name="T63" fmla="*/ 239 h 413"/>
                <a:gd name="T64" fmla="*/ 614 w 727"/>
                <a:gd name="T65" fmla="*/ 228 h 413"/>
                <a:gd name="T66" fmla="*/ 638 w 727"/>
                <a:gd name="T67" fmla="*/ 245 h 413"/>
                <a:gd name="T68" fmla="*/ 668 w 727"/>
                <a:gd name="T69" fmla="*/ 266 h 413"/>
                <a:gd name="T70" fmla="*/ 678 w 727"/>
                <a:gd name="T71" fmla="*/ 257 h 413"/>
                <a:gd name="T72" fmla="*/ 706 w 727"/>
                <a:gd name="T73" fmla="*/ 258 h 413"/>
                <a:gd name="T74" fmla="*/ 714 w 727"/>
                <a:gd name="T75" fmla="*/ 290 h 413"/>
                <a:gd name="T76" fmla="*/ 424 w 727"/>
                <a:gd name="T77" fmla="*/ 356 h 413"/>
                <a:gd name="T78" fmla="*/ 0 w 727"/>
                <a:gd name="T79" fmla="*/ 413 h 41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727"/>
                <a:gd name="T121" fmla="*/ 0 h 413"/>
                <a:gd name="T122" fmla="*/ 727 w 727"/>
                <a:gd name="T123" fmla="*/ 413 h 413"/>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727" h="413">
                  <a:moveTo>
                    <a:pt x="0" y="413"/>
                  </a:moveTo>
                  <a:lnTo>
                    <a:pt x="68" y="368"/>
                  </a:lnTo>
                  <a:lnTo>
                    <a:pt x="68" y="358"/>
                  </a:lnTo>
                  <a:lnTo>
                    <a:pt x="93" y="328"/>
                  </a:lnTo>
                  <a:lnTo>
                    <a:pt x="116" y="312"/>
                  </a:lnTo>
                  <a:lnTo>
                    <a:pt x="142" y="281"/>
                  </a:lnTo>
                  <a:lnTo>
                    <a:pt x="168" y="312"/>
                  </a:lnTo>
                  <a:lnTo>
                    <a:pt x="201" y="296"/>
                  </a:lnTo>
                  <a:lnTo>
                    <a:pt x="215" y="306"/>
                  </a:lnTo>
                  <a:lnTo>
                    <a:pt x="235" y="296"/>
                  </a:lnTo>
                  <a:lnTo>
                    <a:pt x="248" y="278"/>
                  </a:lnTo>
                  <a:lnTo>
                    <a:pt x="284" y="272"/>
                  </a:lnTo>
                  <a:lnTo>
                    <a:pt x="303" y="247"/>
                  </a:lnTo>
                  <a:lnTo>
                    <a:pt x="293" y="240"/>
                  </a:lnTo>
                  <a:lnTo>
                    <a:pt x="327" y="163"/>
                  </a:lnTo>
                  <a:lnTo>
                    <a:pt x="335" y="122"/>
                  </a:lnTo>
                  <a:lnTo>
                    <a:pt x="368" y="139"/>
                  </a:lnTo>
                  <a:lnTo>
                    <a:pt x="385" y="92"/>
                  </a:lnTo>
                  <a:lnTo>
                    <a:pt x="402" y="90"/>
                  </a:lnTo>
                  <a:lnTo>
                    <a:pt x="426" y="47"/>
                  </a:lnTo>
                  <a:lnTo>
                    <a:pt x="434" y="0"/>
                  </a:lnTo>
                  <a:lnTo>
                    <a:pt x="485" y="29"/>
                  </a:lnTo>
                  <a:lnTo>
                    <a:pt x="494" y="5"/>
                  </a:lnTo>
                  <a:lnTo>
                    <a:pt x="518" y="12"/>
                  </a:lnTo>
                  <a:lnTo>
                    <a:pt x="532" y="30"/>
                  </a:lnTo>
                  <a:lnTo>
                    <a:pt x="554" y="40"/>
                  </a:lnTo>
                  <a:lnTo>
                    <a:pt x="564" y="55"/>
                  </a:lnTo>
                  <a:lnTo>
                    <a:pt x="564" y="68"/>
                  </a:lnTo>
                  <a:lnTo>
                    <a:pt x="548" y="95"/>
                  </a:lnTo>
                  <a:lnTo>
                    <a:pt x="554" y="113"/>
                  </a:lnTo>
                  <a:lnTo>
                    <a:pt x="573" y="104"/>
                  </a:lnTo>
                  <a:lnTo>
                    <a:pt x="580" y="116"/>
                  </a:lnTo>
                  <a:lnTo>
                    <a:pt x="587" y="124"/>
                  </a:lnTo>
                  <a:lnTo>
                    <a:pt x="619" y="127"/>
                  </a:lnTo>
                  <a:lnTo>
                    <a:pt x="629" y="138"/>
                  </a:lnTo>
                  <a:lnTo>
                    <a:pt x="659" y="146"/>
                  </a:lnTo>
                  <a:lnTo>
                    <a:pt x="652" y="154"/>
                  </a:lnTo>
                  <a:lnTo>
                    <a:pt x="654" y="173"/>
                  </a:lnTo>
                  <a:lnTo>
                    <a:pt x="656" y="180"/>
                  </a:lnTo>
                  <a:lnTo>
                    <a:pt x="645" y="176"/>
                  </a:lnTo>
                  <a:lnTo>
                    <a:pt x="625" y="166"/>
                  </a:lnTo>
                  <a:lnTo>
                    <a:pt x="593" y="145"/>
                  </a:lnTo>
                  <a:lnTo>
                    <a:pt x="638" y="186"/>
                  </a:lnTo>
                  <a:lnTo>
                    <a:pt x="662" y="188"/>
                  </a:lnTo>
                  <a:lnTo>
                    <a:pt x="648" y="194"/>
                  </a:lnTo>
                  <a:lnTo>
                    <a:pt x="671" y="206"/>
                  </a:lnTo>
                  <a:lnTo>
                    <a:pt x="671" y="216"/>
                  </a:lnTo>
                  <a:lnTo>
                    <a:pt x="662" y="206"/>
                  </a:lnTo>
                  <a:lnTo>
                    <a:pt x="653" y="208"/>
                  </a:lnTo>
                  <a:lnTo>
                    <a:pt x="656" y="216"/>
                  </a:lnTo>
                  <a:lnTo>
                    <a:pt x="662" y="222"/>
                  </a:lnTo>
                  <a:lnTo>
                    <a:pt x="653" y="227"/>
                  </a:lnTo>
                  <a:lnTo>
                    <a:pt x="628" y="209"/>
                  </a:lnTo>
                  <a:lnTo>
                    <a:pt x="618" y="200"/>
                  </a:lnTo>
                  <a:lnTo>
                    <a:pt x="624" y="212"/>
                  </a:lnTo>
                  <a:lnTo>
                    <a:pt x="649" y="230"/>
                  </a:lnTo>
                  <a:lnTo>
                    <a:pt x="659" y="230"/>
                  </a:lnTo>
                  <a:lnTo>
                    <a:pt x="670" y="236"/>
                  </a:lnTo>
                  <a:lnTo>
                    <a:pt x="669" y="242"/>
                  </a:lnTo>
                  <a:lnTo>
                    <a:pt x="675" y="242"/>
                  </a:lnTo>
                  <a:lnTo>
                    <a:pt x="677" y="248"/>
                  </a:lnTo>
                  <a:lnTo>
                    <a:pt x="667" y="256"/>
                  </a:lnTo>
                  <a:lnTo>
                    <a:pt x="648" y="248"/>
                  </a:lnTo>
                  <a:lnTo>
                    <a:pt x="643" y="239"/>
                  </a:lnTo>
                  <a:lnTo>
                    <a:pt x="619" y="236"/>
                  </a:lnTo>
                  <a:lnTo>
                    <a:pt x="614" y="228"/>
                  </a:lnTo>
                  <a:lnTo>
                    <a:pt x="607" y="238"/>
                  </a:lnTo>
                  <a:lnTo>
                    <a:pt x="638" y="245"/>
                  </a:lnTo>
                  <a:lnTo>
                    <a:pt x="641" y="254"/>
                  </a:lnTo>
                  <a:lnTo>
                    <a:pt x="668" y="266"/>
                  </a:lnTo>
                  <a:lnTo>
                    <a:pt x="676" y="266"/>
                  </a:lnTo>
                  <a:lnTo>
                    <a:pt x="678" y="257"/>
                  </a:lnTo>
                  <a:lnTo>
                    <a:pt x="688" y="260"/>
                  </a:lnTo>
                  <a:lnTo>
                    <a:pt x="706" y="258"/>
                  </a:lnTo>
                  <a:lnTo>
                    <a:pt x="727" y="296"/>
                  </a:lnTo>
                  <a:lnTo>
                    <a:pt x="714" y="290"/>
                  </a:lnTo>
                  <a:lnTo>
                    <a:pt x="710" y="301"/>
                  </a:lnTo>
                  <a:lnTo>
                    <a:pt x="424" y="356"/>
                  </a:lnTo>
                  <a:lnTo>
                    <a:pt x="188" y="386"/>
                  </a:lnTo>
                  <a:lnTo>
                    <a:pt x="0" y="413"/>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8" name="Freeform 117"/>
            <p:cNvSpPr>
              <a:spLocks/>
            </p:cNvSpPr>
            <p:nvPr/>
          </p:nvSpPr>
          <p:spPr bwMode="auto">
            <a:xfrm>
              <a:off x="2620" y="1446"/>
              <a:ext cx="491" cy="279"/>
            </a:xfrm>
            <a:custGeom>
              <a:avLst/>
              <a:gdLst>
                <a:gd name="T0" fmla="*/ 68 w 727"/>
                <a:gd name="T1" fmla="*/ 368 h 413"/>
                <a:gd name="T2" fmla="*/ 93 w 727"/>
                <a:gd name="T3" fmla="*/ 328 h 413"/>
                <a:gd name="T4" fmla="*/ 142 w 727"/>
                <a:gd name="T5" fmla="*/ 281 h 413"/>
                <a:gd name="T6" fmla="*/ 201 w 727"/>
                <a:gd name="T7" fmla="*/ 296 h 413"/>
                <a:gd name="T8" fmla="*/ 235 w 727"/>
                <a:gd name="T9" fmla="*/ 296 h 413"/>
                <a:gd name="T10" fmla="*/ 284 w 727"/>
                <a:gd name="T11" fmla="*/ 272 h 413"/>
                <a:gd name="T12" fmla="*/ 293 w 727"/>
                <a:gd name="T13" fmla="*/ 240 h 413"/>
                <a:gd name="T14" fmla="*/ 335 w 727"/>
                <a:gd name="T15" fmla="*/ 122 h 413"/>
                <a:gd name="T16" fmla="*/ 385 w 727"/>
                <a:gd name="T17" fmla="*/ 92 h 413"/>
                <a:gd name="T18" fmla="*/ 426 w 727"/>
                <a:gd name="T19" fmla="*/ 47 h 413"/>
                <a:gd name="T20" fmla="*/ 485 w 727"/>
                <a:gd name="T21" fmla="*/ 29 h 413"/>
                <a:gd name="T22" fmla="*/ 518 w 727"/>
                <a:gd name="T23" fmla="*/ 12 h 413"/>
                <a:gd name="T24" fmla="*/ 554 w 727"/>
                <a:gd name="T25" fmla="*/ 40 h 413"/>
                <a:gd name="T26" fmla="*/ 564 w 727"/>
                <a:gd name="T27" fmla="*/ 68 h 413"/>
                <a:gd name="T28" fmla="*/ 554 w 727"/>
                <a:gd name="T29" fmla="*/ 113 h 413"/>
                <a:gd name="T30" fmla="*/ 580 w 727"/>
                <a:gd name="T31" fmla="*/ 116 h 413"/>
                <a:gd name="T32" fmla="*/ 619 w 727"/>
                <a:gd name="T33" fmla="*/ 127 h 413"/>
                <a:gd name="T34" fmla="*/ 659 w 727"/>
                <a:gd name="T35" fmla="*/ 146 h 413"/>
                <a:gd name="T36" fmla="*/ 654 w 727"/>
                <a:gd name="T37" fmla="*/ 173 h 413"/>
                <a:gd name="T38" fmla="*/ 645 w 727"/>
                <a:gd name="T39" fmla="*/ 176 h 413"/>
                <a:gd name="T40" fmla="*/ 593 w 727"/>
                <a:gd name="T41" fmla="*/ 145 h 413"/>
                <a:gd name="T42" fmla="*/ 662 w 727"/>
                <a:gd name="T43" fmla="*/ 188 h 413"/>
                <a:gd name="T44" fmla="*/ 671 w 727"/>
                <a:gd name="T45" fmla="*/ 206 h 413"/>
                <a:gd name="T46" fmla="*/ 662 w 727"/>
                <a:gd name="T47" fmla="*/ 206 h 413"/>
                <a:gd name="T48" fmla="*/ 656 w 727"/>
                <a:gd name="T49" fmla="*/ 216 h 413"/>
                <a:gd name="T50" fmla="*/ 653 w 727"/>
                <a:gd name="T51" fmla="*/ 227 h 413"/>
                <a:gd name="T52" fmla="*/ 618 w 727"/>
                <a:gd name="T53" fmla="*/ 200 h 413"/>
                <a:gd name="T54" fmla="*/ 649 w 727"/>
                <a:gd name="T55" fmla="*/ 230 h 413"/>
                <a:gd name="T56" fmla="*/ 670 w 727"/>
                <a:gd name="T57" fmla="*/ 236 h 413"/>
                <a:gd name="T58" fmla="*/ 675 w 727"/>
                <a:gd name="T59" fmla="*/ 242 h 413"/>
                <a:gd name="T60" fmla="*/ 667 w 727"/>
                <a:gd name="T61" fmla="*/ 256 h 413"/>
                <a:gd name="T62" fmla="*/ 643 w 727"/>
                <a:gd name="T63" fmla="*/ 239 h 413"/>
                <a:gd name="T64" fmla="*/ 614 w 727"/>
                <a:gd name="T65" fmla="*/ 228 h 413"/>
                <a:gd name="T66" fmla="*/ 638 w 727"/>
                <a:gd name="T67" fmla="*/ 245 h 413"/>
                <a:gd name="T68" fmla="*/ 668 w 727"/>
                <a:gd name="T69" fmla="*/ 266 h 413"/>
                <a:gd name="T70" fmla="*/ 678 w 727"/>
                <a:gd name="T71" fmla="*/ 257 h 413"/>
                <a:gd name="T72" fmla="*/ 706 w 727"/>
                <a:gd name="T73" fmla="*/ 258 h 413"/>
                <a:gd name="T74" fmla="*/ 714 w 727"/>
                <a:gd name="T75" fmla="*/ 290 h 413"/>
                <a:gd name="T76" fmla="*/ 424 w 727"/>
                <a:gd name="T77" fmla="*/ 356 h 413"/>
                <a:gd name="T78" fmla="*/ 0 w 727"/>
                <a:gd name="T79" fmla="*/ 413 h 41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727"/>
                <a:gd name="T121" fmla="*/ 0 h 413"/>
                <a:gd name="T122" fmla="*/ 727 w 727"/>
                <a:gd name="T123" fmla="*/ 413 h 413"/>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727" h="413">
                  <a:moveTo>
                    <a:pt x="0" y="413"/>
                  </a:moveTo>
                  <a:lnTo>
                    <a:pt x="68" y="368"/>
                  </a:lnTo>
                  <a:lnTo>
                    <a:pt x="68" y="358"/>
                  </a:lnTo>
                  <a:lnTo>
                    <a:pt x="93" y="328"/>
                  </a:lnTo>
                  <a:lnTo>
                    <a:pt x="116" y="312"/>
                  </a:lnTo>
                  <a:lnTo>
                    <a:pt x="142" y="281"/>
                  </a:lnTo>
                  <a:lnTo>
                    <a:pt x="168" y="312"/>
                  </a:lnTo>
                  <a:lnTo>
                    <a:pt x="201" y="296"/>
                  </a:lnTo>
                  <a:lnTo>
                    <a:pt x="215" y="306"/>
                  </a:lnTo>
                  <a:lnTo>
                    <a:pt x="235" y="296"/>
                  </a:lnTo>
                  <a:lnTo>
                    <a:pt x="248" y="278"/>
                  </a:lnTo>
                  <a:lnTo>
                    <a:pt x="284" y="272"/>
                  </a:lnTo>
                  <a:lnTo>
                    <a:pt x="303" y="247"/>
                  </a:lnTo>
                  <a:lnTo>
                    <a:pt x="293" y="240"/>
                  </a:lnTo>
                  <a:lnTo>
                    <a:pt x="327" y="163"/>
                  </a:lnTo>
                  <a:lnTo>
                    <a:pt x="335" y="122"/>
                  </a:lnTo>
                  <a:lnTo>
                    <a:pt x="368" y="139"/>
                  </a:lnTo>
                  <a:lnTo>
                    <a:pt x="385" y="92"/>
                  </a:lnTo>
                  <a:lnTo>
                    <a:pt x="402" y="90"/>
                  </a:lnTo>
                  <a:lnTo>
                    <a:pt x="426" y="47"/>
                  </a:lnTo>
                  <a:lnTo>
                    <a:pt x="434" y="0"/>
                  </a:lnTo>
                  <a:lnTo>
                    <a:pt x="485" y="29"/>
                  </a:lnTo>
                  <a:lnTo>
                    <a:pt x="494" y="5"/>
                  </a:lnTo>
                  <a:lnTo>
                    <a:pt x="518" y="12"/>
                  </a:lnTo>
                  <a:lnTo>
                    <a:pt x="532" y="30"/>
                  </a:lnTo>
                  <a:lnTo>
                    <a:pt x="554" y="40"/>
                  </a:lnTo>
                  <a:lnTo>
                    <a:pt x="564" y="55"/>
                  </a:lnTo>
                  <a:lnTo>
                    <a:pt x="564" y="68"/>
                  </a:lnTo>
                  <a:lnTo>
                    <a:pt x="548" y="95"/>
                  </a:lnTo>
                  <a:lnTo>
                    <a:pt x="554" y="113"/>
                  </a:lnTo>
                  <a:lnTo>
                    <a:pt x="573" y="104"/>
                  </a:lnTo>
                  <a:lnTo>
                    <a:pt x="580" y="116"/>
                  </a:lnTo>
                  <a:lnTo>
                    <a:pt x="587" y="124"/>
                  </a:lnTo>
                  <a:lnTo>
                    <a:pt x="619" y="127"/>
                  </a:lnTo>
                  <a:lnTo>
                    <a:pt x="629" y="138"/>
                  </a:lnTo>
                  <a:lnTo>
                    <a:pt x="659" y="146"/>
                  </a:lnTo>
                  <a:lnTo>
                    <a:pt x="652" y="154"/>
                  </a:lnTo>
                  <a:lnTo>
                    <a:pt x="654" y="173"/>
                  </a:lnTo>
                  <a:lnTo>
                    <a:pt x="656" y="180"/>
                  </a:lnTo>
                  <a:lnTo>
                    <a:pt x="645" y="176"/>
                  </a:lnTo>
                  <a:lnTo>
                    <a:pt x="625" y="166"/>
                  </a:lnTo>
                  <a:lnTo>
                    <a:pt x="593" y="145"/>
                  </a:lnTo>
                  <a:lnTo>
                    <a:pt x="638" y="186"/>
                  </a:lnTo>
                  <a:lnTo>
                    <a:pt x="662" y="188"/>
                  </a:lnTo>
                  <a:lnTo>
                    <a:pt x="648" y="194"/>
                  </a:lnTo>
                  <a:lnTo>
                    <a:pt x="671" y="206"/>
                  </a:lnTo>
                  <a:lnTo>
                    <a:pt x="671" y="216"/>
                  </a:lnTo>
                  <a:lnTo>
                    <a:pt x="662" y="206"/>
                  </a:lnTo>
                  <a:lnTo>
                    <a:pt x="653" y="208"/>
                  </a:lnTo>
                  <a:lnTo>
                    <a:pt x="656" y="216"/>
                  </a:lnTo>
                  <a:lnTo>
                    <a:pt x="662" y="222"/>
                  </a:lnTo>
                  <a:lnTo>
                    <a:pt x="653" y="227"/>
                  </a:lnTo>
                  <a:lnTo>
                    <a:pt x="628" y="209"/>
                  </a:lnTo>
                  <a:lnTo>
                    <a:pt x="618" y="200"/>
                  </a:lnTo>
                  <a:lnTo>
                    <a:pt x="624" y="212"/>
                  </a:lnTo>
                  <a:lnTo>
                    <a:pt x="649" y="230"/>
                  </a:lnTo>
                  <a:lnTo>
                    <a:pt x="659" y="230"/>
                  </a:lnTo>
                  <a:lnTo>
                    <a:pt x="670" y="236"/>
                  </a:lnTo>
                  <a:lnTo>
                    <a:pt x="669" y="242"/>
                  </a:lnTo>
                  <a:lnTo>
                    <a:pt x="675" y="242"/>
                  </a:lnTo>
                  <a:lnTo>
                    <a:pt x="677" y="248"/>
                  </a:lnTo>
                  <a:lnTo>
                    <a:pt x="667" y="256"/>
                  </a:lnTo>
                  <a:lnTo>
                    <a:pt x="648" y="248"/>
                  </a:lnTo>
                  <a:lnTo>
                    <a:pt x="643" y="239"/>
                  </a:lnTo>
                  <a:lnTo>
                    <a:pt x="619" y="236"/>
                  </a:lnTo>
                  <a:lnTo>
                    <a:pt x="614" y="228"/>
                  </a:lnTo>
                  <a:lnTo>
                    <a:pt x="607" y="238"/>
                  </a:lnTo>
                  <a:lnTo>
                    <a:pt x="638" y="245"/>
                  </a:lnTo>
                  <a:lnTo>
                    <a:pt x="641" y="254"/>
                  </a:lnTo>
                  <a:lnTo>
                    <a:pt x="668" y="266"/>
                  </a:lnTo>
                  <a:lnTo>
                    <a:pt x="676" y="266"/>
                  </a:lnTo>
                  <a:lnTo>
                    <a:pt x="678" y="257"/>
                  </a:lnTo>
                  <a:lnTo>
                    <a:pt x="688" y="260"/>
                  </a:lnTo>
                  <a:lnTo>
                    <a:pt x="706" y="258"/>
                  </a:lnTo>
                  <a:lnTo>
                    <a:pt x="727" y="296"/>
                  </a:lnTo>
                  <a:lnTo>
                    <a:pt x="714" y="290"/>
                  </a:lnTo>
                  <a:lnTo>
                    <a:pt x="710" y="301"/>
                  </a:lnTo>
                  <a:lnTo>
                    <a:pt x="424" y="356"/>
                  </a:lnTo>
                  <a:lnTo>
                    <a:pt x="188" y="386"/>
                  </a:lnTo>
                  <a:lnTo>
                    <a:pt x="0" y="413"/>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69" name="Freeform 118"/>
            <p:cNvSpPr>
              <a:spLocks/>
            </p:cNvSpPr>
            <p:nvPr/>
          </p:nvSpPr>
          <p:spPr bwMode="auto">
            <a:xfrm>
              <a:off x="3089" y="1523"/>
              <a:ext cx="28" cy="80"/>
            </a:xfrm>
            <a:custGeom>
              <a:avLst/>
              <a:gdLst>
                <a:gd name="T0" fmla="*/ 1 w 41"/>
                <a:gd name="T1" fmla="*/ 67 h 118"/>
                <a:gd name="T2" fmla="*/ 0 w 41"/>
                <a:gd name="T3" fmla="*/ 103 h 118"/>
                <a:gd name="T4" fmla="*/ 8 w 41"/>
                <a:gd name="T5" fmla="*/ 118 h 118"/>
                <a:gd name="T6" fmla="*/ 16 w 41"/>
                <a:gd name="T7" fmla="*/ 75 h 118"/>
                <a:gd name="T8" fmla="*/ 29 w 41"/>
                <a:gd name="T9" fmla="*/ 57 h 118"/>
                <a:gd name="T10" fmla="*/ 41 w 41"/>
                <a:gd name="T11" fmla="*/ 0 h 118"/>
                <a:gd name="T12" fmla="*/ 17 w 41"/>
                <a:gd name="T13" fmla="*/ 13 h 118"/>
                <a:gd name="T14" fmla="*/ 1 w 41"/>
                <a:gd name="T15" fmla="*/ 67 h 118"/>
                <a:gd name="T16" fmla="*/ 0 60000 65536"/>
                <a:gd name="T17" fmla="*/ 0 60000 65536"/>
                <a:gd name="T18" fmla="*/ 0 60000 65536"/>
                <a:gd name="T19" fmla="*/ 0 60000 65536"/>
                <a:gd name="T20" fmla="*/ 0 60000 65536"/>
                <a:gd name="T21" fmla="*/ 0 60000 65536"/>
                <a:gd name="T22" fmla="*/ 0 60000 65536"/>
                <a:gd name="T23" fmla="*/ 0 60000 65536"/>
                <a:gd name="T24" fmla="*/ 0 w 41"/>
                <a:gd name="T25" fmla="*/ 0 h 118"/>
                <a:gd name="T26" fmla="*/ 41 w 41"/>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1" h="118">
                  <a:moveTo>
                    <a:pt x="1" y="67"/>
                  </a:moveTo>
                  <a:lnTo>
                    <a:pt x="0" y="103"/>
                  </a:lnTo>
                  <a:lnTo>
                    <a:pt x="8" y="118"/>
                  </a:lnTo>
                  <a:lnTo>
                    <a:pt x="16" y="75"/>
                  </a:lnTo>
                  <a:lnTo>
                    <a:pt x="29" y="57"/>
                  </a:lnTo>
                  <a:lnTo>
                    <a:pt x="41" y="0"/>
                  </a:lnTo>
                  <a:lnTo>
                    <a:pt x="17" y="13"/>
                  </a:lnTo>
                  <a:lnTo>
                    <a:pt x="1" y="67"/>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0" name="Freeform 119"/>
            <p:cNvSpPr>
              <a:spLocks/>
            </p:cNvSpPr>
            <p:nvPr/>
          </p:nvSpPr>
          <p:spPr bwMode="auto">
            <a:xfrm>
              <a:off x="3089" y="1523"/>
              <a:ext cx="28" cy="80"/>
            </a:xfrm>
            <a:custGeom>
              <a:avLst/>
              <a:gdLst>
                <a:gd name="T0" fmla="*/ 1 w 41"/>
                <a:gd name="T1" fmla="*/ 67 h 118"/>
                <a:gd name="T2" fmla="*/ 0 w 41"/>
                <a:gd name="T3" fmla="*/ 103 h 118"/>
                <a:gd name="T4" fmla="*/ 8 w 41"/>
                <a:gd name="T5" fmla="*/ 118 h 118"/>
                <a:gd name="T6" fmla="*/ 16 w 41"/>
                <a:gd name="T7" fmla="*/ 75 h 118"/>
                <a:gd name="T8" fmla="*/ 29 w 41"/>
                <a:gd name="T9" fmla="*/ 57 h 118"/>
                <a:gd name="T10" fmla="*/ 41 w 41"/>
                <a:gd name="T11" fmla="*/ 0 h 118"/>
                <a:gd name="T12" fmla="*/ 17 w 41"/>
                <a:gd name="T13" fmla="*/ 13 h 118"/>
                <a:gd name="T14" fmla="*/ 1 w 41"/>
                <a:gd name="T15" fmla="*/ 67 h 118"/>
                <a:gd name="T16" fmla="*/ 0 60000 65536"/>
                <a:gd name="T17" fmla="*/ 0 60000 65536"/>
                <a:gd name="T18" fmla="*/ 0 60000 65536"/>
                <a:gd name="T19" fmla="*/ 0 60000 65536"/>
                <a:gd name="T20" fmla="*/ 0 60000 65536"/>
                <a:gd name="T21" fmla="*/ 0 60000 65536"/>
                <a:gd name="T22" fmla="*/ 0 60000 65536"/>
                <a:gd name="T23" fmla="*/ 0 60000 65536"/>
                <a:gd name="T24" fmla="*/ 0 w 41"/>
                <a:gd name="T25" fmla="*/ 0 h 118"/>
                <a:gd name="T26" fmla="*/ 41 w 41"/>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1" h="118">
                  <a:moveTo>
                    <a:pt x="1" y="67"/>
                  </a:moveTo>
                  <a:lnTo>
                    <a:pt x="0" y="103"/>
                  </a:lnTo>
                  <a:lnTo>
                    <a:pt x="8" y="118"/>
                  </a:lnTo>
                  <a:lnTo>
                    <a:pt x="16" y="75"/>
                  </a:lnTo>
                  <a:lnTo>
                    <a:pt x="29" y="57"/>
                  </a:lnTo>
                  <a:lnTo>
                    <a:pt x="41" y="0"/>
                  </a:lnTo>
                  <a:lnTo>
                    <a:pt x="17" y="13"/>
                  </a:lnTo>
                  <a:lnTo>
                    <a:pt x="1" y="67"/>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1" name="Freeform 120"/>
            <p:cNvSpPr>
              <a:spLocks/>
            </p:cNvSpPr>
            <p:nvPr/>
          </p:nvSpPr>
          <p:spPr bwMode="auto">
            <a:xfrm>
              <a:off x="3089" y="1523"/>
              <a:ext cx="28" cy="80"/>
            </a:xfrm>
            <a:custGeom>
              <a:avLst/>
              <a:gdLst>
                <a:gd name="T0" fmla="*/ 1 w 41"/>
                <a:gd name="T1" fmla="*/ 67 h 118"/>
                <a:gd name="T2" fmla="*/ 0 w 41"/>
                <a:gd name="T3" fmla="*/ 103 h 118"/>
                <a:gd name="T4" fmla="*/ 8 w 41"/>
                <a:gd name="T5" fmla="*/ 118 h 118"/>
                <a:gd name="T6" fmla="*/ 16 w 41"/>
                <a:gd name="T7" fmla="*/ 75 h 118"/>
                <a:gd name="T8" fmla="*/ 29 w 41"/>
                <a:gd name="T9" fmla="*/ 57 h 118"/>
                <a:gd name="T10" fmla="*/ 41 w 41"/>
                <a:gd name="T11" fmla="*/ 0 h 118"/>
                <a:gd name="T12" fmla="*/ 17 w 41"/>
                <a:gd name="T13" fmla="*/ 13 h 118"/>
                <a:gd name="T14" fmla="*/ 1 w 41"/>
                <a:gd name="T15" fmla="*/ 67 h 118"/>
                <a:gd name="T16" fmla="*/ 0 60000 65536"/>
                <a:gd name="T17" fmla="*/ 0 60000 65536"/>
                <a:gd name="T18" fmla="*/ 0 60000 65536"/>
                <a:gd name="T19" fmla="*/ 0 60000 65536"/>
                <a:gd name="T20" fmla="*/ 0 60000 65536"/>
                <a:gd name="T21" fmla="*/ 0 60000 65536"/>
                <a:gd name="T22" fmla="*/ 0 60000 65536"/>
                <a:gd name="T23" fmla="*/ 0 60000 65536"/>
                <a:gd name="T24" fmla="*/ 0 w 41"/>
                <a:gd name="T25" fmla="*/ 0 h 118"/>
                <a:gd name="T26" fmla="*/ 41 w 41"/>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1" h="118">
                  <a:moveTo>
                    <a:pt x="1" y="67"/>
                  </a:moveTo>
                  <a:lnTo>
                    <a:pt x="0" y="103"/>
                  </a:lnTo>
                  <a:lnTo>
                    <a:pt x="8" y="118"/>
                  </a:lnTo>
                  <a:lnTo>
                    <a:pt x="16" y="75"/>
                  </a:lnTo>
                  <a:lnTo>
                    <a:pt x="29" y="57"/>
                  </a:lnTo>
                  <a:lnTo>
                    <a:pt x="41" y="0"/>
                  </a:lnTo>
                  <a:lnTo>
                    <a:pt x="17" y="13"/>
                  </a:lnTo>
                  <a:lnTo>
                    <a:pt x="1" y="67"/>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2" name="Freeform 121"/>
            <p:cNvSpPr>
              <a:spLocks/>
            </p:cNvSpPr>
            <p:nvPr/>
          </p:nvSpPr>
          <p:spPr bwMode="auto">
            <a:xfrm>
              <a:off x="3089" y="1523"/>
              <a:ext cx="28" cy="80"/>
            </a:xfrm>
            <a:custGeom>
              <a:avLst/>
              <a:gdLst>
                <a:gd name="T0" fmla="*/ 1 w 41"/>
                <a:gd name="T1" fmla="*/ 67 h 118"/>
                <a:gd name="T2" fmla="*/ 0 w 41"/>
                <a:gd name="T3" fmla="*/ 103 h 118"/>
                <a:gd name="T4" fmla="*/ 8 w 41"/>
                <a:gd name="T5" fmla="*/ 118 h 118"/>
                <a:gd name="T6" fmla="*/ 16 w 41"/>
                <a:gd name="T7" fmla="*/ 75 h 118"/>
                <a:gd name="T8" fmla="*/ 29 w 41"/>
                <a:gd name="T9" fmla="*/ 57 h 118"/>
                <a:gd name="T10" fmla="*/ 41 w 41"/>
                <a:gd name="T11" fmla="*/ 0 h 118"/>
                <a:gd name="T12" fmla="*/ 17 w 41"/>
                <a:gd name="T13" fmla="*/ 13 h 118"/>
                <a:gd name="T14" fmla="*/ 1 w 41"/>
                <a:gd name="T15" fmla="*/ 67 h 118"/>
                <a:gd name="T16" fmla="*/ 0 60000 65536"/>
                <a:gd name="T17" fmla="*/ 0 60000 65536"/>
                <a:gd name="T18" fmla="*/ 0 60000 65536"/>
                <a:gd name="T19" fmla="*/ 0 60000 65536"/>
                <a:gd name="T20" fmla="*/ 0 60000 65536"/>
                <a:gd name="T21" fmla="*/ 0 60000 65536"/>
                <a:gd name="T22" fmla="*/ 0 60000 65536"/>
                <a:gd name="T23" fmla="*/ 0 60000 65536"/>
                <a:gd name="T24" fmla="*/ 0 w 41"/>
                <a:gd name="T25" fmla="*/ 0 h 118"/>
                <a:gd name="T26" fmla="*/ 41 w 41"/>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1" h="118">
                  <a:moveTo>
                    <a:pt x="1" y="67"/>
                  </a:moveTo>
                  <a:lnTo>
                    <a:pt x="0" y="103"/>
                  </a:lnTo>
                  <a:lnTo>
                    <a:pt x="8" y="118"/>
                  </a:lnTo>
                  <a:lnTo>
                    <a:pt x="16" y="75"/>
                  </a:lnTo>
                  <a:lnTo>
                    <a:pt x="29" y="57"/>
                  </a:lnTo>
                  <a:lnTo>
                    <a:pt x="41" y="0"/>
                  </a:lnTo>
                  <a:lnTo>
                    <a:pt x="17" y="13"/>
                  </a:lnTo>
                  <a:lnTo>
                    <a:pt x="1" y="67"/>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3" name="Freeform 122"/>
            <p:cNvSpPr>
              <a:spLocks/>
            </p:cNvSpPr>
            <p:nvPr/>
          </p:nvSpPr>
          <p:spPr bwMode="auto">
            <a:xfrm>
              <a:off x="303" y="570"/>
              <a:ext cx="424" cy="309"/>
            </a:xfrm>
            <a:custGeom>
              <a:avLst/>
              <a:gdLst>
                <a:gd name="T0" fmla="*/ 21 w 628"/>
                <a:gd name="T1" fmla="*/ 126 h 458"/>
                <a:gd name="T2" fmla="*/ 18 w 628"/>
                <a:gd name="T3" fmla="*/ 195 h 458"/>
                <a:gd name="T4" fmla="*/ 26 w 628"/>
                <a:gd name="T5" fmla="*/ 204 h 458"/>
                <a:gd name="T6" fmla="*/ 14 w 628"/>
                <a:gd name="T7" fmla="*/ 226 h 458"/>
                <a:gd name="T8" fmla="*/ 19 w 628"/>
                <a:gd name="T9" fmla="*/ 237 h 458"/>
                <a:gd name="T10" fmla="*/ 7 w 628"/>
                <a:gd name="T11" fmla="*/ 266 h 458"/>
                <a:gd name="T12" fmla="*/ 0 w 628"/>
                <a:gd name="T13" fmla="*/ 271 h 458"/>
                <a:gd name="T14" fmla="*/ 46 w 628"/>
                <a:gd name="T15" fmla="*/ 306 h 458"/>
                <a:gd name="T16" fmla="*/ 78 w 628"/>
                <a:gd name="T17" fmla="*/ 369 h 458"/>
                <a:gd name="T18" fmla="*/ 226 w 628"/>
                <a:gd name="T19" fmla="*/ 420 h 458"/>
                <a:gd name="T20" fmla="*/ 556 w 628"/>
                <a:gd name="T21" fmla="*/ 458 h 458"/>
                <a:gd name="T22" fmla="*/ 193 w 628"/>
                <a:gd name="T23" fmla="*/ 0 h 458"/>
                <a:gd name="T24" fmla="*/ 186 w 628"/>
                <a:gd name="T25" fmla="*/ 11 h 458"/>
                <a:gd name="T26" fmla="*/ 191 w 628"/>
                <a:gd name="T27" fmla="*/ 31 h 458"/>
                <a:gd name="T28" fmla="*/ 201 w 628"/>
                <a:gd name="T29" fmla="*/ 45 h 458"/>
                <a:gd name="T30" fmla="*/ 185 w 628"/>
                <a:gd name="T31" fmla="*/ 57 h 458"/>
                <a:gd name="T32" fmla="*/ 189 w 628"/>
                <a:gd name="T33" fmla="*/ 68 h 458"/>
                <a:gd name="T34" fmla="*/ 197 w 628"/>
                <a:gd name="T35" fmla="*/ 118 h 458"/>
                <a:gd name="T36" fmla="*/ 194 w 628"/>
                <a:gd name="T37" fmla="*/ 126 h 458"/>
                <a:gd name="T38" fmla="*/ 177 w 628"/>
                <a:gd name="T39" fmla="*/ 156 h 458"/>
                <a:gd name="T40" fmla="*/ 173 w 628"/>
                <a:gd name="T41" fmla="*/ 166 h 458"/>
                <a:gd name="T42" fmla="*/ 162 w 628"/>
                <a:gd name="T43" fmla="*/ 204 h 458"/>
                <a:gd name="T44" fmla="*/ 136 w 628"/>
                <a:gd name="T45" fmla="*/ 216 h 458"/>
                <a:gd name="T46" fmla="*/ 124 w 628"/>
                <a:gd name="T47" fmla="*/ 210 h 458"/>
                <a:gd name="T48" fmla="*/ 115 w 628"/>
                <a:gd name="T49" fmla="*/ 217 h 458"/>
                <a:gd name="T50" fmla="*/ 117 w 628"/>
                <a:gd name="T51" fmla="*/ 203 h 458"/>
                <a:gd name="T52" fmla="*/ 107 w 628"/>
                <a:gd name="T53" fmla="*/ 196 h 458"/>
                <a:gd name="T54" fmla="*/ 123 w 628"/>
                <a:gd name="T55" fmla="*/ 188 h 458"/>
                <a:gd name="T56" fmla="*/ 132 w 628"/>
                <a:gd name="T57" fmla="*/ 204 h 458"/>
                <a:gd name="T58" fmla="*/ 143 w 628"/>
                <a:gd name="T59" fmla="*/ 194 h 458"/>
                <a:gd name="T60" fmla="*/ 156 w 628"/>
                <a:gd name="T61" fmla="*/ 184 h 458"/>
                <a:gd name="T62" fmla="*/ 149 w 628"/>
                <a:gd name="T63" fmla="*/ 166 h 458"/>
                <a:gd name="T64" fmla="*/ 158 w 628"/>
                <a:gd name="T65" fmla="*/ 144 h 458"/>
                <a:gd name="T66" fmla="*/ 168 w 628"/>
                <a:gd name="T67" fmla="*/ 121 h 458"/>
                <a:gd name="T68" fmla="*/ 154 w 628"/>
                <a:gd name="T69" fmla="*/ 140 h 458"/>
                <a:gd name="T70" fmla="*/ 124 w 628"/>
                <a:gd name="T71" fmla="*/ 160 h 458"/>
                <a:gd name="T72" fmla="*/ 115 w 628"/>
                <a:gd name="T73" fmla="*/ 179 h 458"/>
                <a:gd name="T74" fmla="*/ 137 w 628"/>
                <a:gd name="T75" fmla="*/ 144 h 458"/>
                <a:gd name="T76" fmla="*/ 160 w 628"/>
                <a:gd name="T77" fmla="*/ 129 h 458"/>
                <a:gd name="T78" fmla="*/ 163 w 628"/>
                <a:gd name="T79" fmla="*/ 110 h 458"/>
                <a:gd name="T80" fmla="*/ 157 w 628"/>
                <a:gd name="T81" fmla="*/ 96 h 458"/>
                <a:gd name="T82" fmla="*/ 150 w 628"/>
                <a:gd name="T83" fmla="*/ 98 h 458"/>
                <a:gd name="T84" fmla="*/ 134 w 628"/>
                <a:gd name="T85" fmla="*/ 86 h 458"/>
                <a:gd name="T86" fmla="*/ 26 w 628"/>
                <a:gd name="T87" fmla="*/ 22 h 45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28"/>
                <a:gd name="T133" fmla="*/ 0 h 458"/>
                <a:gd name="T134" fmla="*/ 628 w 628"/>
                <a:gd name="T135" fmla="*/ 458 h 45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28" h="458">
                  <a:moveTo>
                    <a:pt x="14" y="79"/>
                  </a:moveTo>
                  <a:lnTo>
                    <a:pt x="23" y="99"/>
                  </a:lnTo>
                  <a:lnTo>
                    <a:pt x="21" y="126"/>
                  </a:lnTo>
                  <a:lnTo>
                    <a:pt x="19" y="151"/>
                  </a:lnTo>
                  <a:lnTo>
                    <a:pt x="22" y="161"/>
                  </a:lnTo>
                  <a:lnTo>
                    <a:pt x="18" y="195"/>
                  </a:lnTo>
                  <a:lnTo>
                    <a:pt x="28" y="188"/>
                  </a:lnTo>
                  <a:lnTo>
                    <a:pt x="43" y="202"/>
                  </a:lnTo>
                  <a:lnTo>
                    <a:pt x="26" y="204"/>
                  </a:lnTo>
                  <a:lnTo>
                    <a:pt x="17" y="203"/>
                  </a:lnTo>
                  <a:lnTo>
                    <a:pt x="15" y="217"/>
                  </a:lnTo>
                  <a:lnTo>
                    <a:pt x="14" y="226"/>
                  </a:lnTo>
                  <a:lnTo>
                    <a:pt x="29" y="226"/>
                  </a:lnTo>
                  <a:lnTo>
                    <a:pt x="31" y="232"/>
                  </a:lnTo>
                  <a:lnTo>
                    <a:pt x="19" y="237"/>
                  </a:lnTo>
                  <a:lnTo>
                    <a:pt x="21" y="251"/>
                  </a:lnTo>
                  <a:lnTo>
                    <a:pt x="13" y="266"/>
                  </a:lnTo>
                  <a:lnTo>
                    <a:pt x="7" y="266"/>
                  </a:lnTo>
                  <a:lnTo>
                    <a:pt x="13" y="243"/>
                  </a:lnTo>
                  <a:lnTo>
                    <a:pt x="10" y="237"/>
                  </a:lnTo>
                  <a:lnTo>
                    <a:pt x="0" y="271"/>
                  </a:lnTo>
                  <a:lnTo>
                    <a:pt x="17" y="282"/>
                  </a:lnTo>
                  <a:lnTo>
                    <a:pt x="44" y="294"/>
                  </a:lnTo>
                  <a:lnTo>
                    <a:pt x="46" y="306"/>
                  </a:lnTo>
                  <a:lnTo>
                    <a:pt x="58" y="308"/>
                  </a:lnTo>
                  <a:lnTo>
                    <a:pt x="82" y="354"/>
                  </a:lnTo>
                  <a:lnTo>
                    <a:pt x="78" y="369"/>
                  </a:lnTo>
                  <a:lnTo>
                    <a:pt x="114" y="401"/>
                  </a:lnTo>
                  <a:lnTo>
                    <a:pt x="178" y="398"/>
                  </a:lnTo>
                  <a:lnTo>
                    <a:pt x="226" y="420"/>
                  </a:lnTo>
                  <a:lnTo>
                    <a:pt x="248" y="415"/>
                  </a:lnTo>
                  <a:lnTo>
                    <a:pt x="392" y="420"/>
                  </a:lnTo>
                  <a:lnTo>
                    <a:pt x="556" y="458"/>
                  </a:lnTo>
                  <a:lnTo>
                    <a:pt x="560" y="408"/>
                  </a:lnTo>
                  <a:lnTo>
                    <a:pt x="628" y="114"/>
                  </a:lnTo>
                  <a:lnTo>
                    <a:pt x="193" y="0"/>
                  </a:lnTo>
                  <a:lnTo>
                    <a:pt x="188" y="2"/>
                  </a:lnTo>
                  <a:lnTo>
                    <a:pt x="191" y="8"/>
                  </a:lnTo>
                  <a:lnTo>
                    <a:pt x="186" y="11"/>
                  </a:lnTo>
                  <a:lnTo>
                    <a:pt x="191" y="17"/>
                  </a:lnTo>
                  <a:lnTo>
                    <a:pt x="189" y="24"/>
                  </a:lnTo>
                  <a:lnTo>
                    <a:pt x="191" y="31"/>
                  </a:lnTo>
                  <a:lnTo>
                    <a:pt x="197" y="29"/>
                  </a:lnTo>
                  <a:lnTo>
                    <a:pt x="204" y="32"/>
                  </a:lnTo>
                  <a:lnTo>
                    <a:pt x="201" y="45"/>
                  </a:lnTo>
                  <a:lnTo>
                    <a:pt x="203" y="51"/>
                  </a:lnTo>
                  <a:lnTo>
                    <a:pt x="195" y="68"/>
                  </a:lnTo>
                  <a:lnTo>
                    <a:pt x="185" y="57"/>
                  </a:lnTo>
                  <a:lnTo>
                    <a:pt x="181" y="59"/>
                  </a:lnTo>
                  <a:lnTo>
                    <a:pt x="181" y="67"/>
                  </a:lnTo>
                  <a:lnTo>
                    <a:pt x="189" y="68"/>
                  </a:lnTo>
                  <a:lnTo>
                    <a:pt x="198" y="87"/>
                  </a:lnTo>
                  <a:lnTo>
                    <a:pt x="194" y="110"/>
                  </a:lnTo>
                  <a:lnTo>
                    <a:pt x="197" y="118"/>
                  </a:lnTo>
                  <a:lnTo>
                    <a:pt x="203" y="120"/>
                  </a:lnTo>
                  <a:lnTo>
                    <a:pt x="199" y="124"/>
                  </a:lnTo>
                  <a:lnTo>
                    <a:pt x="194" y="126"/>
                  </a:lnTo>
                  <a:lnTo>
                    <a:pt x="181" y="142"/>
                  </a:lnTo>
                  <a:lnTo>
                    <a:pt x="181" y="147"/>
                  </a:lnTo>
                  <a:lnTo>
                    <a:pt x="177" y="156"/>
                  </a:lnTo>
                  <a:lnTo>
                    <a:pt x="174" y="157"/>
                  </a:lnTo>
                  <a:lnTo>
                    <a:pt x="178" y="164"/>
                  </a:lnTo>
                  <a:lnTo>
                    <a:pt x="173" y="166"/>
                  </a:lnTo>
                  <a:lnTo>
                    <a:pt x="173" y="193"/>
                  </a:lnTo>
                  <a:lnTo>
                    <a:pt x="162" y="197"/>
                  </a:lnTo>
                  <a:lnTo>
                    <a:pt x="162" y="204"/>
                  </a:lnTo>
                  <a:lnTo>
                    <a:pt x="154" y="195"/>
                  </a:lnTo>
                  <a:lnTo>
                    <a:pt x="153" y="200"/>
                  </a:lnTo>
                  <a:lnTo>
                    <a:pt x="136" y="216"/>
                  </a:lnTo>
                  <a:lnTo>
                    <a:pt x="129" y="213"/>
                  </a:lnTo>
                  <a:lnTo>
                    <a:pt x="127" y="206"/>
                  </a:lnTo>
                  <a:lnTo>
                    <a:pt x="124" y="210"/>
                  </a:lnTo>
                  <a:lnTo>
                    <a:pt x="120" y="207"/>
                  </a:lnTo>
                  <a:lnTo>
                    <a:pt x="117" y="218"/>
                  </a:lnTo>
                  <a:lnTo>
                    <a:pt x="115" y="217"/>
                  </a:lnTo>
                  <a:lnTo>
                    <a:pt x="116" y="209"/>
                  </a:lnTo>
                  <a:lnTo>
                    <a:pt x="110" y="210"/>
                  </a:lnTo>
                  <a:lnTo>
                    <a:pt x="117" y="203"/>
                  </a:lnTo>
                  <a:lnTo>
                    <a:pt x="108" y="203"/>
                  </a:lnTo>
                  <a:lnTo>
                    <a:pt x="115" y="198"/>
                  </a:lnTo>
                  <a:lnTo>
                    <a:pt x="107" y="196"/>
                  </a:lnTo>
                  <a:lnTo>
                    <a:pt x="111" y="190"/>
                  </a:lnTo>
                  <a:lnTo>
                    <a:pt x="118" y="196"/>
                  </a:lnTo>
                  <a:lnTo>
                    <a:pt x="123" y="188"/>
                  </a:lnTo>
                  <a:lnTo>
                    <a:pt x="136" y="181"/>
                  </a:lnTo>
                  <a:lnTo>
                    <a:pt x="129" y="197"/>
                  </a:lnTo>
                  <a:lnTo>
                    <a:pt x="132" y="204"/>
                  </a:lnTo>
                  <a:lnTo>
                    <a:pt x="137" y="190"/>
                  </a:lnTo>
                  <a:lnTo>
                    <a:pt x="149" y="183"/>
                  </a:lnTo>
                  <a:lnTo>
                    <a:pt x="143" y="194"/>
                  </a:lnTo>
                  <a:lnTo>
                    <a:pt x="149" y="200"/>
                  </a:lnTo>
                  <a:lnTo>
                    <a:pt x="149" y="191"/>
                  </a:lnTo>
                  <a:lnTo>
                    <a:pt x="156" y="184"/>
                  </a:lnTo>
                  <a:lnTo>
                    <a:pt x="162" y="173"/>
                  </a:lnTo>
                  <a:lnTo>
                    <a:pt x="161" y="165"/>
                  </a:lnTo>
                  <a:lnTo>
                    <a:pt x="149" y="166"/>
                  </a:lnTo>
                  <a:lnTo>
                    <a:pt x="151" y="155"/>
                  </a:lnTo>
                  <a:lnTo>
                    <a:pt x="157" y="161"/>
                  </a:lnTo>
                  <a:lnTo>
                    <a:pt x="158" y="144"/>
                  </a:lnTo>
                  <a:lnTo>
                    <a:pt x="173" y="145"/>
                  </a:lnTo>
                  <a:lnTo>
                    <a:pt x="174" y="129"/>
                  </a:lnTo>
                  <a:lnTo>
                    <a:pt x="168" y="121"/>
                  </a:lnTo>
                  <a:lnTo>
                    <a:pt x="168" y="136"/>
                  </a:lnTo>
                  <a:lnTo>
                    <a:pt x="164" y="133"/>
                  </a:lnTo>
                  <a:lnTo>
                    <a:pt x="154" y="140"/>
                  </a:lnTo>
                  <a:lnTo>
                    <a:pt x="148" y="149"/>
                  </a:lnTo>
                  <a:lnTo>
                    <a:pt x="139" y="150"/>
                  </a:lnTo>
                  <a:lnTo>
                    <a:pt x="124" y="160"/>
                  </a:lnTo>
                  <a:lnTo>
                    <a:pt x="112" y="173"/>
                  </a:lnTo>
                  <a:lnTo>
                    <a:pt x="133" y="174"/>
                  </a:lnTo>
                  <a:lnTo>
                    <a:pt x="115" y="179"/>
                  </a:lnTo>
                  <a:lnTo>
                    <a:pt x="107" y="175"/>
                  </a:lnTo>
                  <a:lnTo>
                    <a:pt x="124" y="150"/>
                  </a:lnTo>
                  <a:lnTo>
                    <a:pt x="137" y="144"/>
                  </a:lnTo>
                  <a:lnTo>
                    <a:pt x="150" y="128"/>
                  </a:lnTo>
                  <a:lnTo>
                    <a:pt x="152" y="137"/>
                  </a:lnTo>
                  <a:lnTo>
                    <a:pt x="160" y="129"/>
                  </a:lnTo>
                  <a:lnTo>
                    <a:pt x="168" y="112"/>
                  </a:lnTo>
                  <a:lnTo>
                    <a:pt x="166" y="101"/>
                  </a:lnTo>
                  <a:lnTo>
                    <a:pt x="163" y="110"/>
                  </a:lnTo>
                  <a:lnTo>
                    <a:pt x="158" y="108"/>
                  </a:lnTo>
                  <a:lnTo>
                    <a:pt x="162" y="96"/>
                  </a:lnTo>
                  <a:lnTo>
                    <a:pt x="157" y="96"/>
                  </a:lnTo>
                  <a:lnTo>
                    <a:pt x="156" y="107"/>
                  </a:lnTo>
                  <a:lnTo>
                    <a:pt x="151" y="110"/>
                  </a:lnTo>
                  <a:lnTo>
                    <a:pt x="150" y="98"/>
                  </a:lnTo>
                  <a:lnTo>
                    <a:pt x="146" y="96"/>
                  </a:lnTo>
                  <a:lnTo>
                    <a:pt x="142" y="101"/>
                  </a:lnTo>
                  <a:lnTo>
                    <a:pt x="134" y="86"/>
                  </a:lnTo>
                  <a:lnTo>
                    <a:pt x="120" y="85"/>
                  </a:lnTo>
                  <a:lnTo>
                    <a:pt x="65" y="57"/>
                  </a:lnTo>
                  <a:lnTo>
                    <a:pt x="26" y="22"/>
                  </a:lnTo>
                  <a:lnTo>
                    <a:pt x="15" y="47"/>
                  </a:lnTo>
                  <a:lnTo>
                    <a:pt x="14" y="79"/>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4" name="Freeform 123"/>
            <p:cNvSpPr>
              <a:spLocks/>
            </p:cNvSpPr>
            <p:nvPr/>
          </p:nvSpPr>
          <p:spPr bwMode="auto">
            <a:xfrm>
              <a:off x="303" y="570"/>
              <a:ext cx="424" cy="309"/>
            </a:xfrm>
            <a:custGeom>
              <a:avLst/>
              <a:gdLst>
                <a:gd name="T0" fmla="*/ 21 w 628"/>
                <a:gd name="T1" fmla="*/ 126 h 458"/>
                <a:gd name="T2" fmla="*/ 18 w 628"/>
                <a:gd name="T3" fmla="*/ 195 h 458"/>
                <a:gd name="T4" fmla="*/ 26 w 628"/>
                <a:gd name="T5" fmla="*/ 204 h 458"/>
                <a:gd name="T6" fmla="*/ 14 w 628"/>
                <a:gd name="T7" fmla="*/ 226 h 458"/>
                <a:gd name="T8" fmla="*/ 19 w 628"/>
                <a:gd name="T9" fmla="*/ 237 h 458"/>
                <a:gd name="T10" fmla="*/ 7 w 628"/>
                <a:gd name="T11" fmla="*/ 266 h 458"/>
                <a:gd name="T12" fmla="*/ 0 w 628"/>
                <a:gd name="T13" fmla="*/ 271 h 458"/>
                <a:gd name="T14" fmla="*/ 46 w 628"/>
                <a:gd name="T15" fmla="*/ 306 h 458"/>
                <a:gd name="T16" fmla="*/ 78 w 628"/>
                <a:gd name="T17" fmla="*/ 369 h 458"/>
                <a:gd name="T18" fmla="*/ 226 w 628"/>
                <a:gd name="T19" fmla="*/ 420 h 458"/>
                <a:gd name="T20" fmla="*/ 556 w 628"/>
                <a:gd name="T21" fmla="*/ 458 h 458"/>
                <a:gd name="T22" fmla="*/ 193 w 628"/>
                <a:gd name="T23" fmla="*/ 0 h 458"/>
                <a:gd name="T24" fmla="*/ 186 w 628"/>
                <a:gd name="T25" fmla="*/ 11 h 458"/>
                <a:gd name="T26" fmla="*/ 191 w 628"/>
                <a:gd name="T27" fmla="*/ 31 h 458"/>
                <a:gd name="T28" fmla="*/ 201 w 628"/>
                <a:gd name="T29" fmla="*/ 45 h 458"/>
                <a:gd name="T30" fmla="*/ 185 w 628"/>
                <a:gd name="T31" fmla="*/ 57 h 458"/>
                <a:gd name="T32" fmla="*/ 189 w 628"/>
                <a:gd name="T33" fmla="*/ 68 h 458"/>
                <a:gd name="T34" fmla="*/ 197 w 628"/>
                <a:gd name="T35" fmla="*/ 118 h 458"/>
                <a:gd name="T36" fmla="*/ 194 w 628"/>
                <a:gd name="T37" fmla="*/ 126 h 458"/>
                <a:gd name="T38" fmla="*/ 177 w 628"/>
                <a:gd name="T39" fmla="*/ 156 h 458"/>
                <a:gd name="T40" fmla="*/ 173 w 628"/>
                <a:gd name="T41" fmla="*/ 166 h 458"/>
                <a:gd name="T42" fmla="*/ 162 w 628"/>
                <a:gd name="T43" fmla="*/ 204 h 458"/>
                <a:gd name="T44" fmla="*/ 136 w 628"/>
                <a:gd name="T45" fmla="*/ 216 h 458"/>
                <a:gd name="T46" fmla="*/ 124 w 628"/>
                <a:gd name="T47" fmla="*/ 210 h 458"/>
                <a:gd name="T48" fmla="*/ 115 w 628"/>
                <a:gd name="T49" fmla="*/ 217 h 458"/>
                <a:gd name="T50" fmla="*/ 117 w 628"/>
                <a:gd name="T51" fmla="*/ 203 h 458"/>
                <a:gd name="T52" fmla="*/ 107 w 628"/>
                <a:gd name="T53" fmla="*/ 196 h 458"/>
                <a:gd name="T54" fmla="*/ 123 w 628"/>
                <a:gd name="T55" fmla="*/ 188 h 458"/>
                <a:gd name="T56" fmla="*/ 132 w 628"/>
                <a:gd name="T57" fmla="*/ 204 h 458"/>
                <a:gd name="T58" fmla="*/ 143 w 628"/>
                <a:gd name="T59" fmla="*/ 194 h 458"/>
                <a:gd name="T60" fmla="*/ 156 w 628"/>
                <a:gd name="T61" fmla="*/ 184 h 458"/>
                <a:gd name="T62" fmla="*/ 149 w 628"/>
                <a:gd name="T63" fmla="*/ 166 h 458"/>
                <a:gd name="T64" fmla="*/ 158 w 628"/>
                <a:gd name="T65" fmla="*/ 144 h 458"/>
                <a:gd name="T66" fmla="*/ 168 w 628"/>
                <a:gd name="T67" fmla="*/ 121 h 458"/>
                <a:gd name="T68" fmla="*/ 154 w 628"/>
                <a:gd name="T69" fmla="*/ 140 h 458"/>
                <a:gd name="T70" fmla="*/ 124 w 628"/>
                <a:gd name="T71" fmla="*/ 160 h 458"/>
                <a:gd name="T72" fmla="*/ 115 w 628"/>
                <a:gd name="T73" fmla="*/ 179 h 458"/>
                <a:gd name="T74" fmla="*/ 137 w 628"/>
                <a:gd name="T75" fmla="*/ 144 h 458"/>
                <a:gd name="T76" fmla="*/ 160 w 628"/>
                <a:gd name="T77" fmla="*/ 129 h 458"/>
                <a:gd name="T78" fmla="*/ 163 w 628"/>
                <a:gd name="T79" fmla="*/ 110 h 458"/>
                <a:gd name="T80" fmla="*/ 157 w 628"/>
                <a:gd name="T81" fmla="*/ 96 h 458"/>
                <a:gd name="T82" fmla="*/ 150 w 628"/>
                <a:gd name="T83" fmla="*/ 98 h 458"/>
                <a:gd name="T84" fmla="*/ 134 w 628"/>
                <a:gd name="T85" fmla="*/ 86 h 458"/>
                <a:gd name="T86" fmla="*/ 26 w 628"/>
                <a:gd name="T87" fmla="*/ 22 h 45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28"/>
                <a:gd name="T133" fmla="*/ 0 h 458"/>
                <a:gd name="T134" fmla="*/ 628 w 628"/>
                <a:gd name="T135" fmla="*/ 458 h 45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28" h="458">
                  <a:moveTo>
                    <a:pt x="14" y="79"/>
                  </a:moveTo>
                  <a:lnTo>
                    <a:pt x="23" y="99"/>
                  </a:lnTo>
                  <a:lnTo>
                    <a:pt x="21" y="126"/>
                  </a:lnTo>
                  <a:lnTo>
                    <a:pt x="19" y="151"/>
                  </a:lnTo>
                  <a:lnTo>
                    <a:pt x="22" y="161"/>
                  </a:lnTo>
                  <a:lnTo>
                    <a:pt x="18" y="195"/>
                  </a:lnTo>
                  <a:lnTo>
                    <a:pt x="28" y="188"/>
                  </a:lnTo>
                  <a:lnTo>
                    <a:pt x="43" y="202"/>
                  </a:lnTo>
                  <a:lnTo>
                    <a:pt x="26" y="204"/>
                  </a:lnTo>
                  <a:lnTo>
                    <a:pt x="17" y="203"/>
                  </a:lnTo>
                  <a:lnTo>
                    <a:pt x="15" y="217"/>
                  </a:lnTo>
                  <a:lnTo>
                    <a:pt x="14" y="226"/>
                  </a:lnTo>
                  <a:lnTo>
                    <a:pt x="29" y="226"/>
                  </a:lnTo>
                  <a:lnTo>
                    <a:pt x="31" y="232"/>
                  </a:lnTo>
                  <a:lnTo>
                    <a:pt x="19" y="237"/>
                  </a:lnTo>
                  <a:lnTo>
                    <a:pt x="21" y="251"/>
                  </a:lnTo>
                  <a:lnTo>
                    <a:pt x="13" y="266"/>
                  </a:lnTo>
                  <a:lnTo>
                    <a:pt x="7" y="266"/>
                  </a:lnTo>
                  <a:lnTo>
                    <a:pt x="13" y="243"/>
                  </a:lnTo>
                  <a:lnTo>
                    <a:pt x="10" y="237"/>
                  </a:lnTo>
                  <a:lnTo>
                    <a:pt x="0" y="271"/>
                  </a:lnTo>
                  <a:lnTo>
                    <a:pt x="17" y="282"/>
                  </a:lnTo>
                  <a:lnTo>
                    <a:pt x="44" y="294"/>
                  </a:lnTo>
                  <a:lnTo>
                    <a:pt x="46" y="306"/>
                  </a:lnTo>
                  <a:lnTo>
                    <a:pt x="58" y="308"/>
                  </a:lnTo>
                  <a:lnTo>
                    <a:pt x="82" y="354"/>
                  </a:lnTo>
                  <a:lnTo>
                    <a:pt x="78" y="369"/>
                  </a:lnTo>
                  <a:lnTo>
                    <a:pt x="114" y="401"/>
                  </a:lnTo>
                  <a:lnTo>
                    <a:pt x="178" y="398"/>
                  </a:lnTo>
                  <a:lnTo>
                    <a:pt x="226" y="420"/>
                  </a:lnTo>
                  <a:lnTo>
                    <a:pt x="248" y="415"/>
                  </a:lnTo>
                  <a:lnTo>
                    <a:pt x="392" y="420"/>
                  </a:lnTo>
                  <a:lnTo>
                    <a:pt x="556" y="458"/>
                  </a:lnTo>
                  <a:lnTo>
                    <a:pt x="560" y="408"/>
                  </a:lnTo>
                  <a:lnTo>
                    <a:pt x="628" y="114"/>
                  </a:lnTo>
                  <a:lnTo>
                    <a:pt x="193" y="0"/>
                  </a:lnTo>
                  <a:lnTo>
                    <a:pt x="188" y="2"/>
                  </a:lnTo>
                  <a:lnTo>
                    <a:pt x="191" y="8"/>
                  </a:lnTo>
                  <a:lnTo>
                    <a:pt x="186" y="11"/>
                  </a:lnTo>
                  <a:lnTo>
                    <a:pt x="191" y="17"/>
                  </a:lnTo>
                  <a:lnTo>
                    <a:pt x="189" y="24"/>
                  </a:lnTo>
                  <a:lnTo>
                    <a:pt x="191" y="31"/>
                  </a:lnTo>
                  <a:lnTo>
                    <a:pt x="197" y="29"/>
                  </a:lnTo>
                  <a:lnTo>
                    <a:pt x="204" y="32"/>
                  </a:lnTo>
                  <a:lnTo>
                    <a:pt x="201" y="45"/>
                  </a:lnTo>
                  <a:lnTo>
                    <a:pt x="203" y="51"/>
                  </a:lnTo>
                  <a:lnTo>
                    <a:pt x="195" y="68"/>
                  </a:lnTo>
                  <a:lnTo>
                    <a:pt x="185" y="57"/>
                  </a:lnTo>
                  <a:lnTo>
                    <a:pt x="181" y="59"/>
                  </a:lnTo>
                  <a:lnTo>
                    <a:pt x="181" y="67"/>
                  </a:lnTo>
                  <a:lnTo>
                    <a:pt x="189" y="68"/>
                  </a:lnTo>
                  <a:lnTo>
                    <a:pt x="198" y="87"/>
                  </a:lnTo>
                  <a:lnTo>
                    <a:pt x="194" y="110"/>
                  </a:lnTo>
                  <a:lnTo>
                    <a:pt x="197" y="118"/>
                  </a:lnTo>
                  <a:lnTo>
                    <a:pt x="203" y="120"/>
                  </a:lnTo>
                  <a:lnTo>
                    <a:pt x="199" y="124"/>
                  </a:lnTo>
                  <a:lnTo>
                    <a:pt x="194" y="126"/>
                  </a:lnTo>
                  <a:lnTo>
                    <a:pt x="181" y="142"/>
                  </a:lnTo>
                  <a:lnTo>
                    <a:pt x="181" y="147"/>
                  </a:lnTo>
                  <a:lnTo>
                    <a:pt x="177" y="156"/>
                  </a:lnTo>
                  <a:lnTo>
                    <a:pt x="174" y="157"/>
                  </a:lnTo>
                  <a:lnTo>
                    <a:pt x="178" y="164"/>
                  </a:lnTo>
                  <a:lnTo>
                    <a:pt x="173" y="166"/>
                  </a:lnTo>
                  <a:lnTo>
                    <a:pt x="173" y="193"/>
                  </a:lnTo>
                  <a:lnTo>
                    <a:pt x="162" y="197"/>
                  </a:lnTo>
                  <a:lnTo>
                    <a:pt x="162" y="204"/>
                  </a:lnTo>
                  <a:lnTo>
                    <a:pt x="154" y="195"/>
                  </a:lnTo>
                  <a:lnTo>
                    <a:pt x="153" y="200"/>
                  </a:lnTo>
                  <a:lnTo>
                    <a:pt x="136" y="216"/>
                  </a:lnTo>
                  <a:lnTo>
                    <a:pt x="129" y="213"/>
                  </a:lnTo>
                  <a:lnTo>
                    <a:pt x="127" y="206"/>
                  </a:lnTo>
                  <a:lnTo>
                    <a:pt x="124" y="210"/>
                  </a:lnTo>
                  <a:lnTo>
                    <a:pt x="120" y="207"/>
                  </a:lnTo>
                  <a:lnTo>
                    <a:pt x="117" y="218"/>
                  </a:lnTo>
                  <a:lnTo>
                    <a:pt x="115" y="217"/>
                  </a:lnTo>
                  <a:lnTo>
                    <a:pt x="116" y="209"/>
                  </a:lnTo>
                  <a:lnTo>
                    <a:pt x="110" y="210"/>
                  </a:lnTo>
                  <a:lnTo>
                    <a:pt x="117" y="203"/>
                  </a:lnTo>
                  <a:lnTo>
                    <a:pt x="108" y="203"/>
                  </a:lnTo>
                  <a:lnTo>
                    <a:pt x="115" y="198"/>
                  </a:lnTo>
                  <a:lnTo>
                    <a:pt x="107" y="196"/>
                  </a:lnTo>
                  <a:lnTo>
                    <a:pt x="111" y="190"/>
                  </a:lnTo>
                  <a:lnTo>
                    <a:pt x="118" y="196"/>
                  </a:lnTo>
                  <a:lnTo>
                    <a:pt x="123" y="188"/>
                  </a:lnTo>
                  <a:lnTo>
                    <a:pt x="136" y="181"/>
                  </a:lnTo>
                  <a:lnTo>
                    <a:pt x="129" y="197"/>
                  </a:lnTo>
                  <a:lnTo>
                    <a:pt x="132" y="204"/>
                  </a:lnTo>
                  <a:lnTo>
                    <a:pt x="137" y="190"/>
                  </a:lnTo>
                  <a:lnTo>
                    <a:pt x="149" y="183"/>
                  </a:lnTo>
                  <a:lnTo>
                    <a:pt x="143" y="194"/>
                  </a:lnTo>
                  <a:lnTo>
                    <a:pt x="149" y="200"/>
                  </a:lnTo>
                  <a:lnTo>
                    <a:pt x="149" y="191"/>
                  </a:lnTo>
                  <a:lnTo>
                    <a:pt x="156" y="184"/>
                  </a:lnTo>
                  <a:lnTo>
                    <a:pt x="162" y="173"/>
                  </a:lnTo>
                  <a:lnTo>
                    <a:pt x="161" y="165"/>
                  </a:lnTo>
                  <a:lnTo>
                    <a:pt x="149" y="166"/>
                  </a:lnTo>
                  <a:lnTo>
                    <a:pt x="151" y="155"/>
                  </a:lnTo>
                  <a:lnTo>
                    <a:pt x="157" y="161"/>
                  </a:lnTo>
                  <a:lnTo>
                    <a:pt x="158" y="144"/>
                  </a:lnTo>
                  <a:lnTo>
                    <a:pt x="173" y="145"/>
                  </a:lnTo>
                  <a:lnTo>
                    <a:pt x="174" y="129"/>
                  </a:lnTo>
                  <a:lnTo>
                    <a:pt x="168" y="121"/>
                  </a:lnTo>
                  <a:lnTo>
                    <a:pt x="168" y="136"/>
                  </a:lnTo>
                  <a:lnTo>
                    <a:pt x="164" y="133"/>
                  </a:lnTo>
                  <a:lnTo>
                    <a:pt x="154" y="140"/>
                  </a:lnTo>
                  <a:lnTo>
                    <a:pt x="148" y="149"/>
                  </a:lnTo>
                  <a:lnTo>
                    <a:pt x="139" y="150"/>
                  </a:lnTo>
                  <a:lnTo>
                    <a:pt x="124" y="160"/>
                  </a:lnTo>
                  <a:lnTo>
                    <a:pt x="112" y="173"/>
                  </a:lnTo>
                  <a:lnTo>
                    <a:pt x="133" y="174"/>
                  </a:lnTo>
                  <a:lnTo>
                    <a:pt x="115" y="179"/>
                  </a:lnTo>
                  <a:lnTo>
                    <a:pt x="107" y="175"/>
                  </a:lnTo>
                  <a:lnTo>
                    <a:pt x="124" y="150"/>
                  </a:lnTo>
                  <a:lnTo>
                    <a:pt x="137" y="144"/>
                  </a:lnTo>
                  <a:lnTo>
                    <a:pt x="150" y="128"/>
                  </a:lnTo>
                  <a:lnTo>
                    <a:pt x="152" y="137"/>
                  </a:lnTo>
                  <a:lnTo>
                    <a:pt x="160" y="129"/>
                  </a:lnTo>
                  <a:lnTo>
                    <a:pt x="168" y="112"/>
                  </a:lnTo>
                  <a:lnTo>
                    <a:pt x="166" y="101"/>
                  </a:lnTo>
                  <a:lnTo>
                    <a:pt x="163" y="110"/>
                  </a:lnTo>
                  <a:lnTo>
                    <a:pt x="158" y="108"/>
                  </a:lnTo>
                  <a:lnTo>
                    <a:pt x="162" y="96"/>
                  </a:lnTo>
                  <a:lnTo>
                    <a:pt x="157" y="96"/>
                  </a:lnTo>
                  <a:lnTo>
                    <a:pt x="156" y="107"/>
                  </a:lnTo>
                  <a:lnTo>
                    <a:pt x="151" y="110"/>
                  </a:lnTo>
                  <a:lnTo>
                    <a:pt x="150" y="98"/>
                  </a:lnTo>
                  <a:lnTo>
                    <a:pt x="146" y="96"/>
                  </a:lnTo>
                  <a:lnTo>
                    <a:pt x="142" y="101"/>
                  </a:lnTo>
                  <a:lnTo>
                    <a:pt x="134" y="86"/>
                  </a:lnTo>
                  <a:lnTo>
                    <a:pt x="120" y="85"/>
                  </a:lnTo>
                  <a:lnTo>
                    <a:pt x="65" y="57"/>
                  </a:lnTo>
                  <a:lnTo>
                    <a:pt x="26" y="22"/>
                  </a:lnTo>
                  <a:lnTo>
                    <a:pt x="15" y="47"/>
                  </a:lnTo>
                  <a:lnTo>
                    <a:pt x="14" y="79"/>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5" name="Freeform 124"/>
            <p:cNvSpPr>
              <a:spLocks/>
            </p:cNvSpPr>
            <p:nvPr/>
          </p:nvSpPr>
          <p:spPr bwMode="auto">
            <a:xfrm>
              <a:off x="2668" y="1373"/>
              <a:ext cx="285" cy="284"/>
            </a:xfrm>
            <a:custGeom>
              <a:avLst/>
              <a:gdLst>
                <a:gd name="T0" fmla="*/ 0 w 423"/>
                <a:gd name="T1" fmla="*/ 289 h 419"/>
                <a:gd name="T2" fmla="*/ 17 w 423"/>
                <a:gd name="T3" fmla="*/ 347 h 419"/>
                <a:gd name="T4" fmla="*/ 36 w 423"/>
                <a:gd name="T5" fmla="*/ 367 h 419"/>
                <a:gd name="T6" fmla="*/ 71 w 423"/>
                <a:gd name="T7" fmla="*/ 387 h 419"/>
                <a:gd name="T8" fmla="*/ 98 w 423"/>
                <a:gd name="T9" fmla="*/ 419 h 419"/>
                <a:gd name="T10" fmla="*/ 130 w 423"/>
                <a:gd name="T11" fmla="*/ 403 h 419"/>
                <a:gd name="T12" fmla="*/ 144 w 423"/>
                <a:gd name="T13" fmla="*/ 412 h 419"/>
                <a:gd name="T14" fmla="*/ 164 w 423"/>
                <a:gd name="T15" fmla="*/ 403 h 419"/>
                <a:gd name="T16" fmla="*/ 177 w 423"/>
                <a:gd name="T17" fmla="*/ 385 h 419"/>
                <a:gd name="T18" fmla="*/ 213 w 423"/>
                <a:gd name="T19" fmla="*/ 379 h 419"/>
                <a:gd name="T20" fmla="*/ 232 w 423"/>
                <a:gd name="T21" fmla="*/ 354 h 419"/>
                <a:gd name="T22" fmla="*/ 222 w 423"/>
                <a:gd name="T23" fmla="*/ 347 h 419"/>
                <a:gd name="T24" fmla="*/ 256 w 423"/>
                <a:gd name="T25" fmla="*/ 270 h 419"/>
                <a:gd name="T26" fmla="*/ 264 w 423"/>
                <a:gd name="T27" fmla="*/ 229 h 419"/>
                <a:gd name="T28" fmla="*/ 297 w 423"/>
                <a:gd name="T29" fmla="*/ 246 h 419"/>
                <a:gd name="T30" fmla="*/ 314 w 423"/>
                <a:gd name="T31" fmla="*/ 199 h 419"/>
                <a:gd name="T32" fmla="*/ 331 w 423"/>
                <a:gd name="T33" fmla="*/ 197 h 419"/>
                <a:gd name="T34" fmla="*/ 356 w 423"/>
                <a:gd name="T35" fmla="*/ 154 h 419"/>
                <a:gd name="T36" fmla="*/ 363 w 423"/>
                <a:gd name="T37" fmla="*/ 108 h 419"/>
                <a:gd name="T38" fmla="*/ 414 w 423"/>
                <a:gd name="T39" fmla="*/ 137 h 419"/>
                <a:gd name="T40" fmla="*/ 423 w 423"/>
                <a:gd name="T41" fmla="*/ 113 h 419"/>
                <a:gd name="T42" fmla="*/ 410 w 423"/>
                <a:gd name="T43" fmla="*/ 94 h 419"/>
                <a:gd name="T44" fmla="*/ 386 w 423"/>
                <a:gd name="T45" fmla="*/ 84 h 419"/>
                <a:gd name="T46" fmla="*/ 359 w 423"/>
                <a:gd name="T47" fmla="*/ 87 h 419"/>
                <a:gd name="T48" fmla="*/ 349 w 423"/>
                <a:gd name="T49" fmla="*/ 102 h 419"/>
                <a:gd name="T50" fmla="*/ 298 w 423"/>
                <a:gd name="T51" fmla="*/ 117 h 419"/>
                <a:gd name="T52" fmla="*/ 266 w 423"/>
                <a:gd name="T53" fmla="*/ 155 h 419"/>
                <a:gd name="T54" fmla="*/ 255 w 423"/>
                <a:gd name="T55" fmla="*/ 95 h 419"/>
                <a:gd name="T56" fmla="*/ 164 w 423"/>
                <a:gd name="T57" fmla="*/ 109 h 419"/>
                <a:gd name="T58" fmla="*/ 146 w 423"/>
                <a:gd name="T59" fmla="*/ 0 h 419"/>
                <a:gd name="T60" fmla="*/ 133 w 423"/>
                <a:gd name="T61" fmla="*/ 10 h 419"/>
                <a:gd name="T62" fmla="*/ 141 w 423"/>
                <a:gd name="T63" fmla="*/ 30 h 419"/>
                <a:gd name="T64" fmla="*/ 129 w 423"/>
                <a:gd name="T65" fmla="*/ 126 h 419"/>
                <a:gd name="T66" fmla="*/ 113 w 423"/>
                <a:gd name="T67" fmla="*/ 149 h 419"/>
                <a:gd name="T68" fmla="*/ 64 w 423"/>
                <a:gd name="T69" fmla="*/ 185 h 419"/>
                <a:gd name="T70" fmla="*/ 55 w 423"/>
                <a:gd name="T71" fmla="*/ 227 h 419"/>
                <a:gd name="T72" fmla="*/ 36 w 423"/>
                <a:gd name="T73" fmla="*/ 216 h 419"/>
                <a:gd name="T74" fmla="*/ 30 w 423"/>
                <a:gd name="T75" fmla="*/ 265 h 419"/>
                <a:gd name="T76" fmla="*/ 0 w 423"/>
                <a:gd name="T77" fmla="*/ 289 h 41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23"/>
                <a:gd name="T118" fmla="*/ 0 h 419"/>
                <a:gd name="T119" fmla="*/ 423 w 423"/>
                <a:gd name="T120" fmla="*/ 419 h 41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23" h="419">
                  <a:moveTo>
                    <a:pt x="0" y="289"/>
                  </a:moveTo>
                  <a:lnTo>
                    <a:pt x="17" y="347"/>
                  </a:lnTo>
                  <a:lnTo>
                    <a:pt x="36" y="367"/>
                  </a:lnTo>
                  <a:lnTo>
                    <a:pt x="71" y="387"/>
                  </a:lnTo>
                  <a:lnTo>
                    <a:pt x="98" y="419"/>
                  </a:lnTo>
                  <a:lnTo>
                    <a:pt x="130" y="403"/>
                  </a:lnTo>
                  <a:lnTo>
                    <a:pt x="144" y="412"/>
                  </a:lnTo>
                  <a:lnTo>
                    <a:pt x="164" y="403"/>
                  </a:lnTo>
                  <a:lnTo>
                    <a:pt x="177" y="385"/>
                  </a:lnTo>
                  <a:lnTo>
                    <a:pt x="213" y="379"/>
                  </a:lnTo>
                  <a:lnTo>
                    <a:pt x="232" y="354"/>
                  </a:lnTo>
                  <a:lnTo>
                    <a:pt x="222" y="347"/>
                  </a:lnTo>
                  <a:lnTo>
                    <a:pt x="256" y="270"/>
                  </a:lnTo>
                  <a:lnTo>
                    <a:pt x="264" y="229"/>
                  </a:lnTo>
                  <a:lnTo>
                    <a:pt x="297" y="246"/>
                  </a:lnTo>
                  <a:lnTo>
                    <a:pt x="314" y="199"/>
                  </a:lnTo>
                  <a:lnTo>
                    <a:pt x="331" y="197"/>
                  </a:lnTo>
                  <a:lnTo>
                    <a:pt x="356" y="154"/>
                  </a:lnTo>
                  <a:lnTo>
                    <a:pt x="363" y="108"/>
                  </a:lnTo>
                  <a:lnTo>
                    <a:pt x="414" y="137"/>
                  </a:lnTo>
                  <a:lnTo>
                    <a:pt x="423" y="113"/>
                  </a:lnTo>
                  <a:lnTo>
                    <a:pt x="410" y="94"/>
                  </a:lnTo>
                  <a:lnTo>
                    <a:pt x="386" y="84"/>
                  </a:lnTo>
                  <a:lnTo>
                    <a:pt x="359" y="87"/>
                  </a:lnTo>
                  <a:lnTo>
                    <a:pt x="349" y="102"/>
                  </a:lnTo>
                  <a:lnTo>
                    <a:pt x="298" y="117"/>
                  </a:lnTo>
                  <a:lnTo>
                    <a:pt x="266" y="155"/>
                  </a:lnTo>
                  <a:lnTo>
                    <a:pt x="255" y="95"/>
                  </a:lnTo>
                  <a:lnTo>
                    <a:pt x="164" y="109"/>
                  </a:lnTo>
                  <a:lnTo>
                    <a:pt x="146" y="0"/>
                  </a:lnTo>
                  <a:lnTo>
                    <a:pt x="133" y="10"/>
                  </a:lnTo>
                  <a:lnTo>
                    <a:pt x="141" y="30"/>
                  </a:lnTo>
                  <a:lnTo>
                    <a:pt x="129" y="126"/>
                  </a:lnTo>
                  <a:lnTo>
                    <a:pt x="113" y="149"/>
                  </a:lnTo>
                  <a:lnTo>
                    <a:pt x="64" y="185"/>
                  </a:lnTo>
                  <a:lnTo>
                    <a:pt x="55" y="227"/>
                  </a:lnTo>
                  <a:lnTo>
                    <a:pt x="36" y="216"/>
                  </a:lnTo>
                  <a:lnTo>
                    <a:pt x="30" y="265"/>
                  </a:lnTo>
                  <a:lnTo>
                    <a:pt x="0" y="289"/>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6" name="Freeform 125"/>
            <p:cNvSpPr>
              <a:spLocks/>
            </p:cNvSpPr>
            <p:nvPr/>
          </p:nvSpPr>
          <p:spPr bwMode="auto">
            <a:xfrm>
              <a:off x="2668" y="1373"/>
              <a:ext cx="285" cy="284"/>
            </a:xfrm>
            <a:custGeom>
              <a:avLst/>
              <a:gdLst>
                <a:gd name="T0" fmla="*/ 0 w 423"/>
                <a:gd name="T1" fmla="*/ 289 h 419"/>
                <a:gd name="T2" fmla="*/ 17 w 423"/>
                <a:gd name="T3" fmla="*/ 347 h 419"/>
                <a:gd name="T4" fmla="*/ 36 w 423"/>
                <a:gd name="T5" fmla="*/ 367 h 419"/>
                <a:gd name="T6" fmla="*/ 71 w 423"/>
                <a:gd name="T7" fmla="*/ 387 h 419"/>
                <a:gd name="T8" fmla="*/ 98 w 423"/>
                <a:gd name="T9" fmla="*/ 419 h 419"/>
                <a:gd name="T10" fmla="*/ 130 w 423"/>
                <a:gd name="T11" fmla="*/ 403 h 419"/>
                <a:gd name="T12" fmla="*/ 144 w 423"/>
                <a:gd name="T13" fmla="*/ 412 h 419"/>
                <a:gd name="T14" fmla="*/ 164 w 423"/>
                <a:gd name="T15" fmla="*/ 403 h 419"/>
                <a:gd name="T16" fmla="*/ 177 w 423"/>
                <a:gd name="T17" fmla="*/ 385 h 419"/>
                <a:gd name="T18" fmla="*/ 213 w 423"/>
                <a:gd name="T19" fmla="*/ 379 h 419"/>
                <a:gd name="T20" fmla="*/ 232 w 423"/>
                <a:gd name="T21" fmla="*/ 354 h 419"/>
                <a:gd name="T22" fmla="*/ 222 w 423"/>
                <a:gd name="T23" fmla="*/ 347 h 419"/>
                <a:gd name="T24" fmla="*/ 256 w 423"/>
                <a:gd name="T25" fmla="*/ 270 h 419"/>
                <a:gd name="T26" fmla="*/ 264 w 423"/>
                <a:gd name="T27" fmla="*/ 229 h 419"/>
                <a:gd name="T28" fmla="*/ 297 w 423"/>
                <a:gd name="T29" fmla="*/ 246 h 419"/>
                <a:gd name="T30" fmla="*/ 314 w 423"/>
                <a:gd name="T31" fmla="*/ 199 h 419"/>
                <a:gd name="T32" fmla="*/ 331 w 423"/>
                <a:gd name="T33" fmla="*/ 197 h 419"/>
                <a:gd name="T34" fmla="*/ 356 w 423"/>
                <a:gd name="T35" fmla="*/ 154 h 419"/>
                <a:gd name="T36" fmla="*/ 363 w 423"/>
                <a:gd name="T37" fmla="*/ 108 h 419"/>
                <a:gd name="T38" fmla="*/ 414 w 423"/>
                <a:gd name="T39" fmla="*/ 137 h 419"/>
                <a:gd name="T40" fmla="*/ 423 w 423"/>
                <a:gd name="T41" fmla="*/ 113 h 419"/>
                <a:gd name="T42" fmla="*/ 410 w 423"/>
                <a:gd name="T43" fmla="*/ 94 h 419"/>
                <a:gd name="T44" fmla="*/ 386 w 423"/>
                <a:gd name="T45" fmla="*/ 84 h 419"/>
                <a:gd name="T46" fmla="*/ 359 w 423"/>
                <a:gd name="T47" fmla="*/ 87 h 419"/>
                <a:gd name="T48" fmla="*/ 349 w 423"/>
                <a:gd name="T49" fmla="*/ 102 h 419"/>
                <a:gd name="T50" fmla="*/ 298 w 423"/>
                <a:gd name="T51" fmla="*/ 117 h 419"/>
                <a:gd name="T52" fmla="*/ 266 w 423"/>
                <a:gd name="T53" fmla="*/ 155 h 419"/>
                <a:gd name="T54" fmla="*/ 255 w 423"/>
                <a:gd name="T55" fmla="*/ 95 h 419"/>
                <a:gd name="T56" fmla="*/ 164 w 423"/>
                <a:gd name="T57" fmla="*/ 109 h 419"/>
                <a:gd name="T58" fmla="*/ 146 w 423"/>
                <a:gd name="T59" fmla="*/ 0 h 419"/>
                <a:gd name="T60" fmla="*/ 133 w 423"/>
                <a:gd name="T61" fmla="*/ 10 h 419"/>
                <a:gd name="T62" fmla="*/ 141 w 423"/>
                <a:gd name="T63" fmla="*/ 30 h 419"/>
                <a:gd name="T64" fmla="*/ 129 w 423"/>
                <a:gd name="T65" fmla="*/ 126 h 419"/>
                <a:gd name="T66" fmla="*/ 113 w 423"/>
                <a:gd name="T67" fmla="*/ 149 h 419"/>
                <a:gd name="T68" fmla="*/ 64 w 423"/>
                <a:gd name="T69" fmla="*/ 185 h 419"/>
                <a:gd name="T70" fmla="*/ 55 w 423"/>
                <a:gd name="T71" fmla="*/ 227 h 419"/>
                <a:gd name="T72" fmla="*/ 36 w 423"/>
                <a:gd name="T73" fmla="*/ 216 h 419"/>
                <a:gd name="T74" fmla="*/ 30 w 423"/>
                <a:gd name="T75" fmla="*/ 265 h 419"/>
                <a:gd name="T76" fmla="*/ 0 w 423"/>
                <a:gd name="T77" fmla="*/ 289 h 41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23"/>
                <a:gd name="T118" fmla="*/ 0 h 419"/>
                <a:gd name="T119" fmla="*/ 423 w 423"/>
                <a:gd name="T120" fmla="*/ 419 h 41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23" h="419">
                  <a:moveTo>
                    <a:pt x="0" y="289"/>
                  </a:moveTo>
                  <a:lnTo>
                    <a:pt x="17" y="347"/>
                  </a:lnTo>
                  <a:lnTo>
                    <a:pt x="36" y="367"/>
                  </a:lnTo>
                  <a:lnTo>
                    <a:pt x="71" y="387"/>
                  </a:lnTo>
                  <a:lnTo>
                    <a:pt x="98" y="419"/>
                  </a:lnTo>
                  <a:lnTo>
                    <a:pt x="130" y="403"/>
                  </a:lnTo>
                  <a:lnTo>
                    <a:pt x="144" y="412"/>
                  </a:lnTo>
                  <a:lnTo>
                    <a:pt x="164" y="403"/>
                  </a:lnTo>
                  <a:lnTo>
                    <a:pt x="177" y="385"/>
                  </a:lnTo>
                  <a:lnTo>
                    <a:pt x="213" y="379"/>
                  </a:lnTo>
                  <a:lnTo>
                    <a:pt x="232" y="354"/>
                  </a:lnTo>
                  <a:lnTo>
                    <a:pt x="222" y="347"/>
                  </a:lnTo>
                  <a:lnTo>
                    <a:pt x="256" y="270"/>
                  </a:lnTo>
                  <a:lnTo>
                    <a:pt x="264" y="229"/>
                  </a:lnTo>
                  <a:lnTo>
                    <a:pt x="297" y="246"/>
                  </a:lnTo>
                  <a:lnTo>
                    <a:pt x="314" y="199"/>
                  </a:lnTo>
                  <a:lnTo>
                    <a:pt x="331" y="197"/>
                  </a:lnTo>
                  <a:lnTo>
                    <a:pt x="356" y="154"/>
                  </a:lnTo>
                  <a:lnTo>
                    <a:pt x="363" y="108"/>
                  </a:lnTo>
                  <a:lnTo>
                    <a:pt x="414" y="137"/>
                  </a:lnTo>
                  <a:lnTo>
                    <a:pt x="423" y="113"/>
                  </a:lnTo>
                  <a:lnTo>
                    <a:pt x="410" y="94"/>
                  </a:lnTo>
                  <a:lnTo>
                    <a:pt x="386" y="84"/>
                  </a:lnTo>
                  <a:lnTo>
                    <a:pt x="359" y="87"/>
                  </a:lnTo>
                  <a:lnTo>
                    <a:pt x="349" y="102"/>
                  </a:lnTo>
                  <a:lnTo>
                    <a:pt x="298" y="117"/>
                  </a:lnTo>
                  <a:lnTo>
                    <a:pt x="266" y="155"/>
                  </a:lnTo>
                  <a:lnTo>
                    <a:pt x="255" y="95"/>
                  </a:lnTo>
                  <a:lnTo>
                    <a:pt x="164" y="109"/>
                  </a:lnTo>
                  <a:lnTo>
                    <a:pt x="146" y="0"/>
                  </a:lnTo>
                  <a:lnTo>
                    <a:pt x="133" y="10"/>
                  </a:lnTo>
                  <a:lnTo>
                    <a:pt x="141" y="30"/>
                  </a:lnTo>
                  <a:lnTo>
                    <a:pt x="129" y="126"/>
                  </a:lnTo>
                  <a:lnTo>
                    <a:pt x="113" y="149"/>
                  </a:lnTo>
                  <a:lnTo>
                    <a:pt x="64" y="185"/>
                  </a:lnTo>
                  <a:lnTo>
                    <a:pt x="55" y="227"/>
                  </a:lnTo>
                  <a:lnTo>
                    <a:pt x="36" y="216"/>
                  </a:lnTo>
                  <a:lnTo>
                    <a:pt x="30" y="265"/>
                  </a:lnTo>
                  <a:lnTo>
                    <a:pt x="0" y="289"/>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7" name="Freeform 126"/>
            <p:cNvSpPr>
              <a:spLocks/>
            </p:cNvSpPr>
            <p:nvPr/>
          </p:nvSpPr>
          <p:spPr bwMode="auto">
            <a:xfrm>
              <a:off x="2012" y="934"/>
              <a:ext cx="335" cy="354"/>
            </a:xfrm>
            <a:custGeom>
              <a:avLst/>
              <a:gdLst>
                <a:gd name="T0" fmla="*/ 0 w 497"/>
                <a:gd name="T1" fmla="*/ 159 h 524"/>
                <a:gd name="T2" fmla="*/ 12 w 497"/>
                <a:gd name="T3" fmla="*/ 200 h 524"/>
                <a:gd name="T4" fmla="*/ 11 w 497"/>
                <a:gd name="T5" fmla="*/ 264 h 524"/>
                <a:gd name="T6" fmla="*/ 71 w 497"/>
                <a:gd name="T7" fmla="*/ 302 h 524"/>
                <a:gd name="T8" fmla="*/ 95 w 497"/>
                <a:gd name="T9" fmla="*/ 328 h 524"/>
                <a:gd name="T10" fmla="*/ 130 w 497"/>
                <a:gd name="T11" fmla="*/ 350 h 524"/>
                <a:gd name="T12" fmla="*/ 143 w 497"/>
                <a:gd name="T13" fmla="*/ 366 h 524"/>
                <a:gd name="T14" fmla="*/ 150 w 497"/>
                <a:gd name="T15" fmla="*/ 409 h 524"/>
                <a:gd name="T16" fmla="*/ 159 w 497"/>
                <a:gd name="T17" fmla="*/ 468 h 524"/>
                <a:gd name="T18" fmla="*/ 206 w 497"/>
                <a:gd name="T19" fmla="*/ 524 h 524"/>
                <a:gd name="T20" fmla="*/ 453 w 497"/>
                <a:gd name="T21" fmla="*/ 508 h 524"/>
                <a:gd name="T22" fmla="*/ 439 w 497"/>
                <a:gd name="T23" fmla="*/ 427 h 524"/>
                <a:gd name="T24" fmla="*/ 448 w 497"/>
                <a:gd name="T25" fmla="*/ 343 h 524"/>
                <a:gd name="T26" fmla="*/ 462 w 497"/>
                <a:gd name="T27" fmla="*/ 305 h 524"/>
                <a:gd name="T28" fmla="*/ 460 w 497"/>
                <a:gd name="T29" fmla="*/ 271 h 524"/>
                <a:gd name="T30" fmla="*/ 491 w 497"/>
                <a:gd name="T31" fmla="*/ 195 h 524"/>
                <a:gd name="T32" fmla="*/ 497 w 497"/>
                <a:gd name="T33" fmla="*/ 176 h 524"/>
                <a:gd name="T34" fmla="*/ 487 w 497"/>
                <a:gd name="T35" fmla="*/ 172 h 524"/>
                <a:gd name="T36" fmla="*/ 475 w 497"/>
                <a:gd name="T37" fmla="*/ 188 h 524"/>
                <a:gd name="T38" fmla="*/ 465 w 497"/>
                <a:gd name="T39" fmla="*/ 228 h 524"/>
                <a:gd name="T40" fmla="*/ 445 w 497"/>
                <a:gd name="T41" fmla="*/ 231 h 524"/>
                <a:gd name="T42" fmla="*/ 436 w 497"/>
                <a:gd name="T43" fmla="*/ 254 h 524"/>
                <a:gd name="T44" fmla="*/ 415 w 497"/>
                <a:gd name="T45" fmla="*/ 270 h 524"/>
                <a:gd name="T46" fmla="*/ 417 w 497"/>
                <a:gd name="T47" fmla="*/ 245 h 524"/>
                <a:gd name="T48" fmla="*/ 431 w 497"/>
                <a:gd name="T49" fmla="*/ 218 h 524"/>
                <a:gd name="T50" fmla="*/ 444 w 497"/>
                <a:gd name="T51" fmla="*/ 210 h 524"/>
                <a:gd name="T52" fmla="*/ 446 w 497"/>
                <a:gd name="T53" fmla="*/ 199 h 524"/>
                <a:gd name="T54" fmla="*/ 419 w 497"/>
                <a:gd name="T55" fmla="*/ 127 h 524"/>
                <a:gd name="T56" fmla="*/ 400 w 497"/>
                <a:gd name="T57" fmla="*/ 122 h 524"/>
                <a:gd name="T58" fmla="*/ 394 w 497"/>
                <a:gd name="T59" fmla="*/ 105 h 524"/>
                <a:gd name="T60" fmla="*/ 346 w 497"/>
                <a:gd name="T61" fmla="*/ 99 h 524"/>
                <a:gd name="T62" fmla="*/ 242 w 497"/>
                <a:gd name="T63" fmla="*/ 72 h 524"/>
                <a:gd name="T64" fmla="*/ 200 w 497"/>
                <a:gd name="T65" fmla="*/ 43 h 524"/>
                <a:gd name="T66" fmla="*/ 176 w 497"/>
                <a:gd name="T67" fmla="*/ 32 h 524"/>
                <a:gd name="T68" fmla="*/ 163 w 497"/>
                <a:gd name="T69" fmla="*/ 42 h 524"/>
                <a:gd name="T70" fmla="*/ 158 w 497"/>
                <a:gd name="T71" fmla="*/ 40 h 524"/>
                <a:gd name="T72" fmla="*/ 165 w 497"/>
                <a:gd name="T73" fmla="*/ 32 h 524"/>
                <a:gd name="T74" fmla="*/ 166 w 497"/>
                <a:gd name="T75" fmla="*/ 18 h 524"/>
                <a:gd name="T76" fmla="*/ 170 w 497"/>
                <a:gd name="T77" fmla="*/ 14 h 524"/>
                <a:gd name="T78" fmla="*/ 170 w 497"/>
                <a:gd name="T79" fmla="*/ 4 h 524"/>
                <a:gd name="T80" fmla="*/ 164 w 497"/>
                <a:gd name="T81" fmla="*/ 0 h 524"/>
                <a:gd name="T82" fmla="*/ 106 w 497"/>
                <a:gd name="T83" fmla="*/ 26 h 524"/>
                <a:gd name="T84" fmla="*/ 85 w 497"/>
                <a:gd name="T85" fmla="*/ 34 h 524"/>
                <a:gd name="T86" fmla="*/ 76 w 497"/>
                <a:gd name="T87" fmla="*/ 36 h 524"/>
                <a:gd name="T88" fmla="*/ 61 w 497"/>
                <a:gd name="T89" fmla="*/ 28 h 524"/>
                <a:gd name="T90" fmla="*/ 58 w 497"/>
                <a:gd name="T91" fmla="*/ 34 h 524"/>
                <a:gd name="T92" fmla="*/ 57 w 497"/>
                <a:gd name="T93" fmla="*/ 27 h 524"/>
                <a:gd name="T94" fmla="*/ 45 w 497"/>
                <a:gd name="T95" fmla="*/ 37 h 524"/>
                <a:gd name="T96" fmla="*/ 48 w 497"/>
                <a:gd name="T97" fmla="*/ 98 h 524"/>
                <a:gd name="T98" fmla="*/ 0 w 497"/>
                <a:gd name="T99" fmla="*/ 159 h 5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97"/>
                <a:gd name="T151" fmla="*/ 0 h 524"/>
                <a:gd name="T152" fmla="*/ 497 w 497"/>
                <a:gd name="T153" fmla="*/ 524 h 5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97" h="524">
                  <a:moveTo>
                    <a:pt x="0" y="159"/>
                  </a:moveTo>
                  <a:lnTo>
                    <a:pt x="12" y="200"/>
                  </a:lnTo>
                  <a:lnTo>
                    <a:pt x="11" y="264"/>
                  </a:lnTo>
                  <a:lnTo>
                    <a:pt x="71" y="302"/>
                  </a:lnTo>
                  <a:lnTo>
                    <a:pt x="95" y="328"/>
                  </a:lnTo>
                  <a:lnTo>
                    <a:pt x="130" y="350"/>
                  </a:lnTo>
                  <a:lnTo>
                    <a:pt x="143" y="366"/>
                  </a:lnTo>
                  <a:lnTo>
                    <a:pt x="150" y="409"/>
                  </a:lnTo>
                  <a:lnTo>
                    <a:pt x="159" y="468"/>
                  </a:lnTo>
                  <a:lnTo>
                    <a:pt x="206" y="524"/>
                  </a:lnTo>
                  <a:lnTo>
                    <a:pt x="453" y="508"/>
                  </a:lnTo>
                  <a:lnTo>
                    <a:pt x="439" y="427"/>
                  </a:lnTo>
                  <a:lnTo>
                    <a:pt x="448" y="343"/>
                  </a:lnTo>
                  <a:lnTo>
                    <a:pt x="462" y="305"/>
                  </a:lnTo>
                  <a:lnTo>
                    <a:pt x="460" y="271"/>
                  </a:lnTo>
                  <a:lnTo>
                    <a:pt x="491" y="195"/>
                  </a:lnTo>
                  <a:lnTo>
                    <a:pt x="497" y="176"/>
                  </a:lnTo>
                  <a:lnTo>
                    <a:pt x="487" y="172"/>
                  </a:lnTo>
                  <a:lnTo>
                    <a:pt x="475" y="188"/>
                  </a:lnTo>
                  <a:lnTo>
                    <a:pt x="465" y="228"/>
                  </a:lnTo>
                  <a:lnTo>
                    <a:pt x="445" y="231"/>
                  </a:lnTo>
                  <a:lnTo>
                    <a:pt x="436" y="254"/>
                  </a:lnTo>
                  <a:lnTo>
                    <a:pt x="415" y="270"/>
                  </a:lnTo>
                  <a:lnTo>
                    <a:pt x="417" y="245"/>
                  </a:lnTo>
                  <a:lnTo>
                    <a:pt x="431" y="218"/>
                  </a:lnTo>
                  <a:lnTo>
                    <a:pt x="444" y="210"/>
                  </a:lnTo>
                  <a:lnTo>
                    <a:pt x="446" y="199"/>
                  </a:lnTo>
                  <a:lnTo>
                    <a:pt x="419" y="127"/>
                  </a:lnTo>
                  <a:lnTo>
                    <a:pt x="400" y="122"/>
                  </a:lnTo>
                  <a:lnTo>
                    <a:pt x="394" y="105"/>
                  </a:lnTo>
                  <a:lnTo>
                    <a:pt x="346" y="99"/>
                  </a:lnTo>
                  <a:lnTo>
                    <a:pt x="242" y="72"/>
                  </a:lnTo>
                  <a:lnTo>
                    <a:pt x="200" y="43"/>
                  </a:lnTo>
                  <a:lnTo>
                    <a:pt x="176" y="32"/>
                  </a:lnTo>
                  <a:lnTo>
                    <a:pt x="163" y="42"/>
                  </a:lnTo>
                  <a:lnTo>
                    <a:pt x="158" y="40"/>
                  </a:lnTo>
                  <a:lnTo>
                    <a:pt x="165" y="32"/>
                  </a:lnTo>
                  <a:lnTo>
                    <a:pt x="166" y="18"/>
                  </a:lnTo>
                  <a:lnTo>
                    <a:pt x="170" y="14"/>
                  </a:lnTo>
                  <a:lnTo>
                    <a:pt x="170" y="4"/>
                  </a:lnTo>
                  <a:lnTo>
                    <a:pt x="164" y="0"/>
                  </a:lnTo>
                  <a:lnTo>
                    <a:pt x="106" y="26"/>
                  </a:lnTo>
                  <a:lnTo>
                    <a:pt x="85" y="34"/>
                  </a:lnTo>
                  <a:lnTo>
                    <a:pt x="76" y="36"/>
                  </a:lnTo>
                  <a:lnTo>
                    <a:pt x="61" y="28"/>
                  </a:lnTo>
                  <a:lnTo>
                    <a:pt x="58" y="34"/>
                  </a:lnTo>
                  <a:lnTo>
                    <a:pt x="57" y="27"/>
                  </a:lnTo>
                  <a:lnTo>
                    <a:pt x="45" y="37"/>
                  </a:lnTo>
                  <a:lnTo>
                    <a:pt x="48" y="98"/>
                  </a:lnTo>
                  <a:lnTo>
                    <a:pt x="0" y="159"/>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8" name="Freeform 127"/>
            <p:cNvSpPr>
              <a:spLocks/>
            </p:cNvSpPr>
            <p:nvPr/>
          </p:nvSpPr>
          <p:spPr bwMode="auto">
            <a:xfrm>
              <a:off x="2012" y="934"/>
              <a:ext cx="335" cy="354"/>
            </a:xfrm>
            <a:custGeom>
              <a:avLst/>
              <a:gdLst>
                <a:gd name="T0" fmla="*/ 0 w 497"/>
                <a:gd name="T1" fmla="*/ 159 h 524"/>
                <a:gd name="T2" fmla="*/ 12 w 497"/>
                <a:gd name="T3" fmla="*/ 200 h 524"/>
                <a:gd name="T4" fmla="*/ 11 w 497"/>
                <a:gd name="T5" fmla="*/ 264 h 524"/>
                <a:gd name="T6" fmla="*/ 71 w 497"/>
                <a:gd name="T7" fmla="*/ 302 h 524"/>
                <a:gd name="T8" fmla="*/ 95 w 497"/>
                <a:gd name="T9" fmla="*/ 328 h 524"/>
                <a:gd name="T10" fmla="*/ 130 w 497"/>
                <a:gd name="T11" fmla="*/ 350 h 524"/>
                <a:gd name="T12" fmla="*/ 143 w 497"/>
                <a:gd name="T13" fmla="*/ 366 h 524"/>
                <a:gd name="T14" fmla="*/ 150 w 497"/>
                <a:gd name="T15" fmla="*/ 409 h 524"/>
                <a:gd name="T16" fmla="*/ 159 w 497"/>
                <a:gd name="T17" fmla="*/ 468 h 524"/>
                <a:gd name="T18" fmla="*/ 206 w 497"/>
                <a:gd name="T19" fmla="*/ 524 h 524"/>
                <a:gd name="T20" fmla="*/ 453 w 497"/>
                <a:gd name="T21" fmla="*/ 508 h 524"/>
                <a:gd name="T22" fmla="*/ 439 w 497"/>
                <a:gd name="T23" fmla="*/ 427 h 524"/>
                <a:gd name="T24" fmla="*/ 448 w 497"/>
                <a:gd name="T25" fmla="*/ 343 h 524"/>
                <a:gd name="T26" fmla="*/ 462 w 497"/>
                <a:gd name="T27" fmla="*/ 305 h 524"/>
                <a:gd name="T28" fmla="*/ 460 w 497"/>
                <a:gd name="T29" fmla="*/ 271 h 524"/>
                <a:gd name="T30" fmla="*/ 491 w 497"/>
                <a:gd name="T31" fmla="*/ 195 h 524"/>
                <a:gd name="T32" fmla="*/ 497 w 497"/>
                <a:gd name="T33" fmla="*/ 176 h 524"/>
                <a:gd name="T34" fmla="*/ 487 w 497"/>
                <a:gd name="T35" fmla="*/ 172 h 524"/>
                <a:gd name="T36" fmla="*/ 475 w 497"/>
                <a:gd name="T37" fmla="*/ 188 h 524"/>
                <a:gd name="T38" fmla="*/ 465 w 497"/>
                <a:gd name="T39" fmla="*/ 228 h 524"/>
                <a:gd name="T40" fmla="*/ 445 w 497"/>
                <a:gd name="T41" fmla="*/ 231 h 524"/>
                <a:gd name="T42" fmla="*/ 436 w 497"/>
                <a:gd name="T43" fmla="*/ 254 h 524"/>
                <a:gd name="T44" fmla="*/ 415 w 497"/>
                <a:gd name="T45" fmla="*/ 270 h 524"/>
                <a:gd name="T46" fmla="*/ 417 w 497"/>
                <a:gd name="T47" fmla="*/ 245 h 524"/>
                <a:gd name="T48" fmla="*/ 431 w 497"/>
                <a:gd name="T49" fmla="*/ 218 h 524"/>
                <a:gd name="T50" fmla="*/ 444 w 497"/>
                <a:gd name="T51" fmla="*/ 210 h 524"/>
                <a:gd name="T52" fmla="*/ 446 w 497"/>
                <a:gd name="T53" fmla="*/ 199 h 524"/>
                <a:gd name="T54" fmla="*/ 419 w 497"/>
                <a:gd name="T55" fmla="*/ 127 h 524"/>
                <a:gd name="T56" fmla="*/ 400 w 497"/>
                <a:gd name="T57" fmla="*/ 122 h 524"/>
                <a:gd name="T58" fmla="*/ 394 w 497"/>
                <a:gd name="T59" fmla="*/ 105 h 524"/>
                <a:gd name="T60" fmla="*/ 346 w 497"/>
                <a:gd name="T61" fmla="*/ 99 h 524"/>
                <a:gd name="T62" fmla="*/ 242 w 497"/>
                <a:gd name="T63" fmla="*/ 72 h 524"/>
                <a:gd name="T64" fmla="*/ 200 w 497"/>
                <a:gd name="T65" fmla="*/ 43 h 524"/>
                <a:gd name="T66" fmla="*/ 176 w 497"/>
                <a:gd name="T67" fmla="*/ 32 h 524"/>
                <a:gd name="T68" fmla="*/ 163 w 497"/>
                <a:gd name="T69" fmla="*/ 42 h 524"/>
                <a:gd name="T70" fmla="*/ 158 w 497"/>
                <a:gd name="T71" fmla="*/ 40 h 524"/>
                <a:gd name="T72" fmla="*/ 165 w 497"/>
                <a:gd name="T73" fmla="*/ 32 h 524"/>
                <a:gd name="T74" fmla="*/ 166 w 497"/>
                <a:gd name="T75" fmla="*/ 18 h 524"/>
                <a:gd name="T76" fmla="*/ 170 w 497"/>
                <a:gd name="T77" fmla="*/ 14 h 524"/>
                <a:gd name="T78" fmla="*/ 170 w 497"/>
                <a:gd name="T79" fmla="*/ 4 h 524"/>
                <a:gd name="T80" fmla="*/ 164 w 497"/>
                <a:gd name="T81" fmla="*/ 0 h 524"/>
                <a:gd name="T82" fmla="*/ 106 w 497"/>
                <a:gd name="T83" fmla="*/ 26 h 524"/>
                <a:gd name="T84" fmla="*/ 85 w 497"/>
                <a:gd name="T85" fmla="*/ 34 h 524"/>
                <a:gd name="T86" fmla="*/ 76 w 497"/>
                <a:gd name="T87" fmla="*/ 36 h 524"/>
                <a:gd name="T88" fmla="*/ 61 w 497"/>
                <a:gd name="T89" fmla="*/ 28 h 524"/>
                <a:gd name="T90" fmla="*/ 58 w 497"/>
                <a:gd name="T91" fmla="*/ 34 h 524"/>
                <a:gd name="T92" fmla="*/ 57 w 497"/>
                <a:gd name="T93" fmla="*/ 27 h 524"/>
                <a:gd name="T94" fmla="*/ 45 w 497"/>
                <a:gd name="T95" fmla="*/ 37 h 524"/>
                <a:gd name="T96" fmla="*/ 48 w 497"/>
                <a:gd name="T97" fmla="*/ 98 h 524"/>
                <a:gd name="T98" fmla="*/ 0 w 497"/>
                <a:gd name="T99" fmla="*/ 159 h 5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97"/>
                <a:gd name="T151" fmla="*/ 0 h 524"/>
                <a:gd name="T152" fmla="*/ 497 w 497"/>
                <a:gd name="T153" fmla="*/ 524 h 5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97" h="524">
                  <a:moveTo>
                    <a:pt x="0" y="159"/>
                  </a:moveTo>
                  <a:lnTo>
                    <a:pt x="12" y="200"/>
                  </a:lnTo>
                  <a:lnTo>
                    <a:pt x="11" y="264"/>
                  </a:lnTo>
                  <a:lnTo>
                    <a:pt x="71" y="302"/>
                  </a:lnTo>
                  <a:lnTo>
                    <a:pt x="95" y="328"/>
                  </a:lnTo>
                  <a:lnTo>
                    <a:pt x="130" y="350"/>
                  </a:lnTo>
                  <a:lnTo>
                    <a:pt x="143" y="366"/>
                  </a:lnTo>
                  <a:lnTo>
                    <a:pt x="150" y="409"/>
                  </a:lnTo>
                  <a:lnTo>
                    <a:pt x="159" y="468"/>
                  </a:lnTo>
                  <a:lnTo>
                    <a:pt x="206" y="524"/>
                  </a:lnTo>
                  <a:lnTo>
                    <a:pt x="453" y="508"/>
                  </a:lnTo>
                  <a:lnTo>
                    <a:pt x="439" y="427"/>
                  </a:lnTo>
                  <a:lnTo>
                    <a:pt x="448" y="343"/>
                  </a:lnTo>
                  <a:lnTo>
                    <a:pt x="462" y="305"/>
                  </a:lnTo>
                  <a:lnTo>
                    <a:pt x="460" y="271"/>
                  </a:lnTo>
                  <a:lnTo>
                    <a:pt x="491" y="195"/>
                  </a:lnTo>
                  <a:lnTo>
                    <a:pt x="497" y="176"/>
                  </a:lnTo>
                  <a:lnTo>
                    <a:pt x="487" y="172"/>
                  </a:lnTo>
                  <a:lnTo>
                    <a:pt x="475" y="188"/>
                  </a:lnTo>
                  <a:lnTo>
                    <a:pt x="465" y="228"/>
                  </a:lnTo>
                  <a:lnTo>
                    <a:pt x="445" y="231"/>
                  </a:lnTo>
                  <a:lnTo>
                    <a:pt x="436" y="254"/>
                  </a:lnTo>
                  <a:lnTo>
                    <a:pt x="415" y="270"/>
                  </a:lnTo>
                  <a:lnTo>
                    <a:pt x="417" y="245"/>
                  </a:lnTo>
                  <a:lnTo>
                    <a:pt x="431" y="218"/>
                  </a:lnTo>
                  <a:lnTo>
                    <a:pt x="444" y="210"/>
                  </a:lnTo>
                  <a:lnTo>
                    <a:pt x="446" y="199"/>
                  </a:lnTo>
                  <a:lnTo>
                    <a:pt x="419" y="127"/>
                  </a:lnTo>
                  <a:lnTo>
                    <a:pt x="400" y="122"/>
                  </a:lnTo>
                  <a:lnTo>
                    <a:pt x="394" y="105"/>
                  </a:lnTo>
                  <a:lnTo>
                    <a:pt x="346" y="99"/>
                  </a:lnTo>
                  <a:lnTo>
                    <a:pt x="242" y="72"/>
                  </a:lnTo>
                  <a:lnTo>
                    <a:pt x="200" y="43"/>
                  </a:lnTo>
                  <a:lnTo>
                    <a:pt x="176" y="32"/>
                  </a:lnTo>
                  <a:lnTo>
                    <a:pt x="163" y="42"/>
                  </a:lnTo>
                  <a:lnTo>
                    <a:pt x="158" y="40"/>
                  </a:lnTo>
                  <a:lnTo>
                    <a:pt x="165" y="32"/>
                  </a:lnTo>
                  <a:lnTo>
                    <a:pt x="166" y="18"/>
                  </a:lnTo>
                  <a:lnTo>
                    <a:pt x="170" y="14"/>
                  </a:lnTo>
                  <a:lnTo>
                    <a:pt x="170" y="4"/>
                  </a:lnTo>
                  <a:lnTo>
                    <a:pt x="164" y="0"/>
                  </a:lnTo>
                  <a:lnTo>
                    <a:pt x="106" y="26"/>
                  </a:lnTo>
                  <a:lnTo>
                    <a:pt x="85" y="34"/>
                  </a:lnTo>
                  <a:lnTo>
                    <a:pt x="76" y="36"/>
                  </a:lnTo>
                  <a:lnTo>
                    <a:pt x="61" y="28"/>
                  </a:lnTo>
                  <a:lnTo>
                    <a:pt x="58" y="34"/>
                  </a:lnTo>
                  <a:lnTo>
                    <a:pt x="57" y="27"/>
                  </a:lnTo>
                  <a:lnTo>
                    <a:pt x="45" y="37"/>
                  </a:lnTo>
                  <a:lnTo>
                    <a:pt x="48" y="98"/>
                  </a:lnTo>
                  <a:lnTo>
                    <a:pt x="0" y="159"/>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79" name="Freeform 128"/>
            <p:cNvSpPr>
              <a:spLocks/>
            </p:cNvSpPr>
            <p:nvPr/>
          </p:nvSpPr>
          <p:spPr bwMode="auto">
            <a:xfrm>
              <a:off x="2012" y="934"/>
              <a:ext cx="335" cy="354"/>
            </a:xfrm>
            <a:custGeom>
              <a:avLst/>
              <a:gdLst>
                <a:gd name="T0" fmla="*/ 0 w 497"/>
                <a:gd name="T1" fmla="*/ 159 h 524"/>
                <a:gd name="T2" fmla="*/ 12 w 497"/>
                <a:gd name="T3" fmla="*/ 200 h 524"/>
                <a:gd name="T4" fmla="*/ 11 w 497"/>
                <a:gd name="T5" fmla="*/ 264 h 524"/>
                <a:gd name="T6" fmla="*/ 71 w 497"/>
                <a:gd name="T7" fmla="*/ 302 h 524"/>
                <a:gd name="T8" fmla="*/ 95 w 497"/>
                <a:gd name="T9" fmla="*/ 328 h 524"/>
                <a:gd name="T10" fmla="*/ 130 w 497"/>
                <a:gd name="T11" fmla="*/ 350 h 524"/>
                <a:gd name="T12" fmla="*/ 143 w 497"/>
                <a:gd name="T13" fmla="*/ 366 h 524"/>
                <a:gd name="T14" fmla="*/ 150 w 497"/>
                <a:gd name="T15" fmla="*/ 409 h 524"/>
                <a:gd name="T16" fmla="*/ 159 w 497"/>
                <a:gd name="T17" fmla="*/ 468 h 524"/>
                <a:gd name="T18" fmla="*/ 206 w 497"/>
                <a:gd name="T19" fmla="*/ 524 h 524"/>
                <a:gd name="T20" fmla="*/ 453 w 497"/>
                <a:gd name="T21" fmla="*/ 508 h 524"/>
                <a:gd name="T22" fmla="*/ 439 w 497"/>
                <a:gd name="T23" fmla="*/ 427 h 524"/>
                <a:gd name="T24" fmla="*/ 448 w 497"/>
                <a:gd name="T25" fmla="*/ 343 h 524"/>
                <a:gd name="T26" fmla="*/ 462 w 497"/>
                <a:gd name="T27" fmla="*/ 305 h 524"/>
                <a:gd name="T28" fmla="*/ 460 w 497"/>
                <a:gd name="T29" fmla="*/ 271 h 524"/>
                <a:gd name="T30" fmla="*/ 491 w 497"/>
                <a:gd name="T31" fmla="*/ 195 h 524"/>
                <a:gd name="T32" fmla="*/ 497 w 497"/>
                <a:gd name="T33" fmla="*/ 176 h 524"/>
                <a:gd name="T34" fmla="*/ 487 w 497"/>
                <a:gd name="T35" fmla="*/ 172 h 524"/>
                <a:gd name="T36" fmla="*/ 475 w 497"/>
                <a:gd name="T37" fmla="*/ 188 h 524"/>
                <a:gd name="T38" fmla="*/ 465 w 497"/>
                <a:gd name="T39" fmla="*/ 228 h 524"/>
                <a:gd name="T40" fmla="*/ 445 w 497"/>
                <a:gd name="T41" fmla="*/ 231 h 524"/>
                <a:gd name="T42" fmla="*/ 436 w 497"/>
                <a:gd name="T43" fmla="*/ 254 h 524"/>
                <a:gd name="T44" fmla="*/ 415 w 497"/>
                <a:gd name="T45" fmla="*/ 270 h 524"/>
                <a:gd name="T46" fmla="*/ 417 w 497"/>
                <a:gd name="T47" fmla="*/ 245 h 524"/>
                <a:gd name="T48" fmla="*/ 431 w 497"/>
                <a:gd name="T49" fmla="*/ 218 h 524"/>
                <a:gd name="T50" fmla="*/ 444 w 497"/>
                <a:gd name="T51" fmla="*/ 210 h 524"/>
                <a:gd name="T52" fmla="*/ 446 w 497"/>
                <a:gd name="T53" fmla="*/ 199 h 524"/>
                <a:gd name="T54" fmla="*/ 419 w 497"/>
                <a:gd name="T55" fmla="*/ 127 h 524"/>
                <a:gd name="T56" fmla="*/ 400 w 497"/>
                <a:gd name="T57" fmla="*/ 122 h 524"/>
                <a:gd name="T58" fmla="*/ 394 w 497"/>
                <a:gd name="T59" fmla="*/ 105 h 524"/>
                <a:gd name="T60" fmla="*/ 346 w 497"/>
                <a:gd name="T61" fmla="*/ 99 h 524"/>
                <a:gd name="T62" fmla="*/ 242 w 497"/>
                <a:gd name="T63" fmla="*/ 72 h 524"/>
                <a:gd name="T64" fmla="*/ 200 w 497"/>
                <a:gd name="T65" fmla="*/ 43 h 524"/>
                <a:gd name="T66" fmla="*/ 176 w 497"/>
                <a:gd name="T67" fmla="*/ 32 h 524"/>
                <a:gd name="T68" fmla="*/ 163 w 497"/>
                <a:gd name="T69" fmla="*/ 42 h 524"/>
                <a:gd name="T70" fmla="*/ 158 w 497"/>
                <a:gd name="T71" fmla="*/ 40 h 524"/>
                <a:gd name="T72" fmla="*/ 165 w 497"/>
                <a:gd name="T73" fmla="*/ 32 h 524"/>
                <a:gd name="T74" fmla="*/ 166 w 497"/>
                <a:gd name="T75" fmla="*/ 18 h 524"/>
                <a:gd name="T76" fmla="*/ 170 w 497"/>
                <a:gd name="T77" fmla="*/ 14 h 524"/>
                <a:gd name="T78" fmla="*/ 170 w 497"/>
                <a:gd name="T79" fmla="*/ 4 h 524"/>
                <a:gd name="T80" fmla="*/ 164 w 497"/>
                <a:gd name="T81" fmla="*/ 0 h 524"/>
                <a:gd name="T82" fmla="*/ 106 w 497"/>
                <a:gd name="T83" fmla="*/ 26 h 524"/>
                <a:gd name="T84" fmla="*/ 85 w 497"/>
                <a:gd name="T85" fmla="*/ 34 h 524"/>
                <a:gd name="T86" fmla="*/ 76 w 497"/>
                <a:gd name="T87" fmla="*/ 36 h 524"/>
                <a:gd name="T88" fmla="*/ 61 w 497"/>
                <a:gd name="T89" fmla="*/ 28 h 524"/>
                <a:gd name="T90" fmla="*/ 58 w 497"/>
                <a:gd name="T91" fmla="*/ 34 h 524"/>
                <a:gd name="T92" fmla="*/ 57 w 497"/>
                <a:gd name="T93" fmla="*/ 27 h 524"/>
                <a:gd name="T94" fmla="*/ 45 w 497"/>
                <a:gd name="T95" fmla="*/ 37 h 524"/>
                <a:gd name="T96" fmla="*/ 48 w 497"/>
                <a:gd name="T97" fmla="*/ 98 h 524"/>
                <a:gd name="T98" fmla="*/ 0 w 497"/>
                <a:gd name="T99" fmla="*/ 159 h 5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97"/>
                <a:gd name="T151" fmla="*/ 0 h 524"/>
                <a:gd name="T152" fmla="*/ 497 w 497"/>
                <a:gd name="T153" fmla="*/ 524 h 5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97" h="524">
                  <a:moveTo>
                    <a:pt x="0" y="159"/>
                  </a:moveTo>
                  <a:lnTo>
                    <a:pt x="12" y="200"/>
                  </a:lnTo>
                  <a:lnTo>
                    <a:pt x="11" y="264"/>
                  </a:lnTo>
                  <a:lnTo>
                    <a:pt x="71" y="302"/>
                  </a:lnTo>
                  <a:lnTo>
                    <a:pt x="95" y="328"/>
                  </a:lnTo>
                  <a:lnTo>
                    <a:pt x="130" y="350"/>
                  </a:lnTo>
                  <a:lnTo>
                    <a:pt x="143" y="366"/>
                  </a:lnTo>
                  <a:lnTo>
                    <a:pt x="150" y="409"/>
                  </a:lnTo>
                  <a:lnTo>
                    <a:pt x="159" y="468"/>
                  </a:lnTo>
                  <a:lnTo>
                    <a:pt x="206" y="524"/>
                  </a:lnTo>
                  <a:lnTo>
                    <a:pt x="453" y="508"/>
                  </a:lnTo>
                  <a:lnTo>
                    <a:pt x="439" y="427"/>
                  </a:lnTo>
                  <a:lnTo>
                    <a:pt x="448" y="343"/>
                  </a:lnTo>
                  <a:lnTo>
                    <a:pt x="462" y="305"/>
                  </a:lnTo>
                  <a:lnTo>
                    <a:pt x="460" y="271"/>
                  </a:lnTo>
                  <a:lnTo>
                    <a:pt x="491" y="195"/>
                  </a:lnTo>
                  <a:lnTo>
                    <a:pt x="497" y="176"/>
                  </a:lnTo>
                  <a:lnTo>
                    <a:pt x="487" y="172"/>
                  </a:lnTo>
                  <a:lnTo>
                    <a:pt x="475" y="188"/>
                  </a:lnTo>
                  <a:lnTo>
                    <a:pt x="465" y="228"/>
                  </a:lnTo>
                  <a:lnTo>
                    <a:pt x="445" y="231"/>
                  </a:lnTo>
                  <a:lnTo>
                    <a:pt x="436" y="254"/>
                  </a:lnTo>
                  <a:lnTo>
                    <a:pt x="415" y="270"/>
                  </a:lnTo>
                  <a:lnTo>
                    <a:pt x="417" y="245"/>
                  </a:lnTo>
                  <a:lnTo>
                    <a:pt x="431" y="218"/>
                  </a:lnTo>
                  <a:lnTo>
                    <a:pt x="444" y="210"/>
                  </a:lnTo>
                  <a:lnTo>
                    <a:pt x="446" y="199"/>
                  </a:lnTo>
                  <a:lnTo>
                    <a:pt x="419" y="127"/>
                  </a:lnTo>
                  <a:lnTo>
                    <a:pt x="400" y="122"/>
                  </a:lnTo>
                  <a:lnTo>
                    <a:pt x="394" y="105"/>
                  </a:lnTo>
                  <a:lnTo>
                    <a:pt x="346" y="99"/>
                  </a:lnTo>
                  <a:lnTo>
                    <a:pt x="242" y="72"/>
                  </a:lnTo>
                  <a:lnTo>
                    <a:pt x="200" y="43"/>
                  </a:lnTo>
                  <a:lnTo>
                    <a:pt x="176" y="32"/>
                  </a:lnTo>
                  <a:lnTo>
                    <a:pt x="163" y="42"/>
                  </a:lnTo>
                  <a:lnTo>
                    <a:pt x="158" y="40"/>
                  </a:lnTo>
                  <a:lnTo>
                    <a:pt x="165" y="32"/>
                  </a:lnTo>
                  <a:lnTo>
                    <a:pt x="166" y="18"/>
                  </a:lnTo>
                  <a:lnTo>
                    <a:pt x="170" y="14"/>
                  </a:lnTo>
                  <a:lnTo>
                    <a:pt x="170" y="4"/>
                  </a:lnTo>
                  <a:lnTo>
                    <a:pt x="164" y="0"/>
                  </a:lnTo>
                  <a:lnTo>
                    <a:pt x="106" y="26"/>
                  </a:lnTo>
                  <a:lnTo>
                    <a:pt x="85" y="34"/>
                  </a:lnTo>
                  <a:lnTo>
                    <a:pt x="76" y="36"/>
                  </a:lnTo>
                  <a:lnTo>
                    <a:pt x="61" y="28"/>
                  </a:lnTo>
                  <a:lnTo>
                    <a:pt x="58" y="34"/>
                  </a:lnTo>
                  <a:lnTo>
                    <a:pt x="57" y="27"/>
                  </a:lnTo>
                  <a:lnTo>
                    <a:pt x="45" y="37"/>
                  </a:lnTo>
                  <a:lnTo>
                    <a:pt x="48" y="98"/>
                  </a:lnTo>
                  <a:lnTo>
                    <a:pt x="0" y="159"/>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0" name="Freeform 129"/>
            <p:cNvSpPr>
              <a:spLocks/>
            </p:cNvSpPr>
            <p:nvPr/>
          </p:nvSpPr>
          <p:spPr bwMode="auto">
            <a:xfrm>
              <a:off x="935" y="1023"/>
              <a:ext cx="446" cy="369"/>
            </a:xfrm>
            <a:custGeom>
              <a:avLst/>
              <a:gdLst>
                <a:gd name="T0" fmla="*/ 0 w 661"/>
                <a:gd name="T1" fmla="*/ 469 h 546"/>
                <a:gd name="T2" fmla="*/ 20 w 661"/>
                <a:gd name="T3" fmla="*/ 351 h 546"/>
                <a:gd name="T4" fmla="*/ 68 w 661"/>
                <a:gd name="T5" fmla="*/ 58 h 546"/>
                <a:gd name="T6" fmla="*/ 78 w 661"/>
                <a:gd name="T7" fmla="*/ 0 h 546"/>
                <a:gd name="T8" fmla="*/ 339 w 661"/>
                <a:gd name="T9" fmla="*/ 39 h 546"/>
                <a:gd name="T10" fmla="*/ 661 w 661"/>
                <a:gd name="T11" fmla="*/ 73 h 546"/>
                <a:gd name="T12" fmla="*/ 639 w 661"/>
                <a:gd name="T13" fmla="*/ 309 h 546"/>
                <a:gd name="T14" fmla="*/ 617 w 661"/>
                <a:gd name="T15" fmla="*/ 546 h 546"/>
                <a:gd name="T16" fmla="*/ 176 w 661"/>
                <a:gd name="T17" fmla="*/ 496 h 546"/>
                <a:gd name="T18" fmla="*/ 0 w 661"/>
                <a:gd name="T19" fmla="*/ 469 h 5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61"/>
                <a:gd name="T31" fmla="*/ 0 h 546"/>
                <a:gd name="T32" fmla="*/ 661 w 661"/>
                <a:gd name="T33" fmla="*/ 546 h 54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61" h="546">
                  <a:moveTo>
                    <a:pt x="0" y="469"/>
                  </a:moveTo>
                  <a:lnTo>
                    <a:pt x="20" y="351"/>
                  </a:lnTo>
                  <a:lnTo>
                    <a:pt x="68" y="58"/>
                  </a:lnTo>
                  <a:lnTo>
                    <a:pt x="78" y="0"/>
                  </a:lnTo>
                  <a:lnTo>
                    <a:pt x="339" y="39"/>
                  </a:lnTo>
                  <a:lnTo>
                    <a:pt x="661" y="73"/>
                  </a:lnTo>
                  <a:lnTo>
                    <a:pt x="639" y="309"/>
                  </a:lnTo>
                  <a:lnTo>
                    <a:pt x="617" y="546"/>
                  </a:lnTo>
                  <a:lnTo>
                    <a:pt x="176" y="496"/>
                  </a:lnTo>
                  <a:lnTo>
                    <a:pt x="0" y="469"/>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1" name="Freeform 130"/>
            <p:cNvSpPr>
              <a:spLocks/>
            </p:cNvSpPr>
            <p:nvPr/>
          </p:nvSpPr>
          <p:spPr bwMode="auto">
            <a:xfrm>
              <a:off x="935" y="1023"/>
              <a:ext cx="446" cy="369"/>
            </a:xfrm>
            <a:custGeom>
              <a:avLst/>
              <a:gdLst>
                <a:gd name="T0" fmla="*/ 0 w 661"/>
                <a:gd name="T1" fmla="*/ 469 h 546"/>
                <a:gd name="T2" fmla="*/ 20 w 661"/>
                <a:gd name="T3" fmla="*/ 351 h 546"/>
                <a:gd name="T4" fmla="*/ 68 w 661"/>
                <a:gd name="T5" fmla="*/ 58 h 546"/>
                <a:gd name="T6" fmla="*/ 78 w 661"/>
                <a:gd name="T7" fmla="*/ 0 h 546"/>
                <a:gd name="T8" fmla="*/ 339 w 661"/>
                <a:gd name="T9" fmla="*/ 39 h 546"/>
                <a:gd name="T10" fmla="*/ 661 w 661"/>
                <a:gd name="T11" fmla="*/ 73 h 546"/>
                <a:gd name="T12" fmla="*/ 639 w 661"/>
                <a:gd name="T13" fmla="*/ 309 h 546"/>
                <a:gd name="T14" fmla="*/ 617 w 661"/>
                <a:gd name="T15" fmla="*/ 546 h 546"/>
                <a:gd name="T16" fmla="*/ 176 w 661"/>
                <a:gd name="T17" fmla="*/ 496 h 546"/>
                <a:gd name="T18" fmla="*/ 0 w 661"/>
                <a:gd name="T19" fmla="*/ 469 h 5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61"/>
                <a:gd name="T31" fmla="*/ 0 h 546"/>
                <a:gd name="T32" fmla="*/ 661 w 661"/>
                <a:gd name="T33" fmla="*/ 546 h 54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61" h="546">
                  <a:moveTo>
                    <a:pt x="0" y="469"/>
                  </a:moveTo>
                  <a:lnTo>
                    <a:pt x="20" y="351"/>
                  </a:lnTo>
                  <a:lnTo>
                    <a:pt x="68" y="58"/>
                  </a:lnTo>
                  <a:lnTo>
                    <a:pt x="78" y="0"/>
                  </a:lnTo>
                  <a:lnTo>
                    <a:pt x="339" y="39"/>
                  </a:lnTo>
                  <a:lnTo>
                    <a:pt x="661" y="73"/>
                  </a:lnTo>
                  <a:lnTo>
                    <a:pt x="639" y="309"/>
                  </a:lnTo>
                  <a:lnTo>
                    <a:pt x="617" y="546"/>
                  </a:lnTo>
                  <a:lnTo>
                    <a:pt x="176" y="496"/>
                  </a:lnTo>
                  <a:lnTo>
                    <a:pt x="0" y="469"/>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2" name="Freeform 131"/>
            <p:cNvSpPr>
              <a:spLocks/>
            </p:cNvSpPr>
            <p:nvPr/>
          </p:nvSpPr>
          <p:spPr bwMode="auto">
            <a:xfrm>
              <a:off x="935" y="1023"/>
              <a:ext cx="446" cy="369"/>
            </a:xfrm>
            <a:custGeom>
              <a:avLst/>
              <a:gdLst>
                <a:gd name="T0" fmla="*/ 0 w 661"/>
                <a:gd name="T1" fmla="*/ 469 h 546"/>
                <a:gd name="T2" fmla="*/ 20 w 661"/>
                <a:gd name="T3" fmla="*/ 351 h 546"/>
                <a:gd name="T4" fmla="*/ 68 w 661"/>
                <a:gd name="T5" fmla="*/ 58 h 546"/>
                <a:gd name="T6" fmla="*/ 78 w 661"/>
                <a:gd name="T7" fmla="*/ 0 h 546"/>
                <a:gd name="T8" fmla="*/ 339 w 661"/>
                <a:gd name="T9" fmla="*/ 39 h 546"/>
                <a:gd name="T10" fmla="*/ 661 w 661"/>
                <a:gd name="T11" fmla="*/ 73 h 546"/>
                <a:gd name="T12" fmla="*/ 639 w 661"/>
                <a:gd name="T13" fmla="*/ 309 h 546"/>
                <a:gd name="T14" fmla="*/ 617 w 661"/>
                <a:gd name="T15" fmla="*/ 546 h 546"/>
                <a:gd name="T16" fmla="*/ 176 w 661"/>
                <a:gd name="T17" fmla="*/ 496 h 546"/>
                <a:gd name="T18" fmla="*/ 0 w 661"/>
                <a:gd name="T19" fmla="*/ 469 h 5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61"/>
                <a:gd name="T31" fmla="*/ 0 h 546"/>
                <a:gd name="T32" fmla="*/ 661 w 661"/>
                <a:gd name="T33" fmla="*/ 546 h 54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61" h="546">
                  <a:moveTo>
                    <a:pt x="0" y="469"/>
                  </a:moveTo>
                  <a:lnTo>
                    <a:pt x="20" y="351"/>
                  </a:lnTo>
                  <a:lnTo>
                    <a:pt x="68" y="58"/>
                  </a:lnTo>
                  <a:lnTo>
                    <a:pt x="78" y="0"/>
                  </a:lnTo>
                  <a:lnTo>
                    <a:pt x="339" y="39"/>
                  </a:lnTo>
                  <a:lnTo>
                    <a:pt x="661" y="73"/>
                  </a:lnTo>
                  <a:lnTo>
                    <a:pt x="639" y="309"/>
                  </a:lnTo>
                  <a:lnTo>
                    <a:pt x="617" y="546"/>
                  </a:lnTo>
                  <a:lnTo>
                    <a:pt x="176" y="496"/>
                  </a:lnTo>
                  <a:lnTo>
                    <a:pt x="0" y="469"/>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3" name="Freeform 132"/>
            <p:cNvSpPr>
              <a:spLocks/>
            </p:cNvSpPr>
            <p:nvPr/>
          </p:nvSpPr>
          <p:spPr bwMode="auto">
            <a:xfrm>
              <a:off x="935" y="1023"/>
              <a:ext cx="446" cy="369"/>
            </a:xfrm>
            <a:custGeom>
              <a:avLst/>
              <a:gdLst>
                <a:gd name="T0" fmla="*/ 0 w 661"/>
                <a:gd name="T1" fmla="*/ 469 h 546"/>
                <a:gd name="T2" fmla="*/ 20 w 661"/>
                <a:gd name="T3" fmla="*/ 351 h 546"/>
                <a:gd name="T4" fmla="*/ 68 w 661"/>
                <a:gd name="T5" fmla="*/ 58 h 546"/>
                <a:gd name="T6" fmla="*/ 78 w 661"/>
                <a:gd name="T7" fmla="*/ 0 h 546"/>
                <a:gd name="T8" fmla="*/ 339 w 661"/>
                <a:gd name="T9" fmla="*/ 39 h 546"/>
                <a:gd name="T10" fmla="*/ 661 w 661"/>
                <a:gd name="T11" fmla="*/ 73 h 546"/>
                <a:gd name="T12" fmla="*/ 639 w 661"/>
                <a:gd name="T13" fmla="*/ 309 h 546"/>
                <a:gd name="T14" fmla="*/ 617 w 661"/>
                <a:gd name="T15" fmla="*/ 546 h 546"/>
                <a:gd name="T16" fmla="*/ 176 w 661"/>
                <a:gd name="T17" fmla="*/ 496 h 546"/>
                <a:gd name="T18" fmla="*/ 0 w 661"/>
                <a:gd name="T19" fmla="*/ 469 h 5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61"/>
                <a:gd name="T31" fmla="*/ 0 h 546"/>
                <a:gd name="T32" fmla="*/ 661 w 661"/>
                <a:gd name="T33" fmla="*/ 546 h 54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61" h="546">
                  <a:moveTo>
                    <a:pt x="0" y="469"/>
                  </a:moveTo>
                  <a:lnTo>
                    <a:pt x="20" y="351"/>
                  </a:lnTo>
                  <a:lnTo>
                    <a:pt x="68" y="58"/>
                  </a:lnTo>
                  <a:lnTo>
                    <a:pt x="78" y="0"/>
                  </a:lnTo>
                  <a:lnTo>
                    <a:pt x="339" y="39"/>
                  </a:lnTo>
                  <a:lnTo>
                    <a:pt x="661" y="73"/>
                  </a:lnTo>
                  <a:lnTo>
                    <a:pt x="639" y="309"/>
                  </a:lnTo>
                  <a:lnTo>
                    <a:pt x="617" y="546"/>
                  </a:lnTo>
                  <a:lnTo>
                    <a:pt x="176" y="496"/>
                  </a:lnTo>
                  <a:lnTo>
                    <a:pt x="0" y="469"/>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4" name="Freeform 133"/>
            <p:cNvSpPr>
              <a:spLocks/>
            </p:cNvSpPr>
            <p:nvPr/>
          </p:nvSpPr>
          <p:spPr bwMode="auto">
            <a:xfrm>
              <a:off x="1922" y="1769"/>
              <a:ext cx="319" cy="288"/>
            </a:xfrm>
            <a:custGeom>
              <a:avLst/>
              <a:gdLst>
                <a:gd name="T0" fmla="*/ 0 w 473"/>
                <a:gd name="T1" fmla="*/ 14 h 426"/>
                <a:gd name="T2" fmla="*/ 19 w 473"/>
                <a:gd name="T3" fmla="*/ 147 h 426"/>
                <a:gd name="T4" fmla="*/ 15 w 473"/>
                <a:gd name="T5" fmla="*/ 352 h 426"/>
                <a:gd name="T6" fmla="*/ 25 w 473"/>
                <a:gd name="T7" fmla="*/ 364 h 426"/>
                <a:gd name="T8" fmla="*/ 58 w 473"/>
                <a:gd name="T9" fmla="*/ 363 h 426"/>
                <a:gd name="T10" fmla="*/ 60 w 473"/>
                <a:gd name="T11" fmla="*/ 426 h 426"/>
                <a:gd name="T12" fmla="*/ 342 w 473"/>
                <a:gd name="T13" fmla="*/ 423 h 426"/>
                <a:gd name="T14" fmla="*/ 336 w 473"/>
                <a:gd name="T15" fmla="*/ 358 h 426"/>
                <a:gd name="T16" fmla="*/ 360 w 473"/>
                <a:gd name="T17" fmla="*/ 287 h 426"/>
                <a:gd name="T18" fmla="*/ 395 w 473"/>
                <a:gd name="T19" fmla="*/ 238 h 426"/>
                <a:gd name="T20" fmla="*/ 394 w 473"/>
                <a:gd name="T21" fmla="*/ 224 h 426"/>
                <a:gd name="T22" fmla="*/ 419 w 473"/>
                <a:gd name="T23" fmla="*/ 181 h 426"/>
                <a:gd name="T24" fmla="*/ 434 w 473"/>
                <a:gd name="T25" fmla="*/ 132 h 426"/>
                <a:gd name="T26" fmla="*/ 428 w 473"/>
                <a:gd name="T27" fmla="*/ 129 h 426"/>
                <a:gd name="T28" fmla="*/ 452 w 473"/>
                <a:gd name="T29" fmla="*/ 110 h 426"/>
                <a:gd name="T30" fmla="*/ 473 w 473"/>
                <a:gd name="T31" fmla="*/ 67 h 426"/>
                <a:gd name="T32" fmla="*/ 466 w 473"/>
                <a:gd name="T33" fmla="*/ 58 h 426"/>
                <a:gd name="T34" fmla="*/ 403 w 473"/>
                <a:gd name="T35" fmla="*/ 61 h 426"/>
                <a:gd name="T36" fmla="*/ 420 w 473"/>
                <a:gd name="T37" fmla="*/ 37 h 426"/>
                <a:gd name="T38" fmla="*/ 415 w 473"/>
                <a:gd name="T39" fmla="*/ 0 h 426"/>
                <a:gd name="T40" fmla="*/ 0 w 473"/>
                <a:gd name="T41" fmla="*/ 14 h 42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73"/>
                <a:gd name="T64" fmla="*/ 0 h 426"/>
                <a:gd name="T65" fmla="*/ 473 w 473"/>
                <a:gd name="T66" fmla="*/ 426 h 42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73" h="426">
                  <a:moveTo>
                    <a:pt x="0" y="14"/>
                  </a:moveTo>
                  <a:lnTo>
                    <a:pt x="19" y="147"/>
                  </a:lnTo>
                  <a:lnTo>
                    <a:pt x="15" y="352"/>
                  </a:lnTo>
                  <a:lnTo>
                    <a:pt x="25" y="364"/>
                  </a:lnTo>
                  <a:lnTo>
                    <a:pt x="58" y="363"/>
                  </a:lnTo>
                  <a:lnTo>
                    <a:pt x="60" y="426"/>
                  </a:lnTo>
                  <a:lnTo>
                    <a:pt x="342" y="423"/>
                  </a:lnTo>
                  <a:lnTo>
                    <a:pt x="336" y="358"/>
                  </a:lnTo>
                  <a:lnTo>
                    <a:pt x="360" y="287"/>
                  </a:lnTo>
                  <a:lnTo>
                    <a:pt x="395" y="238"/>
                  </a:lnTo>
                  <a:lnTo>
                    <a:pt x="394" y="224"/>
                  </a:lnTo>
                  <a:lnTo>
                    <a:pt x="419" y="181"/>
                  </a:lnTo>
                  <a:lnTo>
                    <a:pt x="434" y="132"/>
                  </a:lnTo>
                  <a:lnTo>
                    <a:pt x="428" y="129"/>
                  </a:lnTo>
                  <a:lnTo>
                    <a:pt x="452" y="110"/>
                  </a:lnTo>
                  <a:lnTo>
                    <a:pt x="473" y="67"/>
                  </a:lnTo>
                  <a:lnTo>
                    <a:pt x="466" y="58"/>
                  </a:lnTo>
                  <a:lnTo>
                    <a:pt x="403" y="61"/>
                  </a:lnTo>
                  <a:lnTo>
                    <a:pt x="420" y="37"/>
                  </a:lnTo>
                  <a:lnTo>
                    <a:pt x="415" y="0"/>
                  </a:lnTo>
                  <a:lnTo>
                    <a:pt x="0" y="14"/>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5" name="Freeform 134"/>
            <p:cNvSpPr>
              <a:spLocks/>
            </p:cNvSpPr>
            <p:nvPr/>
          </p:nvSpPr>
          <p:spPr bwMode="auto">
            <a:xfrm>
              <a:off x="1922" y="1769"/>
              <a:ext cx="319" cy="288"/>
            </a:xfrm>
            <a:custGeom>
              <a:avLst/>
              <a:gdLst>
                <a:gd name="T0" fmla="*/ 0 w 473"/>
                <a:gd name="T1" fmla="*/ 14 h 426"/>
                <a:gd name="T2" fmla="*/ 19 w 473"/>
                <a:gd name="T3" fmla="*/ 147 h 426"/>
                <a:gd name="T4" fmla="*/ 15 w 473"/>
                <a:gd name="T5" fmla="*/ 352 h 426"/>
                <a:gd name="T6" fmla="*/ 25 w 473"/>
                <a:gd name="T7" fmla="*/ 364 h 426"/>
                <a:gd name="T8" fmla="*/ 58 w 473"/>
                <a:gd name="T9" fmla="*/ 363 h 426"/>
                <a:gd name="T10" fmla="*/ 60 w 473"/>
                <a:gd name="T11" fmla="*/ 426 h 426"/>
                <a:gd name="T12" fmla="*/ 342 w 473"/>
                <a:gd name="T13" fmla="*/ 423 h 426"/>
                <a:gd name="T14" fmla="*/ 336 w 473"/>
                <a:gd name="T15" fmla="*/ 358 h 426"/>
                <a:gd name="T16" fmla="*/ 360 w 473"/>
                <a:gd name="T17" fmla="*/ 287 h 426"/>
                <a:gd name="T18" fmla="*/ 395 w 473"/>
                <a:gd name="T19" fmla="*/ 238 h 426"/>
                <a:gd name="T20" fmla="*/ 394 w 473"/>
                <a:gd name="T21" fmla="*/ 224 h 426"/>
                <a:gd name="T22" fmla="*/ 419 w 473"/>
                <a:gd name="T23" fmla="*/ 181 h 426"/>
                <a:gd name="T24" fmla="*/ 434 w 473"/>
                <a:gd name="T25" fmla="*/ 132 h 426"/>
                <a:gd name="T26" fmla="*/ 428 w 473"/>
                <a:gd name="T27" fmla="*/ 129 h 426"/>
                <a:gd name="T28" fmla="*/ 452 w 473"/>
                <a:gd name="T29" fmla="*/ 110 h 426"/>
                <a:gd name="T30" fmla="*/ 473 w 473"/>
                <a:gd name="T31" fmla="*/ 67 h 426"/>
                <a:gd name="T32" fmla="*/ 466 w 473"/>
                <a:gd name="T33" fmla="*/ 58 h 426"/>
                <a:gd name="T34" fmla="*/ 403 w 473"/>
                <a:gd name="T35" fmla="*/ 61 h 426"/>
                <a:gd name="T36" fmla="*/ 420 w 473"/>
                <a:gd name="T37" fmla="*/ 37 h 426"/>
                <a:gd name="T38" fmla="*/ 415 w 473"/>
                <a:gd name="T39" fmla="*/ 0 h 426"/>
                <a:gd name="T40" fmla="*/ 0 w 473"/>
                <a:gd name="T41" fmla="*/ 14 h 42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73"/>
                <a:gd name="T64" fmla="*/ 0 h 426"/>
                <a:gd name="T65" fmla="*/ 473 w 473"/>
                <a:gd name="T66" fmla="*/ 426 h 42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73" h="426">
                  <a:moveTo>
                    <a:pt x="0" y="14"/>
                  </a:moveTo>
                  <a:lnTo>
                    <a:pt x="19" y="147"/>
                  </a:lnTo>
                  <a:lnTo>
                    <a:pt x="15" y="352"/>
                  </a:lnTo>
                  <a:lnTo>
                    <a:pt x="25" y="364"/>
                  </a:lnTo>
                  <a:lnTo>
                    <a:pt x="58" y="363"/>
                  </a:lnTo>
                  <a:lnTo>
                    <a:pt x="60" y="426"/>
                  </a:lnTo>
                  <a:lnTo>
                    <a:pt x="342" y="423"/>
                  </a:lnTo>
                  <a:lnTo>
                    <a:pt x="336" y="358"/>
                  </a:lnTo>
                  <a:lnTo>
                    <a:pt x="360" y="287"/>
                  </a:lnTo>
                  <a:lnTo>
                    <a:pt x="395" y="238"/>
                  </a:lnTo>
                  <a:lnTo>
                    <a:pt x="394" y="224"/>
                  </a:lnTo>
                  <a:lnTo>
                    <a:pt x="419" y="181"/>
                  </a:lnTo>
                  <a:lnTo>
                    <a:pt x="434" y="132"/>
                  </a:lnTo>
                  <a:lnTo>
                    <a:pt x="428" y="129"/>
                  </a:lnTo>
                  <a:lnTo>
                    <a:pt x="452" y="110"/>
                  </a:lnTo>
                  <a:lnTo>
                    <a:pt x="473" y="67"/>
                  </a:lnTo>
                  <a:lnTo>
                    <a:pt x="466" y="58"/>
                  </a:lnTo>
                  <a:lnTo>
                    <a:pt x="403" y="61"/>
                  </a:lnTo>
                  <a:lnTo>
                    <a:pt x="420" y="37"/>
                  </a:lnTo>
                  <a:lnTo>
                    <a:pt x="415" y="0"/>
                  </a:lnTo>
                  <a:lnTo>
                    <a:pt x="0" y="14"/>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6" name="Freeform 135"/>
            <p:cNvSpPr>
              <a:spLocks/>
            </p:cNvSpPr>
            <p:nvPr/>
          </p:nvSpPr>
          <p:spPr bwMode="auto">
            <a:xfrm>
              <a:off x="3061" y="1384"/>
              <a:ext cx="67" cy="110"/>
            </a:xfrm>
            <a:custGeom>
              <a:avLst/>
              <a:gdLst>
                <a:gd name="T0" fmla="*/ 0 w 99"/>
                <a:gd name="T1" fmla="*/ 15 h 162"/>
                <a:gd name="T2" fmla="*/ 14 w 99"/>
                <a:gd name="T3" fmla="*/ 0 h 162"/>
                <a:gd name="T4" fmla="*/ 33 w 99"/>
                <a:gd name="T5" fmla="*/ 0 h 162"/>
                <a:gd name="T6" fmla="*/ 26 w 99"/>
                <a:gd name="T7" fmla="*/ 17 h 162"/>
                <a:gd name="T8" fmla="*/ 21 w 99"/>
                <a:gd name="T9" fmla="*/ 23 h 162"/>
                <a:gd name="T10" fmla="*/ 24 w 99"/>
                <a:gd name="T11" fmla="*/ 41 h 162"/>
                <a:gd name="T12" fmla="*/ 34 w 99"/>
                <a:gd name="T13" fmla="*/ 53 h 162"/>
                <a:gd name="T14" fmla="*/ 49 w 99"/>
                <a:gd name="T15" fmla="*/ 67 h 162"/>
                <a:gd name="T16" fmla="*/ 53 w 99"/>
                <a:gd name="T17" fmla="*/ 86 h 162"/>
                <a:gd name="T18" fmla="*/ 63 w 99"/>
                <a:gd name="T19" fmla="*/ 98 h 162"/>
                <a:gd name="T20" fmla="*/ 72 w 99"/>
                <a:gd name="T21" fmla="*/ 108 h 162"/>
                <a:gd name="T22" fmla="*/ 87 w 99"/>
                <a:gd name="T23" fmla="*/ 114 h 162"/>
                <a:gd name="T24" fmla="*/ 95 w 99"/>
                <a:gd name="T25" fmla="*/ 128 h 162"/>
                <a:gd name="T26" fmla="*/ 82 w 99"/>
                <a:gd name="T27" fmla="*/ 140 h 162"/>
                <a:gd name="T28" fmla="*/ 95 w 99"/>
                <a:gd name="T29" fmla="*/ 138 h 162"/>
                <a:gd name="T30" fmla="*/ 99 w 99"/>
                <a:gd name="T31" fmla="*/ 151 h 162"/>
                <a:gd name="T32" fmla="*/ 73 w 99"/>
                <a:gd name="T33" fmla="*/ 156 h 162"/>
                <a:gd name="T34" fmla="*/ 40 w 99"/>
                <a:gd name="T35" fmla="*/ 162 h 162"/>
                <a:gd name="T36" fmla="*/ 37 w 99"/>
                <a:gd name="T37" fmla="*/ 151 h 162"/>
                <a:gd name="T38" fmla="*/ 0 w 99"/>
                <a:gd name="T39" fmla="*/ 15 h 1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9"/>
                <a:gd name="T61" fmla="*/ 0 h 162"/>
                <a:gd name="T62" fmla="*/ 99 w 99"/>
                <a:gd name="T63" fmla="*/ 162 h 1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9" h="162">
                  <a:moveTo>
                    <a:pt x="0" y="15"/>
                  </a:moveTo>
                  <a:lnTo>
                    <a:pt x="14" y="0"/>
                  </a:lnTo>
                  <a:lnTo>
                    <a:pt x="33" y="0"/>
                  </a:lnTo>
                  <a:lnTo>
                    <a:pt x="26" y="17"/>
                  </a:lnTo>
                  <a:lnTo>
                    <a:pt x="21" y="23"/>
                  </a:lnTo>
                  <a:lnTo>
                    <a:pt x="24" y="41"/>
                  </a:lnTo>
                  <a:lnTo>
                    <a:pt x="34" y="53"/>
                  </a:lnTo>
                  <a:lnTo>
                    <a:pt x="49" y="67"/>
                  </a:lnTo>
                  <a:lnTo>
                    <a:pt x="53" y="86"/>
                  </a:lnTo>
                  <a:lnTo>
                    <a:pt x="63" y="98"/>
                  </a:lnTo>
                  <a:lnTo>
                    <a:pt x="72" y="108"/>
                  </a:lnTo>
                  <a:lnTo>
                    <a:pt x="87" y="114"/>
                  </a:lnTo>
                  <a:lnTo>
                    <a:pt x="95" y="128"/>
                  </a:lnTo>
                  <a:lnTo>
                    <a:pt x="82" y="140"/>
                  </a:lnTo>
                  <a:lnTo>
                    <a:pt x="95" y="138"/>
                  </a:lnTo>
                  <a:lnTo>
                    <a:pt x="99" y="151"/>
                  </a:lnTo>
                  <a:lnTo>
                    <a:pt x="73" y="156"/>
                  </a:lnTo>
                  <a:lnTo>
                    <a:pt x="40" y="162"/>
                  </a:lnTo>
                  <a:lnTo>
                    <a:pt x="37" y="151"/>
                  </a:lnTo>
                  <a:lnTo>
                    <a:pt x="0" y="15"/>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7" name="Freeform 136"/>
            <p:cNvSpPr>
              <a:spLocks/>
            </p:cNvSpPr>
            <p:nvPr/>
          </p:nvSpPr>
          <p:spPr bwMode="auto">
            <a:xfrm>
              <a:off x="3061" y="1384"/>
              <a:ext cx="67" cy="110"/>
            </a:xfrm>
            <a:custGeom>
              <a:avLst/>
              <a:gdLst>
                <a:gd name="T0" fmla="*/ 0 w 99"/>
                <a:gd name="T1" fmla="*/ 15 h 162"/>
                <a:gd name="T2" fmla="*/ 14 w 99"/>
                <a:gd name="T3" fmla="*/ 0 h 162"/>
                <a:gd name="T4" fmla="*/ 33 w 99"/>
                <a:gd name="T5" fmla="*/ 0 h 162"/>
                <a:gd name="T6" fmla="*/ 26 w 99"/>
                <a:gd name="T7" fmla="*/ 17 h 162"/>
                <a:gd name="T8" fmla="*/ 21 w 99"/>
                <a:gd name="T9" fmla="*/ 23 h 162"/>
                <a:gd name="T10" fmla="*/ 24 w 99"/>
                <a:gd name="T11" fmla="*/ 41 h 162"/>
                <a:gd name="T12" fmla="*/ 34 w 99"/>
                <a:gd name="T13" fmla="*/ 53 h 162"/>
                <a:gd name="T14" fmla="*/ 49 w 99"/>
                <a:gd name="T15" fmla="*/ 67 h 162"/>
                <a:gd name="T16" fmla="*/ 53 w 99"/>
                <a:gd name="T17" fmla="*/ 86 h 162"/>
                <a:gd name="T18" fmla="*/ 63 w 99"/>
                <a:gd name="T19" fmla="*/ 98 h 162"/>
                <a:gd name="T20" fmla="*/ 72 w 99"/>
                <a:gd name="T21" fmla="*/ 108 h 162"/>
                <a:gd name="T22" fmla="*/ 87 w 99"/>
                <a:gd name="T23" fmla="*/ 114 h 162"/>
                <a:gd name="T24" fmla="*/ 95 w 99"/>
                <a:gd name="T25" fmla="*/ 128 h 162"/>
                <a:gd name="T26" fmla="*/ 82 w 99"/>
                <a:gd name="T27" fmla="*/ 140 h 162"/>
                <a:gd name="T28" fmla="*/ 95 w 99"/>
                <a:gd name="T29" fmla="*/ 138 h 162"/>
                <a:gd name="T30" fmla="*/ 99 w 99"/>
                <a:gd name="T31" fmla="*/ 151 h 162"/>
                <a:gd name="T32" fmla="*/ 73 w 99"/>
                <a:gd name="T33" fmla="*/ 156 h 162"/>
                <a:gd name="T34" fmla="*/ 40 w 99"/>
                <a:gd name="T35" fmla="*/ 162 h 162"/>
                <a:gd name="T36" fmla="*/ 37 w 99"/>
                <a:gd name="T37" fmla="*/ 151 h 162"/>
                <a:gd name="T38" fmla="*/ 0 w 99"/>
                <a:gd name="T39" fmla="*/ 15 h 1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9"/>
                <a:gd name="T61" fmla="*/ 0 h 162"/>
                <a:gd name="T62" fmla="*/ 99 w 99"/>
                <a:gd name="T63" fmla="*/ 162 h 1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9" h="162">
                  <a:moveTo>
                    <a:pt x="0" y="15"/>
                  </a:moveTo>
                  <a:lnTo>
                    <a:pt x="14" y="0"/>
                  </a:lnTo>
                  <a:lnTo>
                    <a:pt x="33" y="0"/>
                  </a:lnTo>
                  <a:lnTo>
                    <a:pt x="26" y="17"/>
                  </a:lnTo>
                  <a:lnTo>
                    <a:pt x="21" y="23"/>
                  </a:lnTo>
                  <a:lnTo>
                    <a:pt x="24" y="41"/>
                  </a:lnTo>
                  <a:lnTo>
                    <a:pt x="34" y="53"/>
                  </a:lnTo>
                  <a:lnTo>
                    <a:pt x="49" y="67"/>
                  </a:lnTo>
                  <a:lnTo>
                    <a:pt x="53" y="86"/>
                  </a:lnTo>
                  <a:lnTo>
                    <a:pt x="63" y="98"/>
                  </a:lnTo>
                  <a:lnTo>
                    <a:pt x="72" y="108"/>
                  </a:lnTo>
                  <a:lnTo>
                    <a:pt x="87" y="114"/>
                  </a:lnTo>
                  <a:lnTo>
                    <a:pt x="95" y="128"/>
                  </a:lnTo>
                  <a:lnTo>
                    <a:pt x="82" y="140"/>
                  </a:lnTo>
                  <a:lnTo>
                    <a:pt x="95" y="138"/>
                  </a:lnTo>
                  <a:lnTo>
                    <a:pt x="99" y="151"/>
                  </a:lnTo>
                  <a:lnTo>
                    <a:pt x="73" y="156"/>
                  </a:lnTo>
                  <a:lnTo>
                    <a:pt x="40" y="162"/>
                  </a:lnTo>
                  <a:lnTo>
                    <a:pt x="37" y="151"/>
                  </a:lnTo>
                  <a:lnTo>
                    <a:pt x="0" y="15"/>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8" name="Freeform 137"/>
            <p:cNvSpPr>
              <a:spLocks/>
            </p:cNvSpPr>
            <p:nvPr/>
          </p:nvSpPr>
          <p:spPr bwMode="auto">
            <a:xfrm>
              <a:off x="3061" y="1384"/>
              <a:ext cx="67" cy="110"/>
            </a:xfrm>
            <a:custGeom>
              <a:avLst/>
              <a:gdLst>
                <a:gd name="T0" fmla="*/ 0 w 99"/>
                <a:gd name="T1" fmla="*/ 15 h 162"/>
                <a:gd name="T2" fmla="*/ 14 w 99"/>
                <a:gd name="T3" fmla="*/ 0 h 162"/>
                <a:gd name="T4" fmla="*/ 33 w 99"/>
                <a:gd name="T5" fmla="*/ 0 h 162"/>
                <a:gd name="T6" fmla="*/ 26 w 99"/>
                <a:gd name="T7" fmla="*/ 17 h 162"/>
                <a:gd name="T8" fmla="*/ 21 w 99"/>
                <a:gd name="T9" fmla="*/ 23 h 162"/>
                <a:gd name="T10" fmla="*/ 24 w 99"/>
                <a:gd name="T11" fmla="*/ 41 h 162"/>
                <a:gd name="T12" fmla="*/ 34 w 99"/>
                <a:gd name="T13" fmla="*/ 53 h 162"/>
                <a:gd name="T14" fmla="*/ 49 w 99"/>
                <a:gd name="T15" fmla="*/ 67 h 162"/>
                <a:gd name="T16" fmla="*/ 53 w 99"/>
                <a:gd name="T17" fmla="*/ 86 h 162"/>
                <a:gd name="T18" fmla="*/ 63 w 99"/>
                <a:gd name="T19" fmla="*/ 98 h 162"/>
                <a:gd name="T20" fmla="*/ 72 w 99"/>
                <a:gd name="T21" fmla="*/ 108 h 162"/>
                <a:gd name="T22" fmla="*/ 87 w 99"/>
                <a:gd name="T23" fmla="*/ 114 h 162"/>
                <a:gd name="T24" fmla="*/ 95 w 99"/>
                <a:gd name="T25" fmla="*/ 128 h 162"/>
                <a:gd name="T26" fmla="*/ 82 w 99"/>
                <a:gd name="T27" fmla="*/ 140 h 162"/>
                <a:gd name="T28" fmla="*/ 95 w 99"/>
                <a:gd name="T29" fmla="*/ 138 h 162"/>
                <a:gd name="T30" fmla="*/ 99 w 99"/>
                <a:gd name="T31" fmla="*/ 151 h 162"/>
                <a:gd name="T32" fmla="*/ 73 w 99"/>
                <a:gd name="T33" fmla="*/ 156 h 162"/>
                <a:gd name="T34" fmla="*/ 40 w 99"/>
                <a:gd name="T35" fmla="*/ 162 h 162"/>
                <a:gd name="T36" fmla="*/ 37 w 99"/>
                <a:gd name="T37" fmla="*/ 151 h 162"/>
                <a:gd name="T38" fmla="*/ 0 w 99"/>
                <a:gd name="T39" fmla="*/ 15 h 1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9"/>
                <a:gd name="T61" fmla="*/ 0 h 162"/>
                <a:gd name="T62" fmla="*/ 99 w 99"/>
                <a:gd name="T63" fmla="*/ 162 h 1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9" h="162">
                  <a:moveTo>
                    <a:pt x="0" y="15"/>
                  </a:moveTo>
                  <a:lnTo>
                    <a:pt x="14" y="0"/>
                  </a:lnTo>
                  <a:lnTo>
                    <a:pt x="33" y="0"/>
                  </a:lnTo>
                  <a:lnTo>
                    <a:pt x="26" y="17"/>
                  </a:lnTo>
                  <a:lnTo>
                    <a:pt x="21" y="23"/>
                  </a:lnTo>
                  <a:lnTo>
                    <a:pt x="24" y="41"/>
                  </a:lnTo>
                  <a:lnTo>
                    <a:pt x="34" y="53"/>
                  </a:lnTo>
                  <a:lnTo>
                    <a:pt x="49" y="67"/>
                  </a:lnTo>
                  <a:lnTo>
                    <a:pt x="53" y="86"/>
                  </a:lnTo>
                  <a:lnTo>
                    <a:pt x="63" y="98"/>
                  </a:lnTo>
                  <a:lnTo>
                    <a:pt x="72" y="108"/>
                  </a:lnTo>
                  <a:lnTo>
                    <a:pt x="87" y="114"/>
                  </a:lnTo>
                  <a:lnTo>
                    <a:pt x="95" y="128"/>
                  </a:lnTo>
                  <a:lnTo>
                    <a:pt x="82" y="140"/>
                  </a:lnTo>
                  <a:lnTo>
                    <a:pt x="95" y="138"/>
                  </a:lnTo>
                  <a:lnTo>
                    <a:pt x="99" y="151"/>
                  </a:lnTo>
                  <a:lnTo>
                    <a:pt x="73" y="156"/>
                  </a:lnTo>
                  <a:lnTo>
                    <a:pt x="40" y="162"/>
                  </a:lnTo>
                  <a:lnTo>
                    <a:pt x="37" y="151"/>
                  </a:lnTo>
                  <a:lnTo>
                    <a:pt x="0" y="15"/>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89" name="Freeform 138"/>
            <p:cNvSpPr>
              <a:spLocks/>
            </p:cNvSpPr>
            <p:nvPr/>
          </p:nvSpPr>
          <p:spPr bwMode="auto">
            <a:xfrm>
              <a:off x="3061" y="1384"/>
              <a:ext cx="67" cy="110"/>
            </a:xfrm>
            <a:custGeom>
              <a:avLst/>
              <a:gdLst>
                <a:gd name="T0" fmla="*/ 0 w 99"/>
                <a:gd name="T1" fmla="*/ 15 h 162"/>
                <a:gd name="T2" fmla="*/ 14 w 99"/>
                <a:gd name="T3" fmla="*/ 0 h 162"/>
                <a:gd name="T4" fmla="*/ 33 w 99"/>
                <a:gd name="T5" fmla="*/ 0 h 162"/>
                <a:gd name="T6" fmla="*/ 26 w 99"/>
                <a:gd name="T7" fmla="*/ 17 h 162"/>
                <a:gd name="T8" fmla="*/ 21 w 99"/>
                <a:gd name="T9" fmla="*/ 23 h 162"/>
                <a:gd name="T10" fmla="*/ 24 w 99"/>
                <a:gd name="T11" fmla="*/ 41 h 162"/>
                <a:gd name="T12" fmla="*/ 34 w 99"/>
                <a:gd name="T13" fmla="*/ 53 h 162"/>
                <a:gd name="T14" fmla="*/ 49 w 99"/>
                <a:gd name="T15" fmla="*/ 67 h 162"/>
                <a:gd name="T16" fmla="*/ 53 w 99"/>
                <a:gd name="T17" fmla="*/ 86 h 162"/>
                <a:gd name="T18" fmla="*/ 63 w 99"/>
                <a:gd name="T19" fmla="*/ 98 h 162"/>
                <a:gd name="T20" fmla="*/ 72 w 99"/>
                <a:gd name="T21" fmla="*/ 108 h 162"/>
                <a:gd name="T22" fmla="*/ 87 w 99"/>
                <a:gd name="T23" fmla="*/ 114 h 162"/>
                <a:gd name="T24" fmla="*/ 95 w 99"/>
                <a:gd name="T25" fmla="*/ 128 h 162"/>
                <a:gd name="T26" fmla="*/ 82 w 99"/>
                <a:gd name="T27" fmla="*/ 140 h 162"/>
                <a:gd name="T28" fmla="*/ 95 w 99"/>
                <a:gd name="T29" fmla="*/ 138 h 162"/>
                <a:gd name="T30" fmla="*/ 99 w 99"/>
                <a:gd name="T31" fmla="*/ 151 h 162"/>
                <a:gd name="T32" fmla="*/ 73 w 99"/>
                <a:gd name="T33" fmla="*/ 156 h 162"/>
                <a:gd name="T34" fmla="*/ 40 w 99"/>
                <a:gd name="T35" fmla="*/ 162 h 162"/>
                <a:gd name="T36" fmla="*/ 37 w 99"/>
                <a:gd name="T37" fmla="*/ 151 h 162"/>
                <a:gd name="T38" fmla="*/ 0 w 99"/>
                <a:gd name="T39" fmla="*/ 15 h 1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9"/>
                <a:gd name="T61" fmla="*/ 0 h 162"/>
                <a:gd name="T62" fmla="*/ 99 w 99"/>
                <a:gd name="T63" fmla="*/ 162 h 1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9" h="162">
                  <a:moveTo>
                    <a:pt x="0" y="15"/>
                  </a:moveTo>
                  <a:lnTo>
                    <a:pt x="14" y="0"/>
                  </a:lnTo>
                  <a:lnTo>
                    <a:pt x="33" y="0"/>
                  </a:lnTo>
                  <a:lnTo>
                    <a:pt x="26" y="17"/>
                  </a:lnTo>
                  <a:lnTo>
                    <a:pt x="21" y="23"/>
                  </a:lnTo>
                  <a:lnTo>
                    <a:pt x="24" y="41"/>
                  </a:lnTo>
                  <a:lnTo>
                    <a:pt x="34" y="53"/>
                  </a:lnTo>
                  <a:lnTo>
                    <a:pt x="49" y="67"/>
                  </a:lnTo>
                  <a:lnTo>
                    <a:pt x="53" y="86"/>
                  </a:lnTo>
                  <a:lnTo>
                    <a:pt x="63" y="98"/>
                  </a:lnTo>
                  <a:lnTo>
                    <a:pt x="72" y="108"/>
                  </a:lnTo>
                  <a:lnTo>
                    <a:pt x="87" y="114"/>
                  </a:lnTo>
                  <a:lnTo>
                    <a:pt x="95" y="128"/>
                  </a:lnTo>
                  <a:lnTo>
                    <a:pt x="82" y="140"/>
                  </a:lnTo>
                  <a:lnTo>
                    <a:pt x="95" y="138"/>
                  </a:lnTo>
                  <a:lnTo>
                    <a:pt x="99" y="151"/>
                  </a:lnTo>
                  <a:lnTo>
                    <a:pt x="73" y="156"/>
                  </a:lnTo>
                  <a:lnTo>
                    <a:pt x="40" y="162"/>
                  </a:lnTo>
                  <a:lnTo>
                    <a:pt x="37" y="151"/>
                  </a:lnTo>
                  <a:lnTo>
                    <a:pt x="0" y="15"/>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grpSp>
          <p:nvGrpSpPr>
            <p:cNvPr id="19590" name="Group 139"/>
            <p:cNvGrpSpPr>
              <a:grpSpLocks/>
            </p:cNvGrpSpPr>
            <p:nvPr/>
          </p:nvGrpSpPr>
          <p:grpSpPr bwMode="auto">
            <a:xfrm>
              <a:off x="263" y="2096"/>
              <a:ext cx="1072" cy="527"/>
              <a:chOff x="525" y="2894"/>
              <a:chExt cx="1587" cy="781"/>
            </a:xfrm>
          </p:grpSpPr>
          <p:sp>
            <p:nvSpPr>
              <p:cNvPr id="19646" name="Freeform 140"/>
              <p:cNvSpPr>
                <a:spLocks/>
              </p:cNvSpPr>
              <p:nvPr/>
            </p:nvSpPr>
            <p:spPr bwMode="auto">
              <a:xfrm>
                <a:off x="525" y="3652"/>
                <a:ext cx="45" cy="23"/>
              </a:xfrm>
              <a:custGeom>
                <a:avLst/>
                <a:gdLst>
                  <a:gd name="T0" fmla="*/ 0 w 45"/>
                  <a:gd name="T1" fmla="*/ 23 h 23"/>
                  <a:gd name="T2" fmla="*/ 12 w 45"/>
                  <a:gd name="T3" fmla="*/ 10 h 23"/>
                  <a:gd name="T4" fmla="*/ 42 w 45"/>
                  <a:gd name="T5" fmla="*/ 0 h 23"/>
                  <a:gd name="T6" fmla="*/ 45 w 45"/>
                  <a:gd name="T7" fmla="*/ 4 h 23"/>
                  <a:gd name="T8" fmla="*/ 0 w 45"/>
                  <a:gd name="T9" fmla="*/ 23 h 23"/>
                  <a:gd name="T10" fmla="*/ 0 60000 65536"/>
                  <a:gd name="T11" fmla="*/ 0 60000 65536"/>
                  <a:gd name="T12" fmla="*/ 0 60000 65536"/>
                  <a:gd name="T13" fmla="*/ 0 60000 65536"/>
                  <a:gd name="T14" fmla="*/ 0 60000 65536"/>
                  <a:gd name="T15" fmla="*/ 0 w 45"/>
                  <a:gd name="T16" fmla="*/ 0 h 23"/>
                  <a:gd name="T17" fmla="*/ 45 w 45"/>
                  <a:gd name="T18" fmla="*/ 23 h 23"/>
                </a:gdLst>
                <a:ahLst/>
                <a:cxnLst>
                  <a:cxn ang="T10">
                    <a:pos x="T0" y="T1"/>
                  </a:cxn>
                  <a:cxn ang="T11">
                    <a:pos x="T2" y="T3"/>
                  </a:cxn>
                  <a:cxn ang="T12">
                    <a:pos x="T4" y="T5"/>
                  </a:cxn>
                  <a:cxn ang="T13">
                    <a:pos x="T6" y="T7"/>
                  </a:cxn>
                  <a:cxn ang="T14">
                    <a:pos x="T8" y="T9"/>
                  </a:cxn>
                </a:cxnLst>
                <a:rect l="T15" t="T16" r="T17" b="T18"/>
                <a:pathLst>
                  <a:path w="45" h="23">
                    <a:moveTo>
                      <a:pt x="0" y="23"/>
                    </a:moveTo>
                    <a:lnTo>
                      <a:pt x="12" y="10"/>
                    </a:lnTo>
                    <a:lnTo>
                      <a:pt x="42" y="0"/>
                    </a:lnTo>
                    <a:lnTo>
                      <a:pt x="45" y="4"/>
                    </a:lnTo>
                    <a:lnTo>
                      <a:pt x="0" y="23"/>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47" name="Freeform 141"/>
              <p:cNvSpPr>
                <a:spLocks/>
              </p:cNvSpPr>
              <p:nvPr/>
            </p:nvSpPr>
            <p:spPr bwMode="auto">
              <a:xfrm>
                <a:off x="525" y="3652"/>
                <a:ext cx="45" cy="23"/>
              </a:xfrm>
              <a:custGeom>
                <a:avLst/>
                <a:gdLst>
                  <a:gd name="T0" fmla="*/ 0 w 45"/>
                  <a:gd name="T1" fmla="*/ 23 h 23"/>
                  <a:gd name="T2" fmla="*/ 12 w 45"/>
                  <a:gd name="T3" fmla="*/ 10 h 23"/>
                  <a:gd name="T4" fmla="*/ 42 w 45"/>
                  <a:gd name="T5" fmla="*/ 0 h 23"/>
                  <a:gd name="T6" fmla="*/ 45 w 45"/>
                  <a:gd name="T7" fmla="*/ 4 h 23"/>
                  <a:gd name="T8" fmla="*/ 0 w 45"/>
                  <a:gd name="T9" fmla="*/ 23 h 23"/>
                  <a:gd name="T10" fmla="*/ 0 60000 65536"/>
                  <a:gd name="T11" fmla="*/ 0 60000 65536"/>
                  <a:gd name="T12" fmla="*/ 0 60000 65536"/>
                  <a:gd name="T13" fmla="*/ 0 60000 65536"/>
                  <a:gd name="T14" fmla="*/ 0 60000 65536"/>
                  <a:gd name="T15" fmla="*/ 0 w 45"/>
                  <a:gd name="T16" fmla="*/ 0 h 23"/>
                  <a:gd name="T17" fmla="*/ 45 w 45"/>
                  <a:gd name="T18" fmla="*/ 23 h 23"/>
                </a:gdLst>
                <a:ahLst/>
                <a:cxnLst>
                  <a:cxn ang="T10">
                    <a:pos x="T0" y="T1"/>
                  </a:cxn>
                  <a:cxn ang="T11">
                    <a:pos x="T2" y="T3"/>
                  </a:cxn>
                  <a:cxn ang="T12">
                    <a:pos x="T4" y="T5"/>
                  </a:cxn>
                  <a:cxn ang="T13">
                    <a:pos x="T6" y="T7"/>
                  </a:cxn>
                  <a:cxn ang="T14">
                    <a:pos x="T8" y="T9"/>
                  </a:cxn>
                </a:cxnLst>
                <a:rect l="T15" t="T16" r="T17" b="T18"/>
                <a:pathLst>
                  <a:path w="45" h="23">
                    <a:moveTo>
                      <a:pt x="0" y="23"/>
                    </a:moveTo>
                    <a:lnTo>
                      <a:pt x="12" y="10"/>
                    </a:lnTo>
                    <a:lnTo>
                      <a:pt x="42" y="0"/>
                    </a:lnTo>
                    <a:lnTo>
                      <a:pt x="45" y="4"/>
                    </a:lnTo>
                    <a:lnTo>
                      <a:pt x="0" y="23"/>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48" name="Freeform 142"/>
              <p:cNvSpPr>
                <a:spLocks/>
              </p:cNvSpPr>
              <p:nvPr/>
            </p:nvSpPr>
            <p:spPr bwMode="auto">
              <a:xfrm>
                <a:off x="525" y="3652"/>
                <a:ext cx="45" cy="23"/>
              </a:xfrm>
              <a:custGeom>
                <a:avLst/>
                <a:gdLst>
                  <a:gd name="T0" fmla="*/ 0 w 45"/>
                  <a:gd name="T1" fmla="*/ 23 h 23"/>
                  <a:gd name="T2" fmla="*/ 12 w 45"/>
                  <a:gd name="T3" fmla="*/ 10 h 23"/>
                  <a:gd name="T4" fmla="*/ 42 w 45"/>
                  <a:gd name="T5" fmla="*/ 0 h 23"/>
                  <a:gd name="T6" fmla="*/ 45 w 45"/>
                  <a:gd name="T7" fmla="*/ 4 h 23"/>
                  <a:gd name="T8" fmla="*/ 0 w 45"/>
                  <a:gd name="T9" fmla="*/ 23 h 23"/>
                  <a:gd name="T10" fmla="*/ 0 60000 65536"/>
                  <a:gd name="T11" fmla="*/ 0 60000 65536"/>
                  <a:gd name="T12" fmla="*/ 0 60000 65536"/>
                  <a:gd name="T13" fmla="*/ 0 60000 65536"/>
                  <a:gd name="T14" fmla="*/ 0 60000 65536"/>
                  <a:gd name="T15" fmla="*/ 0 w 45"/>
                  <a:gd name="T16" fmla="*/ 0 h 23"/>
                  <a:gd name="T17" fmla="*/ 45 w 45"/>
                  <a:gd name="T18" fmla="*/ 23 h 23"/>
                </a:gdLst>
                <a:ahLst/>
                <a:cxnLst>
                  <a:cxn ang="T10">
                    <a:pos x="T0" y="T1"/>
                  </a:cxn>
                  <a:cxn ang="T11">
                    <a:pos x="T2" y="T3"/>
                  </a:cxn>
                  <a:cxn ang="T12">
                    <a:pos x="T4" y="T5"/>
                  </a:cxn>
                  <a:cxn ang="T13">
                    <a:pos x="T6" y="T7"/>
                  </a:cxn>
                  <a:cxn ang="T14">
                    <a:pos x="T8" y="T9"/>
                  </a:cxn>
                </a:cxnLst>
                <a:rect l="T15" t="T16" r="T17" b="T18"/>
                <a:pathLst>
                  <a:path w="45" h="23">
                    <a:moveTo>
                      <a:pt x="0" y="23"/>
                    </a:moveTo>
                    <a:lnTo>
                      <a:pt x="12" y="10"/>
                    </a:lnTo>
                    <a:lnTo>
                      <a:pt x="42" y="0"/>
                    </a:lnTo>
                    <a:lnTo>
                      <a:pt x="45" y="4"/>
                    </a:lnTo>
                    <a:lnTo>
                      <a:pt x="0" y="23"/>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49" name="Freeform 143"/>
              <p:cNvSpPr>
                <a:spLocks/>
              </p:cNvSpPr>
              <p:nvPr/>
            </p:nvSpPr>
            <p:spPr bwMode="auto">
              <a:xfrm>
                <a:off x="525" y="3652"/>
                <a:ext cx="45" cy="23"/>
              </a:xfrm>
              <a:custGeom>
                <a:avLst/>
                <a:gdLst>
                  <a:gd name="T0" fmla="*/ 0 w 45"/>
                  <a:gd name="T1" fmla="*/ 23 h 23"/>
                  <a:gd name="T2" fmla="*/ 12 w 45"/>
                  <a:gd name="T3" fmla="*/ 10 h 23"/>
                  <a:gd name="T4" fmla="*/ 42 w 45"/>
                  <a:gd name="T5" fmla="*/ 0 h 23"/>
                  <a:gd name="T6" fmla="*/ 45 w 45"/>
                  <a:gd name="T7" fmla="*/ 4 h 23"/>
                  <a:gd name="T8" fmla="*/ 0 w 45"/>
                  <a:gd name="T9" fmla="*/ 23 h 23"/>
                  <a:gd name="T10" fmla="*/ 0 60000 65536"/>
                  <a:gd name="T11" fmla="*/ 0 60000 65536"/>
                  <a:gd name="T12" fmla="*/ 0 60000 65536"/>
                  <a:gd name="T13" fmla="*/ 0 60000 65536"/>
                  <a:gd name="T14" fmla="*/ 0 60000 65536"/>
                  <a:gd name="T15" fmla="*/ 0 w 45"/>
                  <a:gd name="T16" fmla="*/ 0 h 23"/>
                  <a:gd name="T17" fmla="*/ 45 w 45"/>
                  <a:gd name="T18" fmla="*/ 23 h 23"/>
                </a:gdLst>
                <a:ahLst/>
                <a:cxnLst>
                  <a:cxn ang="T10">
                    <a:pos x="T0" y="T1"/>
                  </a:cxn>
                  <a:cxn ang="T11">
                    <a:pos x="T2" y="T3"/>
                  </a:cxn>
                  <a:cxn ang="T12">
                    <a:pos x="T4" y="T5"/>
                  </a:cxn>
                  <a:cxn ang="T13">
                    <a:pos x="T6" y="T7"/>
                  </a:cxn>
                  <a:cxn ang="T14">
                    <a:pos x="T8" y="T9"/>
                  </a:cxn>
                </a:cxnLst>
                <a:rect l="T15" t="T16" r="T17" b="T18"/>
                <a:pathLst>
                  <a:path w="45" h="23">
                    <a:moveTo>
                      <a:pt x="0" y="23"/>
                    </a:moveTo>
                    <a:lnTo>
                      <a:pt x="12" y="10"/>
                    </a:lnTo>
                    <a:lnTo>
                      <a:pt x="42" y="0"/>
                    </a:lnTo>
                    <a:lnTo>
                      <a:pt x="45" y="4"/>
                    </a:lnTo>
                    <a:lnTo>
                      <a:pt x="0" y="23"/>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0" name="Freeform 144"/>
              <p:cNvSpPr>
                <a:spLocks/>
              </p:cNvSpPr>
              <p:nvPr/>
            </p:nvSpPr>
            <p:spPr bwMode="auto">
              <a:xfrm>
                <a:off x="591" y="3641"/>
                <a:ext cx="28" cy="19"/>
              </a:xfrm>
              <a:custGeom>
                <a:avLst/>
                <a:gdLst>
                  <a:gd name="T0" fmla="*/ 0 w 28"/>
                  <a:gd name="T1" fmla="*/ 19 h 19"/>
                  <a:gd name="T2" fmla="*/ 6 w 28"/>
                  <a:gd name="T3" fmla="*/ 0 h 19"/>
                  <a:gd name="T4" fmla="*/ 28 w 28"/>
                  <a:gd name="T5" fmla="*/ 4 h 19"/>
                  <a:gd name="T6" fmla="*/ 24 w 28"/>
                  <a:gd name="T7" fmla="*/ 15 h 19"/>
                  <a:gd name="T8" fmla="*/ 0 w 28"/>
                  <a:gd name="T9" fmla="*/ 19 h 19"/>
                  <a:gd name="T10" fmla="*/ 0 60000 65536"/>
                  <a:gd name="T11" fmla="*/ 0 60000 65536"/>
                  <a:gd name="T12" fmla="*/ 0 60000 65536"/>
                  <a:gd name="T13" fmla="*/ 0 60000 65536"/>
                  <a:gd name="T14" fmla="*/ 0 60000 65536"/>
                  <a:gd name="T15" fmla="*/ 0 w 28"/>
                  <a:gd name="T16" fmla="*/ 0 h 19"/>
                  <a:gd name="T17" fmla="*/ 28 w 28"/>
                  <a:gd name="T18" fmla="*/ 19 h 19"/>
                </a:gdLst>
                <a:ahLst/>
                <a:cxnLst>
                  <a:cxn ang="T10">
                    <a:pos x="T0" y="T1"/>
                  </a:cxn>
                  <a:cxn ang="T11">
                    <a:pos x="T2" y="T3"/>
                  </a:cxn>
                  <a:cxn ang="T12">
                    <a:pos x="T4" y="T5"/>
                  </a:cxn>
                  <a:cxn ang="T13">
                    <a:pos x="T6" y="T7"/>
                  </a:cxn>
                  <a:cxn ang="T14">
                    <a:pos x="T8" y="T9"/>
                  </a:cxn>
                </a:cxnLst>
                <a:rect l="T15" t="T16" r="T17" b="T18"/>
                <a:pathLst>
                  <a:path w="28" h="19">
                    <a:moveTo>
                      <a:pt x="0" y="19"/>
                    </a:moveTo>
                    <a:lnTo>
                      <a:pt x="6" y="0"/>
                    </a:lnTo>
                    <a:lnTo>
                      <a:pt x="28" y="4"/>
                    </a:lnTo>
                    <a:lnTo>
                      <a:pt x="24" y="15"/>
                    </a:lnTo>
                    <a:lnTo>
                      <a:pt x="0" y="19"/>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1" name="Freeform 145"/>
              <p:cNvSpPr>
                <a:spLocks/>
              </p:cNvSpPr>
              <p:nvPr/>
            </p:nvSpPr>
            <p:spPr bwMode="auto">
              <a:xfrm>
                <a:off x="591" y="3641"/>
                <a:ext cx="28" cy="19"/>
              </a:xfrm>
              <a:custGeom>
                <a:avLst/>
                <a:gdLst>
                  <a:gd name="T0" fmla="*/ 0 w 28"/>
                  <a:gd name="T1" fmla="*/ 19 h 19"/>
                  <a:gd name="T2" fmla="*/ 6 w 28"/>
                  <a:gd name="T3" fmla="*/ 0 h 19"/>
                  <a:gd name="T4" fmla="*/ 28 w 28"/>
                  <a:gd name="T5" fmla="*/ 4 h 19"/>
                  <a:gd name="T6" fmla="*/ 24 w 28"/>
                  <a:gd name="T7" fmla="*/ 15 h 19"/>
                  <a:gd name="T8" fmla="*/ 0 w 28"/>
                  <a:gd name="T9" fmla="*/ 19 h 19"/>
                  <a:gd name="T10" fmla="*/ 0 60000 65536"/>
                  <a:gd name="T11" fmla="*/ 0 60000 65536"/>
                  <a:gd name="T12" fmla="*/ 0 60000 65536"/>
                  <a:gd name="T13" fmla="*/ 0 60000 65536"/>
                  <a:gd name="T14" fmla="*/ 0 60000 65536"/>
                  <a:gd name="T15" fmla="*/ 0 w 28"/>
                  <a:gd name="T16" fmla="*/ 0 h 19"/>
                  <a:gd name="T17" fmla="*/ 28 w 28"/>
                  <a:gd name="T18" fmla="*/ 19 h 19"/>
                </a:gdLst>
                <a:ahLst/>
                <a:cxnLst>
                  <a:cxn ang="T10">
                    <a:pos x="T0" y="T1"/>
                  </a:cxn>
                  <a:cxn ang="T11">
                    <a:pos x="T2" y="T3"/>
                  </a:cxn>
                  <a:cxn ang="T12">
                    <a:pos x="T4" y="T5"/>
                  </a:cxn>
                  <a:cxn ang="T13">
                    <a:pos x="T6" y="T7"/>
                  </a:cxn>
                  <a:cxn ang="T14">
                    <a:pos x="T8" y="T9"/>
                  </a:cxn>
                </a:cxnLst>
                <a:rect l="T15" t="T16" r="T17" b="T18"/>
                <a:pathLst>
                  <a:path w="28" h="19">
                    <a:moveTo>
                      <a:pt x="0" y="19"/>
                    </a:moveTo>
                    <a:lnTo>
                      <a:pt x="6" y="0"/>
                    </a:lnTo>
                    <a:lnTo>
                      <a:pt x="28" y="4"/>
                    </a:lnTo>
                    <a:lnTo>
                      <a:pt x="24" y="15"/>
                    </a:lnTo>
                    <a:lnTo>
                      <a:pt x="0" y="19"/>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2" name="Freeform 146"/>
              <p:cNvSpPr>
                <a:spLocks/>
              </p:cNvSpPr>
              <p:nvPr/>
            </p:nvSpPr>
            <p:spPr bwMode="auto">
              <a:xfrm>
                <a:off x="591" y="3641"/>
                <a:ext cx="28" cy="19"/>
              </a:xfrm>
              <a:custGeom>
                <a:avLst/>
                <a:gdLst>
                  <a:gd name="T0" fmla="*/ 0 w 28"/>
                  <a:gd name="T1" fmla="*/ 19 h 19"/>
                  <a:gd name="T2" fmla="*/ 6 w 28"/>
                  <a:gd name="T3" fmla="*/ 0 h 19"/>
                  <a:gd name="T4" fmla="*/ 28 w 28"/>
                  <a:gd name="T5" fmla="*/ 4 h 19"/>
                  <a:gd name="T6" fmla="*/ 24 w 28"/>
                  <a:gd name="T7" fmla="*/ 15 h 19"/>
                  <a:gd name="T8" fmla="*/ 0 w 28"/>
                  <a:gd name="T9" fmla="*/ 19 h 19"/>
                  <a:gd name="T10" fmla="*/ 0 60000 65536"/>
                  <a:gd name="T11" fmla="*/ 0 60000 65536"/>
                  <a:gd name="T12" fmla="*/ 0 60000 65536"/>
                  <a:gd name="T13" fmla="*/ 0 60000 65536"/>
                  <a:gd name="T14" fmla="*/ 0 60000 65536"/>
                  <a:gd name="T15" fmla="*/ 0 w 28"/>
                  <a:gd name="T16" fmla="*/ 0 h 19"/>
                  <a:gd name="T17" fmla="*/ 28 w 28"/>
                  <a:gd name="T18" fmla="*/ 19 h 19"/>
                </a:gdLst>
                <a:ahLst/>
                <a:cxnLst>
                  <a:cxn ang="T10">
                    <a:pos x="T0" y="T1"/>
                  </a:cxn>
                  <a:cxn ang="T11">
                    <a:pos x="T2" y="T3"/>
                  </a:cxn>
                  <a:cxn ang="T12">
                    <a:pos x="T4" y="T5"/>
                  </a:cxn>
                  <a:cxn ang="T13">
                    <a:pos x="T6" y="T7"/>
                  </a:cxn>
                  <a:cxn ang="T14">
                    <a:pos x="T8" y="T9"/>
                  </a:cxn>
                </a:cxnLst>
                <a:rect l="T15" t="T16" r="T17" b="T18"/>
                <a:pathLst>
                  <a:path w="28" h="19">
                    <a:moveTo>
                      <a:pt x="0" y="19"/>
                    </a:moveTo>
                    <a:lnTo>
                      <a:pt x="6" y="0"/>
                    </a:lnTo>
                    <a:lnTo>
                      <a:pt x="28" y="4"/>
                    </a:lnTo>
                    <a:lnTo>
                      <a:pt x="24" y="15"/>
                    </a:lnTo>
                    <a:lnTo>
                      <a:pt x="0" y="19"/>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3" name="Freeform 147"/>
              <p:cNvSpPr>
                <a:spLocks/>
              </p:cNvSpPr>
              <p:nvPr/>
            </p:nvSpPr>
            <p:spPr bwMode="auto">
              <a:xfrm>
                <a:off x="591" y="3641"/>
                <a:ext cx="28" cy="19"/>
              </a:xfrm>
              <a:custGeom>
                <a:avLst/>
                <a:gdLst>
                  <a:gd name="T0" fmla="*/ 0 w 28"/>
                  <a:gd name="T1" fmla="*/ 19 h 19"/>
                  <a:gd name="T2" fmla="*/ 6 w 28"/>
                  <a:gd name="T3" fmla="*/ 0 h 19"/>
                  <a:gd name="T4" fmla="*/ 28 w 28"/>
                  <a:gd name="T5" fmla="*/ 4 h 19"/>
                  <a:gd name="T6" fmla="*/ 24 w 28"/>
                  <a:gd name="T7" fmla="*/ 15 h 19"/>
                  <a:gd name="T8" fmla="*/ 0 w 28"/>
                  <a:gd name="T9" fmla="*/ 19 h 19"/>
                  <a:gd name="T10" fmla="*/ 0 60000 65536"/>
                  <a:gd name="T11" fmla="*/ 0 60000 65536"/>
                  <a:gd name="T12" fmla="*/ 0 60000 65536"/>
                  <a:gd name="T13" fmla="*/ 0 60000 65536"/>
                  <a:gd name="T14" fmla="*/ 0 60000 65536"/>
                  <a:gd name="T15" fmla="*/ 0 w 28"/>
                  <a:gd name="T16" fmla="*/ 0 h 19"/>
                  <a:gd name="T17" fmla="*/ 28 w 28"/>
                  <a:gd name="T18" fmla="*/ 19 h 19"/>
                </a:gdLst>
                <a:ahLst/>
                <a:cxnLst>
                  <a:cxn ang="T10">
                    <a:pos x="T0" y="T1"/>
                  </a:cxn>
                  <a:cxn ang="T11">
                    <a:pos x="T2" y="T3"/>
                  </a:cxn>
                  <a:cxn ang="T12">
                    <a:pos x="T4" y="T5"/>
                  </a:cxn>
                  <a:cxn ang="T13">
                    <a:pos x="T6" y="T7"/>
                  </a:cxn>
                  <a:cxn ang="T14">
                    <a:pos x="T8" y="T9"/>
                  </a:cxn>
                </a:cxnLst>
                <a:rect l="T15" t="T16" r="T17" b="T18"/>
                <a:pathLst>
                  <a:path w="28" h="19">
                    <a:moveTo>
                      <a:pt x="0" y="19"/>
                    </a:moveTo>
                    <a:lnTo>
                      <a:pt x="6" y="0"/>
                    </a:lnTo>
                    <a:lnTo>
                      <a:pt x="28" y="4"/>
                    </a:lnTo>
                    <a:lnTo>
                      <a:pt x="24" y="15"/>
                    </a:lnTo>
                    <a:lnTo>
                      <a:pt x="0" y="19"/>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4" name="Freeform 148"/>
              <p:cNvSpPr>
                <a:spLocks/>
              </p:cNvSpPr>
              <p:nvPr/>
            </p:nvSpPr>
            <p:spPr bwMode="auto">
              <a:xfrm>
                <a:off x="652" y="3619"/>
                <a:ext cx="50" cy="21"/>
              </a:xfrm>
              <a:custGeom>
                <a:avLst/>
                <a:gdLst>
                  <a:gd name="T0" fmla="*/ 0 w 50"/>
                  <a:gd name="T1" fmla="*/ 21 h 21"/>
                  <a:gd name="T2" fmla="*/ 11 w 50"/>
                  <a:gd name="T3" fmla="*/ 0 h 21"/>
                  <a:gd name="T4" fmla="*/ 41 w 50"/>
                  <a:gd name="T5" fmla="*/ 0 h 21"/>
                  <a:gd name="T6" fmla="*/ 50 w 50"/>
                  <a:gd name="T7" fmla="*/ 19 h 21"/>
                  <a:gd name="T8" fmla="*/ 17 w 50"/>
                  <a:gd name="T9" fmla="*/ 15 h 21"/>
                  <a:gd name="T10" fmla="*/ 0 w 50"/>
                  <a:gd name="T11" fmla="*/ 21 h 21"/>
                  <a:gd name="T12" fmla="*/ 0 60000 65536"/>
                  <a:gd name="T13" fmla="*/ 0 60000 65536"/>
                  <a:gd name="T14" fmla="*/ 0 60000 65536"/>
                  <a:gd name="T15" fmla="*/ 0 60000 65536"/>
                  <a:gd name="T16" fmla="*/ 0 60000 65536"/>
                  <a:gd name="T17" fmla="*/ 0 60000 65536"/>
                  <a:gd name="T18" fmla="*/ 0 w 50"/>
                  <a:gd name="T19" fmla="*/ 0 h 21"/>
                  <a:gd name="T20" fmla="*/ 50 w 50"/>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 h="21">
                    <a:moveTo>
                      <a:pt x="0" y="21"/>
                    </a:moveTo>
                    <a:lnTo>
                      <a:pt x="11" y="0"/>
                    </a:lnTo>
                    <a:lnTo>
                      <a:pt x="41" y="0"/>
                    </a:lnTo>
                    <a:lnTo>
                      <a:pt x="50" y="19"/>
                    </a:lnTo>
                    <a:lnTo>
                      <a:pt x="17" y="15"/>
                    </a:lnTo>
                    <a:lnTo>
                      <a:pt x="0" y="2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5" name="Freeform 149"/>
              <p:cNvSpPr>
                <a:spLocks/>
              </p:cNvSpPr>
              <p:nvPr/>
            </p:nvSpPr>
            <p:spPr bwMode="auto">
              <a:xfrm>
                <a:off x="652" y="3619"/>
                <a:ext cx="50" cy="21"/>
              </a:xfrm>
              <a:custGeom>
                <a:avLst/>
                <a:gdLst>
                  <a:gd name="T0" fmla="*/ 0 w 50"/>
                  <a:gd name="T1" fmla="*/ 21 h 21"/>
                  <a:gd name="T2" fmla="*/ 11 w 50"/>
                  <a:gd name="T3" fmla="*/ 0 h 21"/>
                  <a:gd name="T4" fmla="*/ 41 w 50"/>
                  <a:gd name="T5" fmla="*/ 0 h 21"/>
                  <a:gd name="T6" fmla="*/ 50 w 50"/>
                  <a:gd name="T7" fmla="*/ 19 h 21"/>
                  <a:gd name="T8" fmla="*/ 17 w 50"/>
                  <a:gd name="T9" fmla="*/ 15 h 21"/>
                  <a:gd name="T10" fmla="*/ 0 w 50"/>
                  <a:gd name="T11" fmla="*/ 21 h 21"/>
                  <a:gd name="T12" fmla="*/ 0 60000 65536"/>
                  <a:gd name="T13" fmla="*/ 0 60000 65536"/>
                  <a:gd name="T14" fmla="*/ 0 60000 65536"/>
                  <a:gd name="T15" fmla="*/ 0 60000 65536"/>
                  <a:gd name="T16" fmla="*/ 0 60000 65536"/>
                  <a:gd name="T17" fmla="*/ 0 60000 65536"/>
                  <a:gd name="T18" fmla="*/ 0 w 50"/>
                  <a:gd name="T19" fmla="*/ 0 h 21"/>
                  <a:gd name="T20" fmla="*/ 50 w 50"/>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 h="21">
                    <a:moveTo>
                      <a:pt x="0" y="21"/>
                    </a:moveTo>
                    <a:lnTo>
                      <a:pt x="11" y="0"/>
                    </a:lnTo>
                    <a:lnTo>
                      <a:pt x="41" y="0"/>
                    </a:lnTo>
                    <a:lnTo>
                      <a:pt x="50" y="19"/>
                    </a:lnTo>
                    <a:lnTo>
                      <a:pt x="17" y="15"/>
                    </a:lnTo>
                    <a:lnTo>
                      <a:pt x="0" y="2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6" name="Freeform 150"/>
              <p:cNvSpPr>
                <a:spLocks/>
              </p:cNvSpPr>
              <p:nvPr/>
            </p:nvSpPr>
            <p:spPr bwMode="auto">
              <a:xfrm>
                <a:off x="652" y="3619"/>
                <a:ext cx="50" cy="21"/>
              </a:xfrm>
              <a:custGeom>
                <a:avLst/>
                <a:gdLst>
                  <a:gd name="T0" fmla="*/ 0 w 50"/>
                  <a:gd name="T1" fmla="*/ 21 h 21"/>
                  <a:gd name="T2" fmla="*/ 11 w 50"/>
                  <a:gd name="T3" fmla="*/ 0 h 21"/>
                  <a:gd name="T4" fmla="*/ 41 w 50"/>
                  <a:gd name="T5" fmla="*/ 0 h 21"/>
                  <a:gd name="T6" fmla="*/ 50 w 50"/>
                  <a:gd name="T7" fmla="*/ 19 h 21"/>
                  <a:gd name="T8" fmla="*/ 17 w 50"/>
                  <a:gd name="T9" fmla="*/ 15 h 21"/>
                  <a:gd name="T10" fmla="*/ 0 w 50"/>
                  <a:gd name="T11" fmla="*/ 21 h 21"/>
                  <a:gd name="T12" fmla="*/ 0 60000 65536"/>
                  <a:gd name="T13" fmla="*/ 0 60000 65536"/>
                  <a:gd name="T14" fmla="*/ 0 60000 65536"/>
                  <a:gd name="T15" fmla="*/ 0 60000 65536"/>
                  <a:gd name="T16" fmla="*/ 0 60000 65536"/>
                  <a:gd name="T17" fmla="*/ 0 60000 65536"/>
                  <a:gd name="T18" fmla="*/ 0 w 50"/>
                  <a:gd name="T19" fmla="*/ 0 h 21"/>
                  <a:gd name="T20" fmla="*/ 50 w 50"/>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 h="21">
                    <a:moveTo>
                      <a:pt x="0" y="21"/>
                    </a:moveTo>
                    <a:lnTo>
                      <a:pt x="11" y="0"/>
                    </a:lnTo>
                    <a:lnTo>
                      <a:pt x="41" y="0"/>
                    </a:lnTo>
                    <a:lnTo>
                      <a:pt x="50" y="19"/>
                    </a:lnTo>
                    <a:lnTo>
                      <a:pt x="17" y="15"/>
                    </a:lnTo>
                    <a:lnTo>
                      <a:pt x="0" y="2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7" name="Freeform 151"/>
              <p:cNvSpPr>
                <a:spLocks/>
              </p:cNvSpPr>
              <p:nvPr/>
            </p:nvSpPr>
            <p:spPr bwMode="auto">
              <a:xfrm>
                <a:off x="652" y="3619"/>
                <a:ext cx="50" cy="21"/>
              </a:xfrm>
              <a:custGeom>
                <a:avLst/>
                <a:gdLst>
                  <a:gd name="T0" fmla="*/ 0 w 50"/>
                  <a:gd name="T1" fmla="*/ 21 h 21"/>
                  <a:gd name="T2" fmla="*/ 11 w 50"/>
                  <a:gd name="T3" fmla="*/ 0 h 21"/>
                  <a:gd name="T4" fmla="*/ 41 w 50"/>
                  <a:gd name="T5" fmla="*/ 0 h 21"/>
                  <a:gd name="T6" fmla="*/ 50 w 50"/>
                  <a:gd name="T7" fmla="*/ 19 h 21"/>
                  <a:gd name="T8" fmla="*/ 17 w 50"/>
                  <a:gd name="T9" fmla="*/ 15 h 21"/>
                  <a:gd name="T10" fmla="*/ 0 w 50"/>
                  <a:gd name="T11" fmla="*/ 21 h 21"/>
                  <a:gd name="T12" fmla="*/ 0 60000 65536"/>
                  <a:gd name="T13" fmla="*/ 0 60000 65536"/>
                  <a:gd name="T14" fmla="*/ 0 60000 65536"/>
                  <a:gd name="T15" fmla="*/ 0 60000 65536"/>
                  <a:gd name="T16" fmla="*/ 0 60000 65536"/>
                  <a:gd name="T17" fmla="*/ 0 60000 65536"/>
                  <a:gd name="T18" fmla="*/ 0 w 50"/>
                  <a:gd name="T19" fmla="*/ 0 h 21"/>
                  <a:gd name="T20" fmla="*/ 50 w 50"/>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 h="21">
                    <a:moveTo>
                      <a:pt x="0" y="21"/>
                    </a:moveTo>
                    <a:lnTo>
                      <a:pt x="11" y="0"/>
                    </a:lnTo>
                    <a:lnTo>
                      <a:pt x="41" y="0"/>
                    </a:lnTo>
                    <a:lnTo>
                      <a:pt x="50" y="19"/>
                    </a:lnTo>
                    <a:lnTo>
                      <a:pt x="17" y="15"/>
                    </a:lnTo>
                    <a:lnTo>
                      <a:pt x="0" y="2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8" name="Freeform 152"/>
              <p:cNvSpPr>
                <a:spLocks/>
              </p:cNvSpPr>
              <p:nvPr/>
            </p:nvSpPr>
            <p:spPr bwMode="auto">
              <a:xfrm>
                <a:off x="699" y="2894"/>
                <a:ext cx="907" cy="766"/>
              </a:xfrm>
              <a:custGeom>
                <a:avLst/>
                <a:gdLst>
                  <a:gd name="T0" fmla="*/ 74 w 907"/>
                  <a:gd name="T1" fmla="*/ 699 h 766"/>
                  <a:gd name="T2" fmla="*/ 172 w 907"/>
                  <a:gd name="T3" fmla="*/ 644 h 766"/>
                  <a:gd name="T4" fmla="*/ 175 w 907"/>
                  <a:gd name="T5" fmla="*/ 576 h 766"/>
                  <a:gd name="T6" fmla="*/ 139 w 907"/>
                  <a:gd name="T7" fmla="*/ 571 h 766"/>
                  <a:gd name="T8" fmla="*/ 70 w 907"/>
                  <a:gd name="T9" fmla="*/ 568 h 766"/>
                  <a:gd name="T10" fmla="*/ 100 w 907"/>
                  <a:gd name="T11" fmla="*/ 478 h 766"/>
                  <a:gd name="T12" fmla="*/ 39 w 907"/>
                  <a:gd name="T13" fmla="*/ 477 h 766"/>
                  <a:gd name="T14" fmla="*/ 45 w 907"/>
                  <a:gd name="T15" fmla="*/ 446 h 766"/>
                  <a:gd name="T16" fmla="*/ 21 w 907"/>
                  <a:gd name="T17" fmla="*/ 412 h 766"/>
                  <a:gd name="T18" fmla="*/ 108 w 907"/>
                  <a:gd name="T19" fmla="*/ 358 h 766"/>
                  <a:gd name="T20" fmla="*/ 158 w 907"/>
                  <a:gd name="T21" fmla="*/ 306 h 766"/>
                  <a:gd name="T22" fmla="*/ 86 w 907"/>
                  <a:gd name="T23" fmla="*/ 287 h 766"/>
                  <a:gd name="T24" fmla="*/ 128 w 907"/>
                  <a:gd name="T25" fmla="*/ 194 h 766"/>
                  <a:gd name="T26" fmla="*/ 189 w 907"/>
                  <a:gd name="T27" fmla="*/ 219 h 766"/>
                  <a:gd name="T28" fmla="*/ 200 w 907"/>
                  <a:gd name="T29" fmla="*/ 222 h 766"/>
                  <a:gd name="T30" fmla="*/ 152 w 907"/>
                  <a:gd name="T31" fmla="*/ 173 h 766"/>
                  <a:gd name="T32" fmla="*/ 136 w 907"/>
                  <a:gd name="T33" fmla="*/ 75 h 766"/>
                  <a:gd name="T34" fmla="*/ 257 w 907"/>
                  <a:gd name="T35" fmla="*/ 25 h 766"/>
                  <a:gd name="T36" fmla="*/ 319 w 907"/>
                  <a:gd name="T37" fmla="*/ 0 h 766"/>
                  <a:gd name="T38" fmla="*/ 359 w 907"/>
                  <a:gd name="T39" fmla="*/ 38 h 766"/>
                  <a:gd name="T40" fmla="*/ 447 w 907"/>
                  <a:gd name="T41" fmla="*/ 65 h 766"/>
                  <a:gd name="T42" fmla="*/ 528 w 907"/>
                  <a:gd name="T43" fmla="*/ 81 h 766"/>
                  <a:gd name="T44" fmla="*/ 647 w 907"/>
                  <a:gd name="T45" fmla="*/ 552 h 766"/>
                  <a:gd name="T46" fmla="*/ 722 w 907"/>
                  <a:gd name="T47" fmla="*/ 565 h 766"/>
                  <a:gd name="T48" fmla="*/ 760 w 907"/>
                  <a:gd name="T49" fmla="*/ 577 h 766"/>
                  <a:gd name="T50" fmla="*/ 870 w 907"/>
                  <a:gd name="T51" fmla="*/ 694 h 766"/>
                  <a:gd name="T52" fmla="*/ 895 w 907"/>
                  <a:gd name="T53" fmla="*/ 766 h 766"/>
                  <a:gd name="T54" fmla="*/ 880 w 907"/>
                  <a:gd name="T55" fmla="*/ 740 h 766"/>
                  <a:gd name="T56" fmla="*/ 851 w 907"/>
                  <a:gd name="T57" fmla="*/ 731 h 766"/>
                  <a:gd name="T58" fmla="*/ 843 w 907"/>
                  <a:gd name="T59" fmla="*/ 711 h 766"/>
                  <a:gd name="T60" fmla="*/ 832 w 907"/>
                  <a:gd name="T61" fmla="*/ 692 h 766"/>
                  <a:gd name="T62" fmla="*/ 800 w 907"/>
                  <a:gd name="T63" fmla="*/ 669 h 766"/>
                  <a:gd name="T64" fmla="*/ 783 w 907"/>
                  <a:gd name="T65" fmla="*/ 631 h 766"/>
                  <a:gd name="T66" fmla="*/ 770 w 907"/>
                  <a:gd name="T67" fmla="*/ 620 h 766"/>
                  <a:gd name="T68" fmla="*/ 743 w 907"/>
                  <a:gd name="T69" fmla="*/ 577 h 766"/>
                  <a:gd name="T70" fmla="*/ 789 w 907"/>
                  <a:gd name="T71" fmla="*/ 642 h 766"/>
                  <a:gd name="T72" fmla="*/ 790 w 907"/>
                  <a:gd name="T73" fmla="*/ 668 h 766"/>
                  <a:gd name="T74" fmla="*/ 777 w 907"/>
                  <a:gd name="T75" fmla="*/ 681 h 766"/>
                  <a:gd name="T76" fmla="*/ 749 w 907"/>
                  <a:gd name="T77" fmla="*/ 623 h 766"/>
                  <a:gd name="T78" fmla="*/ 725 w 907"/>
                  <a:gd name="T79" fmla="*/ 601 h 766"/>
                  <a:gd name="T80" fmla="*/ 718 w 907"/>
                  <a:gd name="T81" fmla="*/ 625 h 766"/>
                  <a:gd name="T82" fmla="*/ 638 w 907"/>
                  <a:gd name="T83" fmla="*/ 560 h 766"/>
                  <a:gd name="T84" fmla="*/ 607 w 907"/>
                  <a:gd name="T85" fmla="*/ 568 h 766"/>
                  <a:gd name="T86" fmla="*/ 496 w 907"/>
                  <a:gd name="T87" fmla="*/ 545 h 766"/>
                  <a:gd name="T88" fmla="*/ 472 w 907"/>
                  <a:gd name="T89" fmla="*/ 524 h 766"/>
                  <a:gd name="T90" fmla="*/ 435 w 907"/>
                  <a:gd name="T91" fmla="*/ 512 h 766"/>
                  <a:gd name="T92" fmla="*/ 432 w 907"/>
                  <a:gd name="T93" fmla="*/ 520 h 766"/>
                  <a:gd name="T94" fmla="*/ 460 w 907"/>
                  <a:gd name="T95" fmla="*/ 566 h 766"/>
                  <a:gd name="T96" fmla="*/ 408 w 907"/>
                  <a:gd name="T97" fmla="*/ 554 h 766"/>
                  <a:gd name="T98" fmla="*/ 395 w 907"/>
                  <a:gd name="T99" fmla="*/ 570 h 766"/>
                  <a:gd name="T100" fmla="*/ 351 w 907"/>
                  <a:gd name="T101" fmla="*/ 586 h 766"/>
                  <a:gd name="T102" fmla="*/ 358 w 907"/>
                  <a:gd name="T103" fmla="*/ 568 h 766"/>
                  <a:gd name="T104" fmla="*/ 408 w 907"/>
                  <a:gd name="T105" fmla="*/ 484 h 766"/>
                  <a:gd name="T106" fmla="*/ 324 w 907"/>
                  <a:gd name="T107" fmla="*/ 536 h 766"/>
                  <a:gd name="T108" fmla="*/ 290 w 907"/>
                  <a:gd name="T109" fmla="*/ 606 h 766"/>
                  <a:gd name="T110" fmla="*/ 103 w 907"/>
                  <a:gd name="T111" fmla="*/ 713 h 766"/>
                  <a:gd name="T112" fmla="*/ 24 w 907"/>
                  <a:gd name="T113" fmla="*/ 735 h 76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07"/>
                  <a:gd name="T172" fmla="*/ 0 h 766"/>
                  <a:gd name="T173" fmla="*/ 907 w 907"/>
                  <a:gd name="T174" fmla="*/ 766 h 76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07" h="766">
                    <a:moveTo>
                      <a:pt x="0" y="732"/>
                    </a:moveTo>
                    <a:lnTo>
                      <a:pt x="7" y="721"/>
                    </a:lnTo>
                    <a:lnTo>
                      <a:pt x="15" y="722"/>
                    </a:lnTo>
                    <a:lnTo>
                      <a:pt x="51" y="695"/>
                    </a:lnTo>
                    <a:lnTo>
                      <a:pt x="74" y="699"/>
                    </a:lnTo>
                    <a:lnTo>
                      <a:pt x="80" y="710"/>
                    </a:lnTo>
                    <a:lnTo>
                      <a:pt x="81" y="699"/>
                    </a:lnTo>
                    <a:lnTo>
                      <a:pt x="104" y="683"/>
                    </a:lnTo>
                    <a:lnTo>
                      <a:pt x="140" y="670"/>
                    </a:lnTo>
                    <a:lnTo>
                      <a:pt x="172" y="644"/>
                    </a:lnTo>
                    <a:lnTo>
                      <a:pt x="179" y="646"/>
                    </a:lnTo>
                    <a:lnTo>
                      <a:pt x="185" y="613"/>
                    </a:lnTo>
                    <a:lnTo>
                      <a:pt x="203" y="586"/>
                    </a:lnTo>
                    <a:lnTo>
                      <a:pt x="171" y="589"/>
                    </a:lnTo>
                    <a:lnTo>
                      <a:pt x="175" y="576"/>
                    </a:lnTo>
                    <a:lnTo>
                      <a:pt x="186" y="577"/>
                    </a:lnTo>
                    <a:lnTo>
                      <a:pt x="176" y="570"/>
                    </a:lnTo>
                    <a:lnTo>
                      <a:pt x="160" y="586"/>
                    </a:lnTo>
                    <a:lnTo>
                      <a:pt x="158" y="597"/>
                    </a:lnTo>
                    <a:lnTo>
                      <a:pt x="139" y="571"/>
                    </a:lnTo>
                    <a:lnTo>
                      <a:pt x="133" y="576"/>
                    </a:lnTo>
                    <a:lnTo>
                      <a:pt x="122" y="563"/>
                    </a:lnTo>
                    <a:lnTo>
                      <a:pt x="98" y="573"/>
                    </a:lnTo>
                    <a:lnTo>
                      <a:pt x="92" y="574"/>
                    </a:lnTo>
                    <a:lnTo>
                      <a:pt x="70" y="568"/>
                    </a:lnTo>
                    <a:lnTo>
                      <a:pt x="92" y="550"/>
                    </a:lnTo>
                    <a:lnTo>
                      <a:pt x="86" y="546"/>
                    </a:lnTo>
                    <a:lnTo>
                      <a:pt x="93" y="533"/>
                    </a:lnTo>
                    <a:lnTo>
                      <a:pt x="89" y="496"/>
                    </a:lnTo>
                    <a:lnTo>
                      <a:pt x="100" y="478"/>
                    </a:lnTo>
                    <a:lnTo>
                      <a:pt x="82" y="491"/>
                    </a:lnTo>
                    <a:lnTo>
                      <a:pt x="83" y="502"/>
                    </a:lnTo>
                    <a:lnTo>
                      <a:pt x="67" y="512"/>
                    </a:lnTo>
                    <a:lnTo>
                      <a:pt x="46" y="505"/>
                    </a:lnTo>
                    <a:lnTo>
                      <a:pt x="39" y="477"/>
                    </a:lnTo>
                    <a:lnTo>
                      <a:pt x="24" y="463"/>
                    </a:lnTo>
                    <a:lnTo>
                      <a:pt x="25" y="456"/>
                    </a:lnTo>
                    <a:lnTo>
                      <a:pt x="33" y="456"/>
                    </a:lnTo>
                    <a:lnTo>
                      <a:pt x="39" y="449"/>
                    </a:lnTo>
                    <a:lnTo>
                      <a:pt x="45" y="446"/>
                    </a:lnTo>
                    <a:lnTo>
                      <a:pt x="39" y="445"/>
                    </a:lnTo>
                    <a:lnTo>
                      <a:pt x="43" y="440"/>
                    </a:lnTo>
                    <a:lnTo>
                      <a:pt x="36" y="430"/>
                    </a:lnTo>
                    <a:lnTo>
                      <a:pt x="33" y="435"/>
                    </a:lnTo>
                    <a:lnTo>
                      <a:pt x="21" y="412"/>
                    </a:lnTo>
                    <a:lnTo>
                      <a:pt x="27" y="396"/>
                    </a:lnTo>
                    <a:lnTo>
                      <a:pt x="69" y="368"/>
                    </a:lnTo>
                    <a:lnTo>
                      <a:pt x="79" y="349"/>
                    </a:lnTo>
                    <a:lnTo>
                      <a:pt x="88" y="345"/>
                    </a:lnTo>
                    <a:lnTo>
                      <a:pt x="108" y="358"/>
                    </a:lnTo>
                    <a:lnTo>
                      <a:pt x="123" y="354"/>
                    </a:lnTo>
                    <a:lnTo>
                      <a:pt x="130" y="344"/>
                    </a:lnTo>
                    <a:lnTo>
                      <a:pt x="160" y="349"/>
                    </a:lnTo>
                    <a:lnTo>
                      <a:pt x="167" y="318"/>
                    </a:lnTo>
                    <a:lnTo>
                      <a:pt x="158" y="306"/>
                    </a:lnTo>
                    <a:lnTo>
                      <a:pt x="178" y="295"/>
                    </a:lnTo>
                    <a:lnTo>
                      <a:pt x="160" y="288"/>
                    </a:lnTo>
                    <a:lnTo>
                      <a:pt x="133" y="305"/>
                    </a:lnTo>
                    <a:lnTo>
                      <a:pt x="131" y="289"/>
                    </a:lnTo>
                    <a:lnTo>
                      <a:pt x="86" y="287"/>
                    </a:lnTo>
                    <a:lnTo>
                      <a:pt x="65" y="269"/>
                    </a:lnTo>
                    <a:lnTo>
                      <a:pt x="63" y="238"/>
                    </a:lnTo>
                    <a:lnTo>
                      <a:pt x="77" y="243"/>
                    </a:lnTo>
                    <a:lnTo>
                      <a:pt x="45" y="212"/>
                    </a:lnTo>
                    <a:lnTo>
                      <a:pt x="128" y="194"/>
                    </a:lnTo>
                    <a:lnTo>
                      <a:pt x="140" y="197"/>
                    </a:lnTo>
                    <a:lnTo>
                      <a:pt x="130" y="212"/>
                    </a:lnTo>
                    <a:lnTo>
                      <a:pt x="172" y="232"/>
                    </a:lnTo>
                    <a:lnTo>
                      <a:pt x="192" y="226"/>
                    </a:lnTo>
                    <a:lnTo>
                      <a:pt x="189" y="219"/>
                    </a:lnTo>
                    <a:lnTo>
                      <a:pt x="174" y="215"/>
                    </a:lnTo>
                    <a:lnTo>
                      <a:pt x="166" y="187"/>
                    </a:lnTo>
                    <a:lnTo>
                      <a:pt x="177" y="197"/>
                    </a:lnTo>
                    <a:lnTo>
                      <a:pt x="181" y="212"/>
                    </a:lnTo>
                    <a:lnTo>
                      <a:pt x="200" y="222"/>
                    </a:lnTo>
                    <a:lnTo>
                      <a:pt x="219" y="221"/>
                    </a:lnTo>
                    <a:lnTo>
                      <a:pt x="214" y="211"/>
                    </a:lnTo>
                    <a:lnTo>
                      <a:pt x="183" y="203"/>
                    </a:lnTo>
                    <a:lnTo>
                      <a:pt x="188" y="187"/>
                    </a:lnTo>
                    <a:lnTo>
                      <a:pt x="152" y="173"/>
                    </a:lnTo>
                    <a:lnTo>
                      <a:pt x="151" y="149"/>
                    </a:lnTo>
                    <a:lnTo>
                      <a:pt x="140" y="132"/>
                    </a:lnTo>
                    <a:lnTo>
                      <a:pt x="114" y="100"/>
                    </a:lnTo>
                    <a:lnTo>
                      <a:pt x="123" y="99"/>
                    </a:lnTo>
                    <a:lnTo>
                      <a:pt x="136" y="75"/>
                    </a:lnTo>
                    <a:lnTo>
                      <a:pt x="167" y="86"/>
                    </a:lnTo>
                    <a:lnTo>
                      <a:pt x="190" y="74"/>
                    </a:lnTo>
                    <a:lnTo>
                      <a:pt x="225" y="33"/>
                    </a:lnTo>
                    <a:lnTo>
                      <a:pt x="235" y="39"/>
                    </a:lnTo>
                    <a:lnTo>
                      <a:pt x="257" y="25"/>
                    </a:lnTo>
                    <a:lnTo>
                      <a:pt x="258" y="37"/>
                    </a:lnTo>
                    <a:lnTo>
                      <a:pt x="269" y="34"/>
                    </a:lnTo>
                    <a:lnTo>
                      <a:pt x="263" y="27"/>
                    </a:lnTo>
                    <a:lnTo>
                      <a:pt x="296" y="22"/>
                    </a:lnTo>
                    <a:lnTo>
                      <a:pt x="319" y="0"/>
                    </a:lnTo>
                    <a:lnTo>
                      <a:pt x="334" y="16"/>
                    </a:lnTo>
                    <a:lnTo>
                      <a:pt x="329" y="33"/>
                    </a:lnTo>
                    <a:lnTo>
                      <a:pt x="339" y="34"/>
                    </a:lnTo>
                    <a:lnTo>
                      <a:pt x="344" y="18"/>
                    </a:lnTo>
                    <a:lnTo>
                      <a:pt x="359" y="38"/>
                    </a:lnTo>
                    <a:lnTo>
                      <a:pt x="385" y="38"/>
                    </a:lnTo>
                    <a:lnTo>
                      <a:pt x="388" y="56"/>
                    </a:lnTo>
                    <a:lnTo>
                      <a:pt x="436" y="62"/>
                    </a:lnTo>
                    <a:lnTo>
                      <a:pt x="435" y="71"/>
                    </a:lnTo>
                    <a:lnTo>
                      <a:pt x="447" y="65"/>
                    </a:lnTo>
                    <a:lnTo>
                      <a:pt x="459" y="80"/>
                    </a:lnTo>
                    <a:lnTo>
                      <a:pt x="483" y="75"/>
                    </a:lnTo>
                    <a:lnTo>
                      <a:pt x="506" y="86"/>
                    </a:lnTo>
                    <a:lnTo>
                      <a:pt x="528" y="76"/>
                    </a:lnTo>
                    <a:lnTo>
                      <a:pt x="528" y="81"/>
                    </a:lnTo>
                    <a:lnTo>
                      <a:pt x="537" y="79"/>
                    </a:lnTo>
                    <a:lnTo>
                      <a:pt x="576" y="98"/>
                    </a:lnTo>
                    <a:lnTo>
                      <a:pt x="605" y="542"/>
                    </a:lnTo>
                    <a:lnTo>
                      <a:pt x="648" y="540"/>
                    </a:lnTo>
                    <a:lnTo>
                      <a:pt x="647" y="552"/>
                    </a:lnTo>
                    <a:lnTo>
                      <a:pt x="662" y="563"/>
                    </a:lnTo>
                    <a:lnTo>
                      <a:pt x="689" y="584"/>
                    </a:lnTo>
                    <a:lnTo>
                      <a:pt x="693" y="597"/>
                    </a:lnTo>
                    <a:lnTo>
                      <a:pt x="716" y="583"/>
                    </a:lnTo>
                    <a:lnTo>
                      <a:pt x="722" y="565"/>
                    </a:lnTo>
                    <a:lnTo>
                      <a:pt x="734" y="558"/>
                    </a:lnTo>
                    <a:lnTo>
                      <a:pt x="737" y="555"/>
                    </a:lnTo>
                    <a:lnTo>
                      <a:pt x="752" y="565"/>
                    </a:lnTo>
                    <a:lnTo>
                      <a:pt x="750" y="577"/>
                    </a:lnTo>
                    <a:lnTo>
                      <a:pt x="760" y="577"/>
                    </a:lnTo>
                    <a:lnTo>
                      <a:pt x="765" y="582"/>
                    </a:lnTo>
                    <a:lnTo>
                      <a:pt x="770" y="591"/>
                    </a:lnTo>
                    <a:lnTo>
                      <a:pt x="784" y="598"/>
                    </a:lnTo>
                    <a:lnTo>
                      <a:pt x="850" y="690"/>
                    </a:lnTo>
                    <a:lnTo>
                      <a:pt x="870" y="694"/>
                    </a:lnTo>
                    <a:lnTo>
                      <a:pt x="903" y="707"/>
                    </a:lnTo>
                    <a:lnTo>
                      <a:pt x="907" y="714"/>
                    </a:lnTo>
                    <a:lnTo>
                      <a:pt x="900" y="721"/>
                    </a:lnTo>
                    <a:lnTo>
                      <a:pt x="901" y="736"/>
                    </a:lnTo>
                    <a:lnTo>
                      <a:pt x="895" y="766"/>
                    </a:lnTo>
                    <a:lnTo>
                      <a:pt x="891" y="761"/>
                    </a:lnTo>
                    <a:lnTo>
                      <a:pt x="885" y="765"/>
                    </a:lnTo>
                    <a:lnTo>
                      <a:pt x="878" y="759"/>
                    </a:lnTo>
                    <a:lnTo>
                      <a:pt x="888" y="750"/>
                    </a:lnTo>
                    <a:lnTo>
                      <a:pt x="880" y="740"/>
                    </a:lnTo>
                    <a:lnTo>
                      <a:pt x="880" y="733"/>
                    </a:lnTo>
                    <a:lnTo>
                      <a:pt x="870" y="712"/>
                    </a:lnTo>
                    <a:lnTo>
                      <a:pt x="864" y="712"/>
                    </a:lnTo>
                    <a:lnTo>
                      <a:pt x="853" y="720"/>
                    </a:lnTo>
                    <a:lnTo>
                      <a:pt x="851" y="731"/>
                    </a:lnTo>
                    <a:lnTo>
                      <a:pt x="841" y="734"/>
                    </a:lnTo>
                    <a:lnTo>
                      <a:pt x="840" y="731"/>
                    </a:lnTo>
                    <a:lnTo>
                      <a:pt x="847" y="718"/>
                    </a:lnTo>
                    <a:lnTo>
                      <a:pt x="849" y="707"/>
                    </a:lnTo>
                    <a:lnTo>
                      <a:pt x="843" y="711"/>
                    </a:lnTo>
                    <a:lnTo>
                      <a:pt x="841" y="721"/>
                    </a:lnTo>
                    <a:lnTo>
                      <a:pt x="818" y="706"/>
                    </a:lnTo>
                    <a:lnTo>
                      <a:pt x="818" y="700"/>
                    </a:lnTo>
                    <a:lnTo>
                      <a:pt x="830" y="701"/>
                    </a:lnTo>
                    <a:lnTo>
                      <a:pt x="832" y="692"/>
                    </a:lnTo>
                    <a:lnTo>
                      <a:pt x="840" y="689"/>
                    </a:lnTo>
                    <a:lnTo>
                      <a:pt x="839" y="684"/>
                    </a:lnTo>
                    <a:lnTo>
                      <a:pt x="827" y="686"/>
                    </a:lnTo>
                    <a:lnTo>
                      <a:pt x="823" y="670"/>
                    </a:lnTo>
                    <a:lnTo>
                      <a:pt x="800" y="669"/>
                    </a:lnTo>
                    <a:lnTo>
                      <a:pt x="793" y="651"/>
                    </a:lnTo>
                    <a:lnTo>
                      <a:pt x="800" y="635"/>
                    </a:lnTo>
                    <a:lnTo>
                      <a:pt x="791" y="637"/>
                    </a:lnTo>
                    <a:lnTo>
                      <a:pt x="788" y="626"/>
                    </a:lnTo>
                    <a:lnTo>
                      <a:pt x="783" y="631"/>
                    </a:lnTo>
                    <a:lnTo>
                      <a:pt x="779" y="626"/>
                    </a:lnTo>
                    <a:lnTo>
                      <a:pt x="784" y="611"/>
                    </a:lnTo>
                    <a:lnTo>
                      <a:pt x="780" y="610"/>
                    </a:lnTo>
                    <a:lnTo>
                      <a:pt x="778" y="618"/>
                    </a:lnTo>
                    <a:lnTo>
                      <a:pt x="770" y="620"/>
                    </a:lnTo>
                    <a:lnTo>
                      <a:pt x="761" y="616"/>
                    </a:lnTo>
                    <a:lnTo>
                      <a:pt x="759" y="604"/>
                    </a:lnTo>
                    <a:lnTo>
                      <a:pt x="747" y="589"/>
                    </a:lnTo>
                    <a:lnTo>
                      <a:pt x="748" y="579"/>
                    </a:lnTo>
                    <a:lnTo>
                      <a:pt x="743" y="577"/>
                    </a:lnTo>
                    <a:lnTo>
                      <a:pt x="742" y="566"/>
                    </a:lnTo>
                    <a:lnTo>
                      <a:pt x="740" y="570"/>
                    </a:lnTo>
                    <a:lnTo>
                      <a:pt x="746" y="597"/>
                    </a:lnTo>
                    <a:lnTo>
                      <a:pt x="755" y="616"/>
                    </a:lnTo>
                    <a:lnTo>
                      <a:pt x="789" y="642"/>
                    </a:lnTo>
                    <a:lnTo>
                      <a:pt x="789" y="647"/>
                    </a:lnTo>
                    <a:lnTo>
                      <a:pt x="781" y="645"/>
                    </a:lnTo>
                    <a:lnTo>
                      <a:pt x="780" y="651"/>
                    </a:lnTo>
                    <a:lnTo>
                      <a:pt x="784" y="650"/>
                    </a:lnTo>
                    <a:lnTo>
                      <a:pt x="790" y="668"/>
                    </a:lnTo>
                    <a:lnTo>
                      <a:pt x="810" y="677"/>
                    </a:lnTo>
                    <a:lnTo>
                      <a:pt x="821" y="695"/>
                    </a:lnTo>
                    <a:lnTo>
                      <a:pt x="796" y="700"/>
                    </a:lnTo>
                    <a:lnTo>
                      <a:pt x="784" y="733"/>
                    </a:lnTo>
                    <a:lnTo>
                      <a:pt x="777" y="681"/>
                    </a:lnTo>
                    <a:lnTo>
                      <a:pt x="773" y="676"/>
                    </a:lnTo>
                    <a:lnTo>
                      <a:pt x="772" y="666"/>
                    </a:lnTo>
                    <a:lnTo>
                      <a:pt x="776" y="663"/>
                    </a:lnTo>
                    <a:lnTo>
                      <a:pt x="756" y="624"/>
                    </a:lnTo>
                    <a:lnTo>
                      <a:pt x="749" y="623"/>
                    </a:lnTo>
                    <a:lnTo>
                      <a:pt x="744" y="616"/>
                    </a:lnTo>
                    <a:lnTo>
                      <a:pt x="737" y="617"/>
                    </a:lnTo>
                    <a:lnTo>
                      <a:pt x="733" y="614"/>
                    </a:lnTo>
                    <a:lnTo>
                      <a:pt x="728" y="592"/>
                    </a:lnTo>
                    <a:lnTo>
                      <a:pt x="725" y="601"/>
                    </a:lnTo>
                    <a:lnTo>
                      <a:pt x="709" y="595"/>
                    </a:lnTo>
                    <a:lnTo>
                      <a:pt x="705" y="599"/>
                    </a:lnTo>
                    <a:lnTo>
                      <a:pt x="726" y="611"/>
                    </a:lnTo>
                    <a:lnTo>
                      <a:pt x="716" y="615"/>
                    </a:lnTo>
                    <a:lnTo>
                      <a:pt x="718" y="625"/>
                    </a:lnTo>
                    <a:lnTo>
                      <a:pt x="700" y="618"/>
                    </a:lnTo>
                    <a:lnTo>
                      <a:pt x="678" y="597"/>
                    </a:lnTo>
                    <a:lnTo>
                      <a:pt x="646" y="582"/>
                    </a:lnTo>
                    <a:lnTo>
                      <a:pt x="623" y="582"/>
                    </a:lnTo>
                    <a:lnTo>
                      <a:pt x="638" y="560"/>
                    </a:lnTo>
                    <a:lnTo>
                      <a:pt x="646" y="570"/>
                    </a:lnTo>
                    <a:lnTo>
                      <a:pt x="647" y="560"/>
                    </a:lnTo>
                    <a:lnTo>
                      <a:pt x="634" y="550"/>
                    </a:lnTo>
                    <a:lnTo>
                      <a:pt x="626" y="567"/>
                    </a:lnTo>
                    <a:lnTo>
                      <a:pt x="607" y="568"/>
                    </a:lnTo>
                    <a:lnTo>
                      <a:pt x="524" y="561"/>
                    </a:lnTo>
                    <a:lnTo>
                      <a:pt x="527" y="547"/>
                    </a:lnTo>
                    <a:lnTo>
                      <a:pt x="519" y="551"/>
                    </a:lnTo>
                    <a:lnTo>
                      <a:pt x="508" y="538"/>
                    </a:lnTo>
                    <a:lnTo>
                      <a:pt x="496" y="545"/>
                    </a:lnTo>
                    <a:lnTo>
                      <a:pt x="491" y="537"/>
                    </a:lnTo>
                    <a:lnTo>
                      <a:pt x="469" y="546"/>
                    </a:lnTo>
                    <a:lnTo>
                      <a:pt x="468" y="539"/>
                    </a:lnTo>
                    <a:lnTo>
                      <a:pt x="478" y="524"/>
                    </a:lnTo>
                    <a:lnTo>
                      <a:pt x="472" y="524"/>
                    </a:lnTo>
                    <a:lnTo>
                      <a:pt x="479" y="520"/>
                    </a:lnTo>
                    <a:lnTo>
                      <a:pt x="455" y="523"/>
                    </a:lnTo>
                    <a:lnTo>
                      <a:pt x="446" y="514"/>
                    </a:lnTo>
                    <a:lnTo>
                      <a:pt x="438" y="520"/>
                    </a:lnTo>
                    <a:lnTo>
                      <a:pt x="435" y="512"/>
                    </a:lnTo>
                    <a:lnTo>
                      <a:pt x="441" y="505"/>
                    </a:lnTo>
                    <a:lnTo>
                      <a:pt x="428" y="510"/>
                    </a:lnTo>
                    <a:lnTo>
                      <a:pt x="430" y="514"/>
                    </a:lnTo>
                    <a:lnTo>
                      <a:pt x="423" y="521"/>
                    </a:lnTo>
                    <a:lnTo>
                      <a:pt x="432" y="520"/>
                    </a:lnTo>
                    <a:lnTo>
                      <a:pt x="428" y="533"/>
                    </a:lnTo>
                    <a:lnTo>
                      <a:pt x="438" y="538"/>
                    </a:lnTo>
                    <a:lnTo>
                      <a:pt x="448" y="544"/>
                    </a:lnTo>
                    <a:lnTo>
                      <a:pt x="463" y="538"/>
                    </a:lnTo>
                    <a:lnTo>
                      <a:pt x="460" y="566"/>
                    </a:lnTo>
                    <a:lnTo>
                      <a:pt x="436" y="567"/>
                    </a:lnTo>
                    <a:lnTo>
                      <a:pt x="436" y="560"/>
                    </a:lnTo>
                    <a:lnTo>
                      <a:pt x="428" y="554"/>
                    </a:lnTo>
                    <a:lnTo>
                      <a:pt x="410" y="562"/>
                    </a:lnTo>
                    <a:lnTo>
                      <a:pt x="408" y="554"/>
                    </a:lnTo>
                    <a:lnTo>
                      <a:pt x="402" y="561"/>
                    </a:lnTo>
                    <a:lnTo>
                      <a:pt x="401" y="552"/>
                    </a:lnTo>
                    <a:lnTo>
                      <a:pt x="386" y="550"/>
                    </a:lnTo>
                    <a:lnTo>
                      <a:pt x="397" y="566"/>
                    </a:lnTo>
                    <a:lnTo>
                      <a:pt x="395" y="570"/>
                    </a:lnTo>
                    <a:lnTo>
                      <a:pt x="389" y="567"/>
                    </a:lnTo>
                    <a:lnTo>
                      <a:pt x="373" y="577"/>
                    </a:lnTo>
                    <a:lnTo>
                      <a:pt x="369" y="573"/>
                    </a:lnTo>
                    <a:lnTo>
                      <a:pt x="358" y="595"/>
                    </a:lnTo>
                    <a:lnTo>
                      <a:pt x="351" y="586"/>
                    </a:lnTo>
                    <a:lnTo>
                      <a:pt x="346" y="591"/>
                    </a:lnTo>
                    <a:lnTo>
                      <a:pt x="334" y="590"/>
                    </a:lnTo>
                    <a:lnTo>
                      <a:pt x="333" y="579"/>
                    </a:lnTo>
                    <a:lnTo>
                      <a:pt x="348" y="579"/>
                    </a:lnTo>
                    <a:lnTo>
                      <a:pt x="358" y="568"/>
                    </a:lnTo>
                    <a:lnTo>
                      <a:pt x="332" y="567"/>
                    </a:lnTo>
                    <a:lnTo>
                      <a:pt x="354" y="517"/>
                    </a:lnTo>
                    <a:lnTo>
                      <a:pt x="389" y="509"/>
                    </a:lnTo>
                    <a:lnTo>
                      <a:pt x="385" y="497"/>
                    </a:lnTo>
                    <a:lnTo>
                      <a:pt x="408" y="484"/>
                    </a:lnTo>
                    <a:lnTo>
                      <a:pt x="377" y="493"/>
                    </a:lnTo>
                    <a:lnTo>
                      <a:pt x="383" y="466"/>
                    </a:lnTo>
                    <a:lnTo>
                      <a:pt x="367" y="497"/>
                    </a:lnTo>
                    <a:lnTo>
                      <a:pt x="348" y="506"/>
                    </a:lnTo>
                    <a:lnTo>
                      <a:pt x="324" y="536"/>
                    </a:lnTo>
                    <a:lnTo>
                      <a:pt x="308" y="536"/>
                    </a:lnTo>
                    <a:lnTo>
                      <a:pt x="317" y="552"/>
                    </a:lnTo>
                    <a:lnTo>
                      <a:pt x="276" y="585"/>
                    </a:lnTo>
                    <a:lnTo>
                      <a:pt x="294" y="591"/>
                    </a:lnTo>
                    <a:lnTo>
                      <a:pt x="290" y="606"/>
                    </a:lnTo>
                    <a:lnTo>
                      <a:pt x="198" y="676"/>
                    </a:lnTo>
                    <a:lnTo>
                      <a:pt x="132" y="694"/>
                    </a:lnTo>
                    <a:lnTo>
                      <a:pt x="151" y="702"/>
                    </a:lnTo>
                    <a:lnTo>
                      <a:pt x="111" y="724"/>
                    </a:lnTo>
                    <a:lnTo>
                      <a:pt x="103" y="713"/>
                    </a:lnTo>
                    <a:lnTo>
                      <a:pt x="77" y="724"/>
                    </a:lnTo>
                    <a:lnTo>
                      <a:pt x="55" y="724"/>
                    </a:lnTo>
                    <a:lnTo>
                      <a:pt x="57" y="712"/>
                    </a:lnTo>
                    <a:lnTo>
                      <a:pt x="30" y="737"/>
                    </a:lnTo>
                    <a:lnTo>
                      <a:pt x="24" y="735"/>
                    </a:lnTo>
                    <a:lnTo>
                      <a:pt x="24" y="723"/>
                    </a:lnTo>
                    <a:lnTo>
                      <a:pt x="18" y="735"/>
                    </a:lnTo>
                    <a:lnTo>
                      <a:pt x="0" y="732"/>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59" name="Freeform 153"/>
              <p:cNvSpPr>
                <a:spLocks/>
              </p:cNvSpPr>
              <p:nvPr/>
            </p:nvSpPr>
            <p:spPr bwMode="auto">
              <a:xfrm>
                <a:off x="940" y="3516"/>
                <a:ext cx="90" cy="91"/>
              </a:xfrm>
              <a:custGeom>
                <a:avLst/>
                <a:gdLst>
                  <a:gd name="T0" fmla="*/ 0 w 90"/>
                  <a:gd name="T1" fmla="*/ 91 h 91"/>
                  <a:gd name="T2" fmla="*/ 26 w 90"/>
                  <a:gd name="T3" fmla="*/ 67 h 91"/>
                  <a:gd name="T4" fmla="*/ 9 w 90"/>
                  <a:gd name="T5" fmla="*/ 36 h 91"/>
                  <a:gd name="T6" fmla="*/ 33 w 90"/>
                  <a:gd name="T7" fmla="*/ 46 h 91"/>
                  <a:gd name="T8" fmla="*/ 69 w 90"/>
                  <a:gd name="T9" fmla="*/ 0 h 91"/>
                  <a:gd name="T10" fmla="*/ 90 w 90"/>
                  <a:gd name="T11" fmla="*/ 5 h 91"/>
                  <a:gd name="T12" fmla="*/ 71 w 90"/>
                  <a:gd name="T13" fmla="*/ 50 h 91"/>
                  <a:gd name="T14" fmla="*/ 0 w 90"/>
                  <a:gd name="T15" fmla="*/ 91 h 91"/>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91"/>
                  <a:gd name="T26" fmla="*/ 90 w 9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91">
                    <a:moveTo>
                      <a:pt x="0" y="91"/>
                    </a:moveTo>
                    <a:lnTo>
                      <a:pt x="26" y="67"/>
                    </a:lnTo>
                    <a:lnTo>
                      <a:pt x="9" y="36"/>
                    </a:lnTo>
                    <a:lnTo>
                      <a:pt x="33" y="46"/>
                    </a:lnTo>
                    <a:lnTo>
                      <a:pt x="69" y="0"/>
                    </a:lnTo>
                    <a:lnTo>
                      <a:pt x="90" y="5"/>
                    </a:lnTo>
                    <a:lnTo>
                      <a:pt x="71" y="50"/>
                    </a:lnTo>
                    <a:lnTo>
                      <a:pt x="0" y="9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0" name="Freeform 154"/>
              <p:cNvSpPr>
                <a:spLocks/>
              </p:cNvSpPr>
              <p:nvPr/>
            </p:nvSpPr>
            <p:spPr bwMode="auto">
              <a:xfrm>
                <a:off x="940" y="3516"/>
                <a:ext cx="90" cy="91"/>
              </a:xfrm>
              <a:custGeom>
                <a:avLst/>
                <a:gdLst>
                  <a:gd name="T0" fmla="*/ 0 w 90"/>
                  <a:gd name="T1" fmla="*/ 91 h 91"/>
                  <a:gd name="T2" fmla="*/ 26 w 90"/>
                  <a:gd name="T3" fmla="*/ 67 h 91"/>
                  <a:gd name="T4" fmla="*/ 9 w 90"/>
                  <a:gd name="T5" fmla="*/ 36 h 91"/>
                  <a:gd name="T6" fmla="*/ 33 w 90"/>
                  <a:gd name="T7" fmla="*/ 46 h 91"/>
                  <a:gd name="T8" fmla="*/ 69 w 90"/>
                  <a:gd name="T9" fmla="*/ 0 h 91"/>
                  <a:gd name="T10" fmla="*/ 90 w 90"/>
                  <a:gd name="T11" fmla="*/ 5 h 91"/>
                  <a:gd name="T12" fmla="*/ 71 w 90"/>
                  <a:gd name="T13" fmla="*/ 50 h 91"/>
                  <a:gd name="T14" fmla="*/ 0 w 90"/>
                  <a:gd name="T15" fmla="*/ 91 h 91"/>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91"/>
                  <a:gd name="T26" fmla="*/ 90 w 9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91">
                    <a:moveTo>
                      <a:pt x="0" y="91"/>
                    </a:moveTo>
                    <a:lnTo>
                      <a:pt x="26" y="67"/>
                    </a:lnTo>
                    <a:lnTo>
                      <a:pt x="9" y="36"/>
                    </a:lnTo>
                    <a:lnTo>
                      <a:pt x="33" y="46"/>
                    </a:lnTo>
                    <a:lnTo>
                      <a:pt x="69" y="0"/>
                    </a:lnTo>
                    <a:lnTo>
                      <a:pt x="90" y="5"/>
                    </a:lnTo>
                    <a:lnTo>
                      <a:pt x="71" y="50"/>
                    </a:lnTo>
                    <a:lnTo>
                      <a:pt x="0" y="9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1" name="Freeform 155"/>
              <p:cNvSpPr>
                <a:spLocks/>
              </p:cNvSpPr>
              <p:nvPr/>
            </p:nvSpPr>
            <p:spPr bwMode="auto">
              <a:xfrm>
                <a:off x="940" y="3516"/>
                <a:ext cx="90" cy="91"/>
              </a:xfrm>
              <a:custGeom>
                <a:avLst/>
                <a:gdLst>
                  <a:gd name="T0" fmla="*/ 0 w 90"/>
                  <a:gd name="T1" fmla="*/ 91 h 91"/>
                  <a:gd name="T2" fmla="*/ 26 w 90"/>
                  <a:gd name="T3" fmla="*/ 67 h 91"/>
                  <a:gd name="T4" fmla="*/ 9 w 90"/>
                  <a:gd name="T5" fmla="*/ 36 h 91"/>
                  <a:gd name="T6" fmla="*/ 33 w 90"/>
                  <a:gd name="T7" fmla="*/ 46 h 91"/>
                  <a:gd name="T8" fmla="*/ 69 w 90"/>
                  <a:gd name="T9" fmla="*/ 0 h 91"/>
                  <a:gd name="T10" fmla="*/ 90 w 90"/>
                  <a:gd name="T11" fmla="*/ 5 h 91"/>
                  <a:gd name="T12" fmla="*/ 71 w 90"/>
                  <a:gd name="T13" fmla="*/ 50 h 91"/>
                  <a:gd name="T14" fmla="*/ 0 w 90"/>
                  <a:gd name="T15" fmla="*/ 91 h 91"/>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91"/>
                  <a:gd name="T26" fmla="*/ 90 w 9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91">
                    <a:moveTo>
                      <a:pt x="0" y="91"/>
                    </a:moveTo>
                    <a:lnTo>
                      <a:pt x="26" y="67"/>
                    </a:lnTo>
                    <a:lnTo>
                      <a:pt x="9" y="36"/>
                    </a:lnTo>
                    <a:lnTo>
                      <a:pt x="33" y="46"/>
                    </a:lnTo>
                    <a:lnTo>
                      <a:pt x="69" y="0"/>
                    </a:lnTo>
                    <a:lnTo>
                      <a:pt x="90" y="5"/>
                    </a:lnTo>
                    <a:lnTo>
                      <a:pt x="71" y="50"/>
                    </a:lnTo>
                    <a:lnTo>
                      <a:pt x="0" y="9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2" name="Freeform 156"/>
              <p:cNvSpPr>
                <a:spLocks/>
              </p:cNvSpPr>
              <p:nvPr/>
            </p:nvSpPr>
            <p:spPr bwMode="auto">
              <a:xfrm>
                <a:off x="940" y="3516"/>
                <a:ext cx="90" cy="91"/>
              </a:xfrm>
              <a:custGeom>
                <a:avLst/>
                <a:gdLst>
                  <a:gd name="T0" fmla="*/ 0 w 90"/>
                  <a:gd name="T1" fmla="*/ 91 h 91"/>
                  <a:gd name="T2" fmla="*/ 26 w 90"/>
                  <a:gd name="T3" fmla="*/ 67 h 91"/>
                  <a:gd name="T4" fmla="*/ 9 w 90"/>
                  <a:gd name="T5" fmla="*/ 36 h 91"/>
                  <a:gd name="T6" fmla="*/ 33 w 90"/>
                  <a:gd name="T7" fmla="*/ 46 h 91"/>
                  <a:gd name="T8" fmla="*/ 69 w 90"/>
                  <a:gd name="T9" fmla="*/ 0 h 91"/>
                  <a:gd name="T10" fmla="*/ 90 w 90"/>
                  <a:gd name="T11" fmla="*/ 5 h 91"/>
                  <a:gd name="T12" fmla="*/ 71 w 90"/>
                  <a:gd name="T13" fmla="*/ 50 h 91"/>
                  <a:gd name="T14" fmla="*/ 0 w 90"/>
                  <a:gd name="T15" fmla="*/ 91 h 91"/>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91"/>
                  <a:gd name="T26" fmla="*/ 90 w 9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91">
                    <a:moveTo>
                      <a:pt x="0" y="91"/>
                    </a:moveTo>
                    <a:lnTo>
                      <a:pt x="26" y="67"/>
                    </a:lnTo>
                    <a:lnTo>
                      <a:pt x="9" y="36"/>
                    </a:lnTo>
                    <a:lnTo>
                      <a:pt x="33" y="46"/>
                    </a:lnTo>
                    <a:lnTo>
                      <a:pt x="69" y="0"/>
                    </a:lnTo>
                    <a:lnTo>
                      <a:pt x="90" y="5"/>
                    </a:lnTo>
                    <a:lnTo>
                      <a:pt x="71" y="50"/>
                    </a:lnTo>
                    <a:lnTo>
                      <a:pt x="0" y="9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3" name="Freeform 157"/>
              <p:cNvSpPr>
                <a:spLocks/>
              </p:cNvSpPr>
              <p:nvPr/>
            </p:nvSpPr>
            <p:spPr bwMode="auto">
              <a:xfrm>
                <a:off x="1419" y="3512"/>
                <a:ext cx="53" cy="103"/>
              </a:xfrm>
              <a:custGeom>
                <a:avLst/>
                <a:gdLst>
                  <a:gd name="T0" fmla="*/ 0 w 53"/>
                  <a:gd name="T1" fmla="*/ 28 h 103"/>
                  <a:gd name="T2" fmla="*/ 11 w 53"/>
                  <a:gd name="T3" fmla="*/ 0 h 103"/>
                  <a:gd name="T4" fmla="*/ 38 w 53"/>
                  <a:gd name="T5" fmla="*/ 27 h 103"/>
                  <a:gd name="T6" fmla="*/ 53 w 53"/>
                  <a:gd name="T7" fmla="*/ 103 h 103"/>
                  <a:gd name="T8" fmla="*/ 0 w 53"/>
                  <a:gd name="T9" fmla="*/ 28 h 103"/>
                  <a:gd name="T10" fmla="*/ 0 60000 65536"/>
                  <a:gd name="T11" fmla="*/ 0 60000 65536"/>
                  <a:gd name="T12" fmla="*/ 0 60000 65536"/>
                  <a:gd name="T13" fmla="*/ 0 60000 65536"/>
                  <a:gd name="T14" fmla="*/ 0 60000 65536"/>
                  <a:gd name="T15" fmla="*/ 0 w 53"/>
                  <a:gd name="T16" fmla="*/ 0 h 103"/>
                  <a:gd name="T17" fmla="*/ 53 w 53"/>
                  <a:gd name="T18" fmla="*/ 103 h 103"/>
                </a:gdLst>
                <a:ahLst/>
                <a:cxnLst>
                  <a:cxn ang="T10">
                    <a:pos x="T0" y="T1"/>
                  </a:cxn>
                  <a:cxn ang="T11">
                    <a:pos x="T2" y="T3"/>
                  </a:cxn>
                  <a:cxn ang="T12">
                    <a:pos x="T4" y="T5"/>
                  </a:cxn>
                  <a:cxn ang="T13">
                    <a:pos x="T6" y="T7"/>
                  </a:cxn>
                  <a:cxn ang="T14">
                    <a:pos x="T8" y="T9"/>
                  </a:cxn>
                </a:cxnLst>
                <a:rect l="T15" t="T16" r="T17" b="T18"/>
                <a:pathLst>
                  <a:path w="53" h="103">
                    <a:moveTo>
                      <a:pt x="0" y="28"/>
                    </a:moveTo>
                    <a:lnTo>
                      <a:pt x="11" y="0"/>
                    </a:lnTo>
                    <a:lnTo>
                      <a:pt x="38" y="27"/>
                    </a:lnTo>
                    <a:lnTo>
                      <a:pt x="53" y="103"/>
                    </a:lnTo>
                    <a:lnTo>
                      <a:pt x="0" y="28"/>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4" name="Freeform 158"/>
              <p:cNvSpPr>
                <a:spLocks/>
              </p:cNvSpPr>
              <p:nvPr/>
            </p:nvSpPr>
            <p:spPr bwMode="auto">
              <a:xfrm>
                <a:off x="1419" y="3512"/>
                <a:ext cx="53" cy="103"/>
              </a:xfrm>
              <a:custGeom>
                <a:avLst/>
                <a:gdLst>
                  <a:gd name="T0" fmla="*/ 0 w 53"/>
                  <a:gd name="T1" fmla="*/ 28 h 103"/>
                  <a:gd name="T2" fmla="*/ 11 w 53"/>
                  <a:gd name="T3" fmla="*/ 0 h 103"/>
                  <a:gd name="T4" fmla="*/ 38 w 53"/>
                  <a:gd name="T5" fmla="*/ 27 h 103"/>
                  <a:gd name="T6" fmla="*/ 53 w 53"/>
                  <a:gd name="T7" fmla="*/ 103 h 103"/>
                  <a:gd name="T8" fmla="*/ 0 w 53"/>
                  <a:gd name="T9" fmla="*/ 28 h 103"/>
                  <a:gd name="T10" fmla="*/ 0 60000 65536"/>
                  <a:gd name="T11" fmla="*/ 0 60000 65536"/>
                  <a:gd name="T12" fmla="*/ 0 60000 65536"/>
                  <a:gd name="T13" fmla="*/ 0 60000 65536"/>
                  <a:gd name="T14" fmla="*/ 0 60000 65536"/>
                  <a:gd name="T15" fmla="*/ 0 w 53"/>
                  <a:gd name="T16" fmla="*/ 0 h 103"/>
                  <a:gd name="T17" fmla="*/ 53 w 53"/>
                  <a:gd name="T18" fmla="*/ 103 h 103"/>
                </a:gdLst>
                <a:ahLst/>
                <a:cxnLst>
                  <a:cxn ang="T10">
                    <a:pos x="T0" y="T1"/>
                  </a:cxn>
                  <a:cxn ang="T11">
                    <a:pos x="T2" y="T3"/>
                  </a:cxn>
                  <a:cxn ang="T12">
                    <a:pos x="T4" y="T5"/>
                  </a:cxn>
                  <a:cxn ang="T13">
                    <a:pos x="T6" y="T7"/>
                  </a:cxn>
                  <a:cxn ang="T14">
                    <a:pos x="T8" y="T9"/>
                  </a:cxn>
                </a:cxnLst>
                <a:rect l="T15" t="T16" r="T17" b="T18"/>
                <a:pathLst>
                  <a:path w="53" h="103">
                    <a:moveTo>
                      <a:pt x="0" y="28"/>
                    </a:moveTo>
                    <a:lnTo>
                      <a:pt x="11" y="0"/>
                    </a:lnTo>
                    <a:lnTo>
                      <a:pt x="38" y="27"/>
                    </a:lnTo>
                    <a:lnTo>
                      <a:pt x="53" y="103"/>
                    </a:lnTo>
                    <a:lnTo>
                      <a:pt x="0" y="28"/>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5" name="Freeform 159"/>
              <p:cNvSpPr>
                <a:spLocks/>
              </p:cNvSpPr>
              <p:nvPr/>
            </p:nvSpPr>
            <p:spPr bwMode="auto">
              <a:xfrm>
                <a:off x="1419" y="3512"/>
                <a:ext cx="53" cy="103"/>
              </a:xfrm>
              <a:custGeom>
                <a:avLst/>
                <a:gdLst>
                  <a:gd name="T0" fmla="*/ 0 w 53"/>
                  <a:gd name="T1" fmla="*/ 28 h 103"/>
                  <a:gd name="T2" fmla="*/ 11 w 53"/>
                  <a:gd name="T3" fmla="*/ 0 h 103"/>
                  <a:gd name="T4" fmla="*/ 38 w 53"/>
                  <a:gd name="T5" fmla="*/ 27 h 103"/>
                  <a:gd name="T6" fmla="*/ 53 w 53"/>
                  <a:gd name="T7" fmla="*/ 103 h 103"/>
                  <a:gd name="T8" fmla="*/ 0 w 53"/>
                  <a:gd name="T9" fmla="*/ 28 h 103"/>
                  <a:gd name="T10" fmla="*/ 0 60000 65536"/>
                  <a:gd name="T11" fmla="*/ 0 60000 65536"/>
                  <a:gd name="T12" fmla="*/ 0 60000 65536"/>
                  <a:gd name="T13" fmla="*/ 0 60000 65536"/>
                  <a:gd name="T14" fmla="*/ 0 60000 65536"/>
                  <a:gd name="T15" fmla="*/ 0 w 53"/>
                  <a:gd name="T16" fmla="*/ 0 h 103"/>
                  <a:gd name="T17" fmla="*/ 53 w 53"/>
                  <a:gd name="T18" fmla="*/ 103 h 103"/>
                </a:gdLst>
                <a:ahLst/>
                <a:cxnLst>
                  <a:cxn ang="T10">
                    <a:pos x="T0" y="T1"/>
                  </a:cxn>
                  <a:cxn ang="T11">
                    <a:pos x="T2" y="T3"/>
                  </a:cxn>
                  <a:cxn ang="T12">
                    <a:pos x="T4" y="T5"/>
                  </a:cxn>
                  <a:cxn ang="T13">
                    <a:pos x="T6" y="T7"/>
                  </a:cxn>
                  <a:cxn ang="T14">
                    <a:pos x="T8" y="T9"/>
                  </a:cxn>
                </a:cxnLst>
                <a:rect l="T15" t="T16" r="T17" b="T18"/>
                <a:pathLst>
                  <a:path w="53" h="103">
                    <a:moveTo>
                      <a:pt x="0" y="28"/>
                    </a:moveTo>
                    <a:lnTo>
                      <a:pt x="11" y="0"/>
                    </a:lnTo>
                    <a:lnTo>
                      <a:pt x="38" y="27"/>
                    </a:lnTo>
                    <a:lnTo>
                      <a:pt x="53" y="103"/>
                    </a:lnTo>
                    <a:lnTo>
                      <a:pt x="0" y="28"/>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6" name="Freeform 160"/>
              <p:cNvSpPr>
                <a:spLocks/>
              </p:cNvSpPr>
              <p:nvPr/>
            </p:nvSpPr>
            <p:spPr bwMode="auto">
              <a:xfrm>
                <a:off x="1419" y="3512"/>
                <a:ext cx="53" cy="103"/>
              </a:xfrm>
              <a:custGeom>
                <a:avLst/>
                <a:gdLst>
                  <a:gd name="T0" fmla="*/ 0 w 53"/>
                  <a:gd name="T1" fmla="*/ 28 h 103"/>
                  <a:gd name="T2" fmla="*/ 11 w 53"/>
                  <a:gd name="T3" fmla="*/ 0 h 103"/>
                  <a:gd name="T4" fmla="*/ 38 w 53"/>
                  <a:gd name="T5" fmla="*/ 27 h 103"/>
                  <a:gd name="T6" fmla="*/ 53 w 53"/>
                  <a:gd name="T7" fmla="*/ 103 h 103"/>
                  <a:gd name="T8" fmla="*/ 0 w 53"/>
                  <a:gd name="T9" fmla="*/ 28 h 103"/>
                  <a:gd name="T10" fmla="*/ 0 60000 65536"/>
                  <a:gd name="T11" fmla="*/ 0 60000 65536"/>
                  <a:gd name="T12" fmla="*/ 0 60000 65536"/>
                  <a:gd name="T13" fmla="*/ 0 60000 65536"/>
                  <a:gd name="T14" fmla="*/ 0 60000 65536"/>
                  <a:gd name="T15" fmla="*/ 0 w 53"/>
                  <a:gd name="T16" fmla="*/ 0 h 103"/>
                  <a:gd name="T17" fmla="*/ 53 w 53"/>
                  <a:gd name="T18" fmla="*/ 103 h 103"/>
                </a:gdLst>
                <a:ahLst/>
                <a:cxnLst>
                  <a:cxn ang="T10">
                    <a:pos x="T0" y="T1"/>
                  </a:cxn>
                  <a:cxn ang="T11">
                    <a:pos x="T2" y="T3"/>
                  </a:cxn>
                  <a:cxn ang="T12">
                    <a:pos x="T4" y="T5"/>
                  </a:cxn>
                  <a:cxn ang="T13">
                    <a:pos x="T6" y="T7"/>
                  </a:cxn>
                  <a:cxn ang="T14">
                    <a:pos x="T8" y="T9"/>
                  </a:cxn>
                </a:cxnLst>
                <a:rect l="T15" t="T16" r="T17" b="T18"/>
                <a:pathLst>
                  <a:path w="53" h="103">
                    <a:moveTo>
                      <a:pt x="0" y="28"/>
                    </a:moveTo>
                    <a:lnTo>
                      <a:pt x="11" y="0"/>
                    </a:lnTo>
                    <a:lnTo>
                      <a:pt x="38" y="27"/>
                    </a:lnTo>
                    <a:lnTo>
                      <a:pt x="53" y="103"/>
                    </a:lnTo>
                    <a:lnTo>
                      <a:pt x="0" y="28"/>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7" name="Freeform 161"/>
              <p:cNvSpPr>
                <a:spLocks/>
              </p:cNvSpPr>
              <p:nvPr/>
            </p:nvSpPr>
            <p:spPr bwMode="auto">
              <a:xfrm>
                <a:off x="1499" y="3615"/>
                <a:ext cx="52" cy="56"/>
              </a:xfrm>
              <a:custGeom>
                <a:avLst/>
                <a:gdLst>
                  <a:gd name="T0" fmla="*/ 0 w 52"/>
                  <a:gd name="T1" fmla="*/ 0 h 56"/>
                  <a:gd name="T2" fmla="*/ 7 w 52"/>
                  <a:gd name="T3" fmla="*/ 38 h 56"/>
                  <a:gd name="T4" fmla="*/ 52 w 52"/>
                  <a:gd name="T5" fmla="*/ 56 h 56"/>
                  <a:gd name="T6" fmla="*/ 26 w 52"/>
                  <a:gd name="T7" fmla="*/ 0 h 56"/>
                  <a:gd name="T8" fmla="*/ 0 w 52"/>
                  <a:gd name="T9" fmla="*/ 0 h 56"/>
                  <a:gd name="T10" fmla="*/ 0 60000 65536"/>
                  <a:gd name="T11" fmla="*/ 0 60000 65536"/>
                  <a:gd name="T12" fmla="*/ 0 60000 65536"/>
                  <a:gd name="T13" fmla="*/ 0 60000 65536"/>
                  <a:gd name="T14" fmla="*/ 0 60000 65536"/>
                  <a:gd name="T15" fmla="*/ 0 w 52"/>
                  <a:gd name="T16" fmla="*/ 0 h 56"/>
                  <a:gd name="T17" fmla="*/ 52 w 52"/>
                  <a:gd name="T18" fmla="*/ 56 h 56"/>
                </a:gdLst>
                <a:ahLst/>
                <a:cxnLst>
                  <a:cxn ang="T10">
                    <a:pos x="T0" y="T1"/>
                  </a:cxn>
                  <a:cxn ang="T11">
                    <a:pos x="T2" y="T3"/>
                  </a:cxn>
                  <a:cxn ang="T12">
                    <a:pos x="T4" y="T5"/>
                  </a:cxn>
                  <a:cxn ang="T13">
                    <a:pos x="T6" y="T7"/>
                  </a:cxn>
                  <a:cxn ang="T14">
                    <a:pos x="T8" y="T9"/>
                  </a:cxn>
                </a:cxnLst>
                <a:rect l="T15" t="T16" r="T17" b="T18"/>
                <a:pathLst>
                  <a:path w="52" h="56">
                    <a:moveTo>
                      <a:pt x="0" y="0"/>
                    </a:moveTo>
                    <a:lnTo>
                      <a:pt x="7" y="38"/>
                    </a:lnTo>
                    <a:lnTo>
                      <a:pt x="52" y="56"/>
                    </a:lnTo>
                    <a:lnTo>
                      <a:pt x="26" y="0"/>
                    </a:lnTo>
                    <a:lnTo>
                      <a:pt x="0" y="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8" name="Freeform 162"/>
              <p:cNvSpPr>
                <a:spLocks/>
              </p:cNvSpPr>
              <p:nvPr/>
            </p:nvSpPr>
            <p:spPr bwMode="auto">
              <a:xfrm>
                <a:off x="1499" y="3615"/>
                <a:ext cx="52" cy="56"/>
              </a:xfrm>
              <a:custGeom>
                <a:avLst/>
                <a:gdLst>
                  <a:gd name="T0" fmla="*/ 0 w 52"/>
                  <a:gd name="T1" fmla="*/ 0 h 56"/>
                  <a:gd name="T2" fmla="*/ 7 w 52"/>
                  <a:gd name="T3" fmla="*/ 38 h 56"/>
                  <a:gd name="T4" fmla="*/ 52 w 52"/>
                  <a:gd name="T5" fmla="*/ 56 h 56"/>
                  <a:gd name="T6" fmla="*/ 26 w 52"/>
                  <a:gd name="T7" fmla="*/ 0 h 56"/>
                  <a:gd name="T8" fmla="*/ 0 w 52"/>
                  <a:gd name="T9" fmla="*/ 0 h 56"/>
                  <a:gd name="T10" fmla="*/ 0 60000 65536"/>
                  <a:gd name="T11" fmla="*/ 0 60000 65536"/>
                  <a:gd name="T12" fmla="*/ 0 60000 65536"/>
                  <a:gd name="T13" fmla="*/ 0 60000 65536"/>
                  <a:gd name="T14" fmla="*/ 0 60000 65536"/>
                  <a:gd name="T15" fmla="*/ 0 w 52"/>
                  <a:gd name="T16" fmla="*/ 0 h 56"/>
                  <a:gd name="T17" fmla="*/ 52 w 52"/>
                  <a:gd name="T18" fmla="*/ 56 h 56"/>
                </a:gdLst>
                <a:ahLst/>
                <a:cxnLst>
                  <a:cxn ang="T10">
                    <a:pos x="T0" y="T1"/>
                  </a:cxn>
                  <a:cxn ang="T11">
                    <a:pos x="T2" y="T3"/>
                  </a:cxn>
                  <a:cxn ang="T12">
                    <a:pos x="T4" y="T5"/>
                  </a:cxn>
                  <a:cxn ang="T13">
                    <a:pos x="T6" y="T7"/>
                  </a:cxn>
                  <a:cxn ang="T14">
                    <a:pos x="T8" y="T9"/>
                  </a:cxn>
                </a:cxnLst>
                <a:rect l="T15" t="T16" r="T17" b="T18"/>
                <a:pathLst>
                  <a:path w="52" h="56">
                    <a:moveTo>
                      <a:pt x="0" y="0"/>
                    </a:moveTo>
                    <a:lnTo>
                      <a:pt x="7" y="38"/>
                    </a:lnTo>
                    <a:lnTo>
                      <a:pt x="52" y="56"/>
                    </a:lnTo>
                    <a:lnTo>
                      <a:pt x="26" y="0"/>
                    </a:lnTo>
                    <a:lnTo>
                      <a:pt x="0" y="0"/>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69" name="Freeform 163"/>
              <p:cNvSpPr>
                <a:spLocks/>
              </p:cNvSpPr>
              <p:nvPr/>
            </p:nvSpPr>
            <p:spPr bwMode="auto">
              <a:xfrm>
                <a:off x="1499" y="3615"/>
                <a:ext cx="52" cy="56"/>
              </a:xfrm>
              <a:custGeom>
                <a:avLst/>
                <a:gdLst>
                  <a:gd name="T0" fmla="*/ 0 w 52"/>
                  <a:gd name="T1" fmla="*/ 0 h 56"/>
                  <a:gd name="T2" fmla="*/ 7 w 52"/>
                  <a:gd name="T3" fmla="*/ 38 h 56"/>
                  <a:gd name="T4" fmla="*/ 52 w 52"/>
                  <a:gd name="T5" fmla="*/ 56 h 56"/>
                  <a:gd name="T6" fmla="*/ 26 w 52"/>
                  <a:gd name="T7" fmla="*/ 0 h 56"/>
                  <a:gd name="T8" fmla="*/ 0 w 52"/>
                  <a:gd name="T9" fmla="*/ 0 h 56"/>
                  <a:gd name="T10" fmla="*/ 0 60000 65536"/>
                  <a:gd name="T11" fmla="*/ 0 60000 65536"/>
                  <a:gd name="T12" fmla="*/ 0 60000 65536"/>
                  <a:gd name="T13" fmla="*/ 0 60000 65536"/>
                  <a:gd name="T14" fmla="*/ 0 60000 65536"/>
                  <a:gd name="T15" fmla="*/ 0 w 52"/>
                  <a:gd name="T16" fmla="*/ 0 h 56"/>
                  <a:gd name="T17" fmla="*/ 52 w 52"/>
                  <a:gd name="T18" fmla="*/ 56 h 56"/>
                </a:gdLst>
                <a:ahLst/>
                <a:cxnLst>
                  <a:cxn ang="T10">
                    <a:pos x="T0" y="T1"/>
                  </a:cxn>
                  <a:cxn ang="T11">
                    <a:pos x="T2" y="T3"/>
                  </a:cxn>
                  <a:cxn ang="T12">
                    <a:pos x="T4" y="T5"/>
                  </a:cxn>
                  <a:cxn ang="T13">
                    <a:pos x="T6" y="T7"/>
                  </a:cxn>
                  <a:cxn ang="T14">
                    <a:pos x="T8" y="T9"/>
                  </a:cxn>
                </a:cxnLst>
                <a:rect l="T15" t="T16" r="T17" b="T18"/>
                <a:pathLst>
                  <a:path w="52" h="56">
                    <a:moveTo>
                      <a:pt x="0" y="0"/>
                    </a:moveTo>
                    <a:lnTo>
                      <a:pt x="7" y="38"/>
                    </a:lnTo>
                    <a:lnTo>
                      <a:pt x="52" y="56"/>
                    </a:lnTo>
                    <a:lnTo>
                      <a:pt x="26" y="0"/>
                    </a:lnTo>
                    <a:lnTo>
                      <a:pt x="0" y="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0" name="Freeform 164"/>
              <p:cNvSpPr>
                <a:spLocks/>
              </p:cNvSpPr>
              <p:nvPr/>
            </p:nvSpPr>
            <p:spPr bwMode="auto">
              <a:xfrm>
                <a:off x="1499" y="3615"/>
                <a:ext cx="52" cy="56"/>
              </a:xfrm>
              <a:custGeom>
                <a:avLst/>
                <a:gdLst>
                  <a:gd name="T0" fmla="*/ 0 w 52"/>
                  <a:gd name="T1" fmla="*/ 0 h 56"/>
                  <a:gd name="T2" fmla="*/ 7 w 52"/>
                  <a:gd name="T3" fmla="*/ 38 h 56"/>
                  <a:gd name="T4" fmla="*/ 52 w 52"/>
                  <a:gd name="T5" fmla="*/ 56 h 56"/>
                  <a:gd name="T6" fmla="*/ 26 w 52"/>
                  <a:gd name="T7" fmla="*/ 0 h 56"/>
                  <a:gd name="T8" fmla="*/ 0 w 52"/>
                  <a:gd name="T9" fmla="*/ 0 h 56"/>
                  <a:gd name="T10" fmla="*/ 0 60000 65536"/>
                  <a:gd name="T11" fmla="*/ 0 60000 65536"/>
                  <a:gd name="T12" fmla="*/ 0 60000 65536"/>
                  <a:gd name="T13" fmla="*/ 0 60000 65536"/>
                  <a:gd name="T14" fmla="*/ 0 60000 65536"/>
                  <a:gd name="T15" fmla="*/ 0 w 52"/>
                  <a:gd name="T16" fmla="*/ 0 h 56"/>
                  <a:gd name="T17" fmla="*/ 52 w 52"/>
                  <a:gd name="T18" fmla="*/ 56 h 56"/>
                </a:gdLst>
                <a:ahLst/>
                <a:cxnLst>
                  <a:cxn ang="T10">
                    <a:pos x="T0" y="T1"/>
                  </a:cxn>
                  <a:cxn ang="T11">
                    <a:pos x="T2" y="T3"/>
                  </a:cxn>
                  <a:cxn ang="T12">
                    <a:pos x="T4" y="T5"/>
                  </a:cxn>
                  <a:cxn ang="T13">
                    <a:pos x="T6" y="T7"/>
                  </a:cxn>
                  <a:cxn ang="T14">
                    <a:pos x="T8" y="T9"/>
                  </a:cxn>
                </a:cxnLst>
                <a:rect l="T15" t="T16" r="T17" b="T18"/>
                <a:pathLst>
                  <a:path w="52" h="56">
                    <a:moveTo>
                      <a:pt x="0" y="0"/>
                    </a:moveTo>
                    <a:lnTo>
                      <a:pt x="7" y="38"/>
                    </a:lnTo>
                    <a:lnTo>
                      <a:pt x="52" y="56"/>
                    </a:lnTo>
                    <a:lnTo>
                      <a:pt x="26" y="0"/>
                    </a:lnTo>
                    <a:lnTo>
                      <a:pt x="0" y="0"/>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1" name="Freeform 165"/>
              <p:cNvSpPr>
                <a:spLocks/>
              </p:cNvSpPr>
              <p:nvPr/>
            </p:nvSpPr>
            <p:spPr bwMode="auto">
              <a:xfrm>
                <a:off x="1557" y="3615"/>
                <a:ext cx="16" cy="30"/>
              </a:xfrm>
              <a:custGeom>
                <a:avLst/>
                <a:gdLst>
                  <a:gd name="T0" fmla="*/ 0 w 16"/>
                  <a:gd name="T1" fmla="*/ 30 h 30"/>
                  <a:gd name="T2" fmla="*/ 3 w 16"/>
                  <a:gd name="T3" fmla="*/ 0 h 30"/>
                  <a:gd name="T4" fmla="*/ 16 w 16"/>
                  <a:gd name="T5" fmla="*/ 26 h 30"/>
                  <a:gd name="T6" fmla="*/ 0 w 16"/>
                  <a:gd name="T7" fmla="*/ 30 h 30"/>
                  <a:gd name="T8" fmla="*/ 0 60000 65536"/>
                  <a:gd name="T9" fmla="*/ 0 60000 65536"/>
                  <a:gd name="T10" fmla="*/ 0 60000 65536"/>
                  <a:gd name="T11" fmla="*/ 0 60000 65536"/>
                  <a:gd name="T12" fmla="*/ 0 w 16"/>
                  <a:gd name="T13" fmla="*/ 0 h 30"/>
                  <a:gd name="T14" fmla="*/ 16 w 16"/>
                  <a:gd name="T15" fmla="*/ 30 h 30"/>
                </a:gdLst>
                <a:ahLst/>
                <a:cxnLst>
                  <a:cxn ang="T8">
                    <a:pos x="T0" y="T1"/>
                  </a:cxn>
                  <a:cxn ang="T9">
                    <a:pos x="T2" y="T3"/>
                  </a:cxn>
                  <a:cxn ang="T10">
                    <a:pos x="T4" y="T5"/>
                  </a:cxn>
                  <a:cxn ang="T11">
                    <a:pos x="T6" y="T7"/>
                  </a:cxn>
                </a:cxnLst>
                <a:rect l="T12" t="T13" r="T14" b="T15"/>
                <a:pathLst>
                  <a:path w="16" h="30">
                    <a:moveTo>
                      <a:pt x="0" y="30"/>
                    </a:moveTo>
                    <a:lnTo>
                      <a:pt x="3" y="0"/>
                    </a:lnTo>
                    <a:lnTo>
                      <a:pt x="16" y="26"/>
                    </a:lnTo>
                    <a:lnTo>
                      <a:pt x="0" y="3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2" name="Freeform 166"/>
              <p:cNvSpPr>
                <a:spLocks/>
              </p:cNvSpPr>
              <p:nvPr/>
            </p:nvSpPr>
            <p:spPr bwMode="auto">
              <a:xfrm>
                <a:off x="1557" y="3615"/>
                <a:ext cx="16" cy="30"/>
              </a:xfrm>
              <a:custGeom>
                <a:avLst/>
                <a:gdLst>
                  <a:gd name="T0" fmla="*/ 0 w 16"/>
                  <a:gd name="T1" fmla="*/ 30 h 30"/>
                  <a:gd name="T2" fmla="*/ 3 w 16"/>
                  <a:gd name="T3" fmla="*/ 0 h 30"/>
                  <a:gd name="T4" fmla="*/ 16 w 16"/>
                  <a:gd name="T5" fmla="*/ 26 h 30"/>
                  <a:gd name="T6" fmla="*/ 0 w 16"/>
                  <a:gd name="T7" fmla="*/ 30 h 30"/>
                  <a:gd name="T8" fmla="*/ 0 60000 65536"/>
                  <a:gd name="T9" fmla="*/ 0 60000 65536"/>
                  <a:gd name="T10" fmla="*/ 0 60000 65536"/>
                  <a:gd name="T11" fmla="*/ 0 60000 65536"/>
                  <a:gd name="T12" fmla="*/ 0 w 16"/>
                  <a:gd name="T13" fmla="*/ 0 h 30"/>
                  <a:gd name="T14" fmla="*/ 16 w 16"/>
                  <a:gd name="T15" fmla="*/ 30 h 30"/>
                </a:gdLst>
                <a:ahLst/>
                <a:cxnLst>
                  <a:cxn ang="T8">
                    <a:pos x="T0" y="T1"/>
                  </a:cxn>
                  <a:cxn ang="T9">
                    <a:pos x="T2" y="T3"/>
                  </a:cxn>
                  <a:cxn ang="T10">
                    <a:pos x="T4" y="T5"/>
                  </a:cxn>
                  <a:cxn ang="T11">
                    <a:pos x="T6" y="T7"/>
                  </a:cxn>
                </a:cxnLst>
                <a:rect l="T12" t="T13" r="T14" b="T15"/>
                <a:pathLst>
                  <a:path w="16" h="30">
                    <a:moveTo>
                      <a:pt x="0" y="30"/>
                    </a:moveTo>
                    <a:lnTo>
                      <a:pt x="3" y="0"/>
                    </a:lnTo>
                    <a:lnTo>
                      <a:pt x="16" y="26"/>
                    </a:lnTo>
                    <a:lnTo>
                      <a:pt x="0" y="30"/>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3" name="Freeform 167"/>
              <p:cNvSpPr>
                <a:spLocks/>
              </p:cNvSpPr>
              <p:nvPr/>
            </p:nvSpPr>
            <p:spPr bwMode="auto">
              <a:xfrm>
                <a:off x="1557" y="3615"/>
                <a:ext cx="16" cy="30"/>
              </a:xfrm>
              <a:custGeom>
                <a:avLst/>
                <a:gdLst>
                  <a:gd name="T0" fmla="*/ 0 w 16"/>
                  <a:gd name="T1" fmla="*/ 30 h 30"/>
                  <a:gd name="T2" fmla="*/ 3 w 16"/>
                  <a:gd name="T3" fmla="*/ 0 h 30"/>
                  <a:gd name="T4" fmla="*/ 16 w 16"/>
                  <a:gd name="T5" fmla="*/ 26 h 30"/>
                  <a:gd name="T6" fmla="*/ 0 w 16"/>
                  <a:gd name="T7" fmla="*/ 30 h 30"/>
                  <a:gd name="T8" fmla="*/ 0 60000 65536"/>
                  <a:gd name="T9" fmla="*/ 0 60000 65536"/>
                  <a:gd name="T10" fmla="*/ 0 60000 65536"/>
                  <a:gd name="T11" fmla="*/ 0 60000 65536"/>
                  <a:gd name="T12" fmla="*/ 0 w 16"/>
                  <a:gd name="T13" fmla="*/ 0 h 30"/>
                  <a:gd name="T14" fmla="*/ 16 w 16"/>
                  <a:gd name="T15" fmla="*/ 30 h 30"/>
                </a:gdLst>
                <a:ahLst/>
                <a:cxnLst>
                  <a:cxn ang="T8">
                    <a:pos x="T0" y="T1"/>
                  </a:cxn>
                  <a:cxn ang="T9">
                    <a:pos x="T2" y="T3"/>
                  </a:cxn>
                  <a:cxn ang="T10">
                    <a:pos x="T4" y="T5"/>
                  </a:cxn>
                  <a:cxn ang="T11">
                    <a:pos x="T6" y="T7"/>
                  </a:cxn>
                </a:cxnLst>
                <a:rect l="T12" t="T13" r="T14" b="T15"/>
                <a:pathLst>
                  <a:path w="16" h="30">
                    <a:moveTo>
                      <a:pt x="0" y="30"/>
                    </a:moveTo>
                    <a:lnTo>
                      <a:pt x="3" y="0"/>
                    </a:lnTo>
                    <a:lnTo>
                      <a:pt x="16" y="26"/>
                    </a:lnTo>
                    <a:lnTo>
                      <a:pt x="0" y="3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4" name="Freeform 168"/>
              <p:cNvSpPr>
                <a:spLocks/>
              </p:cNvSpPr>
              <p:nvPr/>
            </p:nvSpPr>
            <p:spPr bwMode="auto">
              <a:xfrm>
                <a:off x="1557" y="3615"/>
                <a:ext cx="16" cy="30"/>
              </a:xfrm>
              <a:custGeom>
                <a:avLst/>
                <a:gdLst>
                  <a:gd name="T0" fmla="*/ 0 w 16"/>
                  <a:gd name="T1" fmla="*/ 30 h 30"/>
                  <a:gd name="T2" fmla="*/ 3 w 16"/>
                  <a:gd name="T3" fmla="*/ 0 h 30"/>
                  <a:gd name="T4" fmla="*/ 16 w 16"/>
                  <a:gd name="T5" fmla="*/ 26 h 30"/>
                  <a:gd name="T6" fmla="*/ 0 w 16"/>
                  <a:gd name="T7" fmla="*/ 30 h 30"/>
                  <a:gd name="T8" fmla="*/ 0 60000 65536"/>
                  <a:gd name="T9" fmla="*/ 0 60000 65536"/>
                  <a:gd name="T10" fmla="*/ 0 60000 65536"/>
                  <a:gd name="T11" fmla="*/ 0 60000 65536"/>
                  <a:gd name="T12" fmla="*/ 0 w 16"/>
                  <a:gd name="T13" fmla="*/ 0 h 30"/>
                  <a:gd name="T14" fmla="*/ 16 w 16"/>
                  <a:gd name="T15" fmla="*/ 30 h 30"/>
                </a:gdLst>
                <a:ahLst/>
                <a:cxnLst>
                  <a:cxn ang="T8">
                    <a:pos x="T0" y="T1"/>
                  </a:cxn>
                  <a:cxn ang="T9">
                    <a:pos x="T2" y="T3"/>
                  </a:cxn>
                  <a:cxn ang="T10">
                    <a:pos x="T4" y="T5"/>
                  </a:cxn>
                  <a:cxn ang="T11">
                    <a:pos x="T6" y="T7"/>
                  </a:cxn>
                </a:cxnLst>
                <a:rect l="T12" t="T13" r="T14" b="T15"/>
                <a:pathLst>
                  <a:path w="16" h="30">
                    <a:moveTo>
                      <a:pt x="0" y="30"/>
                    </a:moveTo>
                    <a:lnTo>
                      <a:pt x="3" y="0"/>
                    </a:lnTo>
                    <a:lnTo>
                      <a:pt x="16" y="26"/>
                    </a:lnTo>
                    <a:lnTo>
                      <a:pt x="0" y="30"/>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5" name="Freeform 169"/>
              <p:cNvSpPr>
                <a:spLocks/>
              </p:cNvSpPr>
              <p:nvPr/>
            </p:nvSpPr>
            <p:spPr bwMode="auto">
              <a:xfrm>
                <a:off x="1562" y="3250"/>
                <a:ext cx="56" cy="45"/>
              </a:xfrm>
              <a:custGeom>
                <a:avLst/>
                <a:gdLst>
                  <a:gd name="T0" fmla="*/ 0 w 56"/>
                  <a:gd name="T1" fmla="*/ 26 h 45"/>
                  <a:gd name="T2" fmla="*/ 21 w 56"/>
                  <a:gd name="T3" fmla="*/ 45 h 45"/>
                  <a:gd name="T4" fmla="*/ 32 w 56"/>
                  <a:gd name="T5" fmla="*/ 44 h 45"/>
                  <a:gd name="T6" fmla="*/ 50 w 56"/>
                  <a:gd name="T7" fmla="*/ 34 h 45"/>
                  <a:gd name="T8" fmla="*/ 56 w 56"/>
                  <a:gd name="T9" fmla="*/ 10 h 45"/>
                  <a:gd name="T10" fmla="*/ 43 w 56"/>
                  <a:gd name="T11" fmla="*/ 0 h 45"/>
                  <a:gd name="T12" fmla="*/ 27 w 56"/>
                  <a:gd name="T13" fmla="*/ 3 h 45"/>
                  <a:gd name="T14" fmla="*/ 0 w 56"/>
                  <a:gd name="T15" fmla="*/ 26 h 45"/>
                  <a:gd name="T16" fmla="*/ 0 60000 65536"/>
                  <a:gd name="T17" fmla="*/ 0 60000 65536"/>
                  <a:gd name="T18" fmla="*/ 0 60000 65536"/>
                  <a:gd name="T19" fmla="*/ 0 60000 65536"/>
                  <a:gd name="T20" fmla="*/ 0 60000 65536"/>
                  <a:gd name="T21" fmla="*/ 0 60000 65536"/>
                  <a:gd name="T22" fmla="*/ 0 60000 65536"/>
                  <a:gd name="T23" fmla="*/ 0 60000 65536"/>
                  <a:gd name="T24" fmla="*/ 0 w 56"/>
                  <a:gd name="T25" fmla="*/ 0 h 45"/>
                  <a:gd name="T26" fmla="*/ 56 w 56"/>
                  <a:gd name="T27" fmla="*/ 45 h 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 h="45">
                    <a:moveTo>
                      <a:pt x="0" y="26"/>
                    </a:moveTo>
                    <a:lnTo>
                      <a:pt x="21" y="45"/>
                    </a:lnTo>
                    <a:lnTo>
                      <a:pt x="32" y="44"/>
                    </a:lnTo>
                    <a:lnTo>
                      <a:pt x="50" y="34"/>
                    </a:lnTo>
                    <a:lnTo>
                      <a:pt x="56" y="10"/>
                    </a:lnTo>
                    <a:lnTo>
                      <a:pt x="43" y="0"/>
                    </a:lnTo>
                    <a:lnTo>
                      <a:pt x="27" y="3"/>
                    </a:lnTo>
                    <a:lnTo>
                      <a:pt x="0" y="26"/>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6" name="Freeform 170"/>
              <p:cNvSpPr>
                <a:spLocks/>
              </p:cNvSpPr>
              <p:nvPr/>
            </p:nvSpPr>
            <p:spPr bwMode="auto">
              <a:xfrm>
                <a:off x="1562" y="3250"/>
                <a:ext cx="56" cy="45"/>
              </a:xfrm>
              <a:custGeom>
                <a:avLst/>
                <a:gdLst>
                  <a:gd name="T0" fmla="*/ 0 w 56"/>
                  <a:gd name="T1" fmla="*/ 26 h 45"/>
                  <a:gd name="T2" fmla="*/ 21 w 56"/>
                  <a:gd name="T3" fmla="*/ 45 h 45"/>
                  <a:gd name="T4" fmla="*/ 32 w 56"/>
                  <a:gd name="T5" fmla="*/ 44 h 45"/>
                  <a:gd name="T6" fmla="*/ 50 w 56"/>
                  <a:gd name="T7" fmla="*/ 34 h 45"/>
                  <a:gd name="T8" fmla="*/ 56 w 56"/>
                  <a:gd name="T9" fmla="*/ 10 h 45"/>
                  <a:gd name="T10" fmla="*/ 43 w 56"/>
                  <a:gd name="T11" fmla="*/ 0 h 45"/>
                  <a:gd name="T12" fmla="*/ 27 w 56"/>
                  <a:gd name="T13" fmla="*/ 3 h 45"/>
                  <a:gd name="T14" fmla="*/ 0 w 56"/>
                  <a:gd name="T15" fmla="*/ 26 h 45"/>
                  <a:gd name="T16" fmla="*/ 0 60000 65536"/>
                  <a:gd name="T17" fmla="*/ 0 60000 65536"/>
                  <a:gd name="T18" fmla="*/ 0 60000 65536"/>
                  <a:gd name="T19" fmla="*/ 0 60000 65536"/>
                  <a:gd name="T20" fmla="*/ 0 60000 65536"/>
                  <a:gd name="T21" fmla="*/ 0 60000 65536"/>
                  <a:gd name="T22" fmla="*/ 0 60000 65536"/>
                  <a:gd name="T23" fmla="*/ 0 60000 65536"/>
                  <a:gd name="T24" fmla="*/ 0 w 56"/>
                  <a:gd name="T25" fmla="*/ 0 h 45"/>
                  <a:gd name="T26" fmla="*/ 56 w 56"/>
                  <a:gd name="T27" fmla="*/ 45 h 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 h="45">
                    <a:moveTo>
                      <a:pt x="0" y="26"/>
                    </a:moveTo>
                    <a:lnTo>
                      <a:pt x="21" y="45"/>
                    </a:lnTo>
                    <a:lnTo>
                      <a:pt x="32" y="44"/>
                    </a:lnTo>
                    <a:lnTo>
                      <a:pt x="50" y="34"/>
                    </a:lnTo>
                    <a:lnTo>
                      <a:pt x="56" y="10"/>
                    </a:lnTo>
                    <a:lnTo>
                      <a:pt x="43" y="0"/>
                    </a:lnTo>
                    <a:lnTo>
                      <a:pt x="27" y="3"/>
                    </a:lnTo>
                    <a:lnTo>
                      <a:pt x="0" y="26"/>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7" name="Freeform 171"/>
              <p:cNvSpPr>
                <a:spLocks/>
              </p:cNvSpPr>
              <p:nvPr/>
            </p:nvSpPr>
            <p:spPr bwMode="auto">
              <a:xfrm>
                <a:off x="1562" y="3250"/>
                <a:ext cx="56" cy="45"/>
              </a:xfrm>
              <a:custGeom>
                <a:avLst/>
                <a:gdLst>
                  <a:gd name="T0" fmla="*/ 0 w 56"/>
                  <a:gd name="T1" fmla="*/ 26 h 45"/>
                  <a:gd name="T2" fmla="*/ 21 w 56"/>
                  <a:gd name="T3" fmla="*/ 45 h 45"/>
                  <a:gd name="T4" fmla="*/ 32 w 56"/>
                  <a:gd name="T5" fmla="*/ 44 h 45"/>
                  <a:gd name="T6" fmla="*/ 50 w 56"/>
                  <a:gd name="T7" fmla="*/ 34 h 45"/>
                  <a:gd name="T8" fmla="*/ 56 w 56"/>
                  <a:gd name="T9" fmla="*/ 10 h 45"/>
                  <a:gd name="T10" fmla="*/ 43 w 56"/>
                  <a:gd name="T11" fmla="*/ 0 h 45"/>
                  <a:gd name="T12" fmla="*/ 27 w 56"/>
                  <a:gd name="T13" fmla="*/ 3 h 45"/>
                  <a:gd name="T14" fmla="*/ 0 w 56"/>
                  <a:gd name="T15" fmla="*/ 26 h 45"/>
                  <a:gd name="T16" fmla="*/ 0 60000 65536"/>
                  <a:gd name="T17" fmla="*/ 0 60000 65536"/>
                  <a:gd name="T18" fmla="*/ 0 60000 65536"/>
                  <a:gd name="T19" fmla="*/ 0 60000 65536"/>
                  <a:gd name="T20" fmla="*/ 0 60000 65536"/>
                  <a:gd name="T21" fmla="*/ 0 60000 65536"/>
                  <a:gd name="T22" fmla="*/ 0 60000 65536"/>
                  <a:gd name="T23" fmla="*/ 0 60000 65536"/>
                  <a:gd name="T24" fmla="*/ 0 w 56"/>
                  <a:gd name="T25" fmla="*/ 0 h 45"/>
                  <a:gd name="T26" fmla="*/ 56 w 56"/>
                  <a:gd name="T27" fmla="*/ 45 h 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 h="45">
                    <a:moveTo>
                      <a:pt x="0" y="26"/>
                    </a:moveTo>
                    <a:lnTo>
                      <a:pt x="21" y="45"/>
                    </a:lnTo>
                    <a:lnTo>
                      <a:pt x="32" y="44"/>
                    </a:lnTo>
                    <a:lnTo>
                      <a:pt x="50" y="34"/>
                    </a:lnTo>
                    <a:lnTo>
                      <a:pt x="56" y="10"/>
                    </a:lnTo>
                    <a:lnTo>
                      <a:pt x="43" y="0"/>
                    </a:lnTo>
                    <a:lnTo>
                      <a:pt x="27" y="3"/>
                    </a:lnTo>
                    <a:lnTo>
                      <a:pt x="0" y="26"/>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8" name="Freeform 172"/>
              <p:cNvSpPr>
                <a:spLocks/>
              </p:cNvSpPr>
              <p:nvPr/>
            </p:nvSpPr>
            <p:spPr bwMode="auto">
              <a:xfrm>
                <a:off x="1562" y="3250"/>
                <a:ext cx="56" cy="45"/>
              </a:xfrm>
              <a:custGeom>
                <a:avLst/>
                <a:gdLst>
                  <a:gd name="T0" fmla="*/ 0 w 56"/>
                  <a:gd name="T1" fmla="*/ 26 h 45"/>
                  <a:gd name="T2" fmla="*/ 21 w 56"/>
                  <a:gd name="T3" fmla="*/ 45 h 45"/>
                  <a:gd name="T4" fmla="*/ 32 w 56"/>
                  <a:gd name="T5" fmla="*/ 44 h 45"/>
                  <a:gd name="T6" fmla="*/ 50 w 56"/>
                  <a:gd name="T7" fmla="*/ 34 h 45"/>
                  <a:gd name="T8" fmla="*/ 56 w 56"/>
                  <a:gd name="T9" fmla="*/ 10 h 45"/>
                  <a:gd name="T10" fmla="*/ 43 w 56"/>
                  <a:gd name="T11" fmla="*/ 0 h 45"/>
                  <a:gd name="T12" fmla="*/ 27 w 56"/>
                  <a:gd name="T13" fmla="*/ 3 h 45"/>
                  <a:gd name="T14" fmla="*/ 0 w 56"/>
                  <a:gd name="T15" fmla="*/ 26 h 45"/>
                  <a:gd name="T16" fmla="*/ 0 60000 65536"/>
                  <a:gd name="T17" fmla="*/ 0 60000 65536"/>
                  <a:gd name="T18" fmla="*/ 0 60000 65536"/>
                  <a:gd name="T19" fmla="*/ 0 60000 65536"/>
                  <a:gd name="T20" fmla="*/ 0 60000 65536"/>
                  <a:gd name="T21" fmla="*/ 0 60000 65536"/>
                  <a:gd name="T22" fmla="*/ 0 60000 65536"/>
                  <a:gd name="T23" fmla="*/ 0 60000 65536"/>
                  <a:gd name="T24" fmla="*/ 0 w 56"/>
                  <a:gd name="T25" fmla="*/ 0 h 45"/>
                  <a:gd name="T26" fmla="*/ 56 w 56"/>
                  <a:gd name="T27" fmla="*/ 45 h 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 h="45">
                    <a:moveTo>
                      <a:pt x="0" y="26"/>
                    </a:moveTo>
                    <a:lnTo>
                      <a:pt x="21" y="45"/>
                    </a:lnTo>
                    <a:lnTo>
                      <a:pt x="32" y="44"/>
                    </a:lnTo>
                    <a:lnTo>
                      <a:pt x="50" y="34"/>
                    </a:lnTo>
                    <a:lnTo>
                      <a:pt x="56" y="10"/>
                    </a:lnTo>
                    <a:lnTo>
                      <a:pt x="43" y="0"/>
                    </a:lnTo>
                    <a:lnTo>
                      <a:pt x="27" y="3"/>
                    </a:lnTo>
                    <a:lnTo>
                      <a:pt x="0" y="26"/>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79" name="Freeform 173"/>
              <p:cNvSpPr>
                <a:spLocks/>
              </p:cNvSpPr>
              <p:nvPr/>
            </p:nvSpPr>
            <p:spPr bwMode="auto">
              <a:xfrm>
                <a:off x="1732" y="3285"/>
                <a:ext cx="63" cy="54"/>
              </a:xfrm>
              <a:custGeom>
                <a:avLst/>
                <a:gdLst>
                  <a:gd name="T0" fmla="*/ 0 w 63"/>
                  <a:gd name="T1" fmla="*/ 14 h 54"/>
                  <a:gd name="T2" fmla="*/ 14 w 63"/>
                  <a:gd name="T3" fmla="*/ 45 h 54"/>
                  <a:gd name="T4" fmla="*/ 28 w 63"/>
                  <a:gd name="T5" fmla="*/ 45 h 54"/>
                  <a:gd name="T6" fmla="*/ 29 w 63"/>
                  <a:gd name="T7" fmla="*/ 36 h 54"/>
                  <a:gd name="T8" fmla="*/ 48 w 63"/>
                  <a:gd name="T9" fmla="*/ 54 h 54"/>
                  <a:gd name="T10" fmla="*/ 63 w 63"/>
                  <a:gd name="T11" fmla="*/ 51 h 54"/>
                  <a:gd name="T12" fmla="*/ 60 w 63"/>
                  <a:gd name="T13" fmla="*/ 33 h 54"/>
                  <a:gd name="T14" fmla="*/ 46 w 63"/>
                  <a:gd name="T15" fmla="*/ 29 h 54"/>
                  <a:gd name="T16" fmla="*/ 33 w 63"/>
                  <a:gd name="T17" fmla="*/ 0 h 54"/>
                  <a:gd name="T18" fmla="*/ 0 w 63"/>
                  <a:gd name="T19" fmla="*/ 14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3"/>
                  <a:gd name="T31" fmla="*/ 0 h 54"/>
                  <a:gd name="T32" fmla="*/ 63 w 63"/>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3" h="54">
                    <a:moveTo>
                      <a:pt x="0" y="14"/>
                    </a:moveTo>
                    <a:lnTo>
                      <a:pt x="14" y="45"/>
                    </a:lnTo>
                    <a:lnTo>
                      <a:pt x="28" y="45"/>
                    </a:lnTo>
                    <a:lnTo>
                      <a:pt x="29" y="36"/>
                    </a:lnTo>
                    <a:lnTo>
                      <a:pt x="48" y="54"/>
                    </a:lnTo>
                    <a:lnTo>
                      <a:pt x="63" y="51"/>
                    </a:lnTo>
                    <a:lnTo>
                      <a:pt x="60" y="33"/>
                    </a:lnTo>
                    <a:lnTo>
                      <a:pt x="46" y="29"/>
                    </a:lnTo>
                    <a:lnTo>
                      <a:pt x="33" y="0"/>
                    </a:lnTo>
                    <a:lnTo>
                      <a:pt x="0" y="14"/>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0" name="Freeform 174"/>
              <p:cNvSpPr>
                <a:spLocks/>
              </p:cNvSpPr>
              <p:nvPr/>
            </p:nvSpPr>
            <p:spPr bwMode="auto">
              <a:xfrm>
                <a:off x="1732" y="3285"/>
                <a:ext cx="63" cy="54"/>
              </a:xfrm>
              <a:custGeom>
                <a:avLst/>
                <a:gdLst>
                  <a:gd name="T0" fmla="*/ 0 w 63"/>
                  <a:gd name="T1" fmla="*/ 14 h 54"/>
                  <a:gd name="T2" fmla="*/ 14 w 63"/>
                  <a:gd name="T3" fmla="*/ 45 h 54"/>
                  <a:gd name="T4" fmla="*/ 28 w 63"/>
                  <a:gd name="T5" fmla="*/ 45 h 54"/>
                  <a:gd name="T6" fmla="*/ 29 w 63"/>
                  <a:gd name="T7" fmla="*/ 36 h 54"/>
                  <a:gd name="T8" fmla="*/ 48 w 63"/>
                  <a:gd name="T9" fmla="*/ 54 h 54"/>
                  <a:gd name="T10" fmla="*/ 63 w 63"/>
                  <a:gd name="T11" fmla="*/ 51 h 54"/>
                  <a:gd name="T12" fmla="*/ 60 w 63"/>
                  <a:gd name="T13" fmla="*/ 33 h 54"/>
                  <a:gd name="T14" fmla="*/ 46 w 63"/>
                  <a:gd name="T15" fmla="*/ 29 h 54"/>
                  <a:gd name="T16" fmla="*/ 33 w 63"/>
                  <a:gd name="T17" fmla="*/ 0 h 54"/>
                  <a:gd name="T18" fmla="*/ 0 w 63"/>
                  <a:gd name="T19" fmla="*/ 14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3"/>
                  <a:gd name="T31" fmla="*/ 0 h 54"/>
                  <a:gd name="T32" fmla="*/ 63 w 63"/>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3" h="54">
                    <a:moveTo>
                      <a:pt x="0" y="14"/>
                    </a:moveTo>
                    <a:lnTo>
                      <a:pt x="14" y="45"/>
                    </a:lnTo>
                    <a:lnTo>
                      <a:pt x="28" y="45"/>
                    </a:lnTo>
                    <a:lnTo>
                      <a:pt x="29" y="36"/>
                    </a:lnTo>
                    <a:lnTo>
                      <a:pt x="48" y="54"/>
                    </a:lnTo>
                    <a:lnTo>
                      <a:pt x="63" y="51"/>
                    </a:lnTo>
                    <a:lnTo>
                      <a:pt x="60" y="33"/>
                    </a:lnTo>
                    <a:lnTo>
                      <a:pt x="46" y="29"/>
                    </a:lnTo>
                    <a:lnTo>
                      <a:pt x="33" y="0"/>
                    </a:lnTo>
                    <a:lnTo>
                      <a:pt x="0" y="14"/>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1" name="Freeform 175"/>
              <p:cNvSpPr>
                <a:spLocks/>
              </p:cNvSpPr>
              <p:nvPr/>
            </p:nvSpPr>
            <p:spPr bwMode="auto">
              <a:xfrm>
                <a:off x="1732" y="3285"/>
                <a:ext cx="63" cy="54"/>
              </a:xfrm>
              <a:custGeom>
                <a:avLst/>
                <a:gdLst>
                  <a:gd name="T0" fmla="*/ 0 w 63"/>
                  <a:gd name="T1" fmla="*/ 14 h 54"/>
                  <a:gd name="T2" fmla="*/ 14 w 63"/>
                  <a:gd name="T3" fmla="*/ 45 h 54"/>
                  <a:gd name="T4" fmla="*/ 28 w 63"/>
                  <a:gd name="T5" fmla="*/ 45 h 54"/>
                  <a:gd name="T6" fmla="*/ 29 w 63"/>
                  <a:gd name="T7" fmla="*/ 36 h 54"/>
                  <a:gd name="T8" fmla="*/ 48 w 63"/>
                  <a:gd name="T9" fmla="*/ 54 h 54"/>
                  <a:gd name="T10" fmla="*/ 63 w 63"/>
                  <a:gd name="T11" fmla="*/ 51 h 54"/>
                  <a:gd name="T12" fmla="*/ 60 w 63"/>
                  <a:gd name="T13" fmla="*/ 33 h 54"/>
                  <a:gd name="T14" fmla="*/ 46 w 63"/>
                  <a:gd name="T15" fmla="*/ 29 h 54"/>
                  <a:gd name="T16" fmla="*/ 33 w 63"/>
                  <a:gd name="T17" fmla="*/ 0 h 54"/>
                  <a:gd name="T18" fmla="*/ 0 w 63"/>
                  <a:gd name="T19" fmla="*/ 14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3"/>
                  <a:gd name="T31" fmla="*/ 0 h 54"/>
                  <a:gd name="T32" fmla="*/ 63 w 63"/>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3" h="54">
                    <a:moveTo>
                      <a:pt x="0" y="14"/>
                    </a:moveTo>
                    <a:lnTo>
                      <a:pt x="14" y="45"/>
                    </a:lnTo>
                    <a:lnTo>
                      <a:pt x="28" y="45"/>
                    </a:lnTo>
                    <a:lnTo>
                      <a:pt x="29" y="36"/>
                    </a:lnTo>
                    <a:lnTo>
                      <a:pt x="48" y="54"/>
                    </a:lnTo>
                    <a:lnTo>
                      <a:pt x="63" y="51"/>
                    </a:lnTo>
                    <a:lnTo>
                      <a:pt x="60" y="33"/>
                    </a:lnTo>
                    <a:lnTo>
                      <a:pt x="46" y="29"/>
                    </a:lnTo>
                    <a:lnTo>
                      <a:pt x="33" y="0"/>
                    </a:lnTo>
                    <a:lnTo>
                      <a:pt x="0" y="14"/>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2" name="Freeform 176"/>
              <p:cNvSpPr>
                <a:spLocks/>
              </p:cNvSpPr>
              <p:nvPr/>
            </p:nvSpPr>
            <p:spPr bwMode="auto">
              <a:xfrm>
                <a:off x="1732" y="3285"/>
                <a:ext cx="63" cy="54"/>
              </a:xfrm>
              <a:custGeom>
                <a:avLst/>
                <a:gdLst>
                  <a:gd name="T0" fmla="*/ 0 w 63"/>
                  <a:gd name="T1" fmla="*/ 14 h 54"/>
                  <a:gd name="T2" fmla="*/ 14 w 63"/>
                  <a:gd name="T3" fmla="*/ 45 h 54"/>
                  <a:gd name="T4" fmla="*/ 28 w 63"/>
                  <a:gd name="T5" fmla="*/ 45 h 54"/>
                  <a:gd name="T6" fmla="*/ 29 w 63"/>
                  <a:gd name="T7" fmla="*/ 36 h 54"/>
                  <a:gd name="T8" fmla="*/ 48 w 63"/>
                  <a:gd name="T9" fmla="*/ 54 h 54"/>
                  <a:gd name="T10" fmla="*/ 63 w 63"/>
                  <a:gd name="T11" fmla="*/ 51 h 54"/>
                  <a:gd name="T12" fmla="*/ 60 w 63"/>
                  <a:gd name="T13" fmla="*/ 33 h 54"/>
                  <a:gd name="T14" fmla="*/ 46 w 63"/>
                  <a:gd name="T15" fmla="*/ 29 h 54"/>
                  <a:gd name="T16" fmla="*/ 33 w 63"/>
                  <a:gd name="T17" fmla="*/ 0 h 54"/>
                  <a:gd name="T18" fmla="*/ 0 w 63"/>
                  <a:gd name="T19" fmla="*/ 14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3"/>
                  <a:gd name="T31" fmla="*/ 0 h 54"/>
                  <a:gd name="T32" fmla="*/ 63 w 63"/>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3" h="54">
                    <a:moveTo>
                      <a:pt x="0" y="14"/>
                    </a:moveTo>
                    <a:lnTo>
                      <a:pt x="14" y="45"/>
                    </a:lnTo>
                    <a:lnTo>
                      <a:pt x="28" y="45"/>
                    </a:lnTo>
                    <a:lnTo>
                      <a:pt x="29" y="36"/>
                    </a:lnTo>
                    <a:lnTo>
                      <a:pt x="48" y="54"/>
                    </a:lnTo>
                    <a:lnTo>
                      <a:pt x="63" y="51"/>
                    </a:lnTo>
                    <a:lnTo>
                      <a:pt x="60" y="33"/>
                    </a:lnTo>
                    <a:lnTo>
                      <a:pt x="46" y="29"/>
                    </a:lnTo>
                    <a:lnTo>
                      <a:pt x="33" y="0"/>
                    </a:lnTo>
                    <a:lnTo>
                      <a:pt x="0" y="14"/>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3" name="Freeform 177"/>
              <p:cNvSpPr>
                <a:spLocks/>
              </p:cNvSpPr>
              <p:nvPr/>
            </p:nvSpPr>
            <p:spPr bwMode="auto">
              <a:xfrm>
                <a:off x="1834" y="3372"/>
                <a:ext cx="65" cy="18"/>
              </a:xfrm>
              <a:custGeom>
                <a:avLst/>
                <a:gdLst>
                  <a:gd name="T0" fmla="*/ 0 w 65"/>
                  <a:gd name="T1" fmla="*/ 15 h 18"/>
                  <a:gd name="T2" fmla="*/ 7 w 65"/>
                  <a:gd name="T3" fmla="*/ 0 h 18"/>
                  <a:gd name="T4" fmla="*/ 65 w 65"/>
                  <a:gd name="T5" fmla="*/ 6 h 18"/>
                  <a:gd name="T6" fmla="*/ 53 w 65"/>
                  <a:gd name="T7" fmla="*/ 18 h 18"/>
                  <a:gd name="T8" fmla="*/ 0 w 65"/>
                  <a:gd name="T9" fmla="*/ 15 h 18"/>
                  <a:gd name="T10" fmla="*/ 0 60000 65536"/>
                  <a:gd name="T11" fmla="*/ 0 60000 65536"/>
                  <a:gd name="T12" fmla="*/ 0 60000 65536"/>
                  <a:gd name="T13" fmla="*/ 0 60000 65536"/>
                  <a:gd name="T14" fmla="*/ 0 60000 65536"/>
                  <a:gd name="T15" fmla="*/ 0 w 65"/>
                  <a:gd name="T16" fmla="*/ 0 h 18"/>
                  <a:gd name="T17" fmla="*/ 65 w 65"/>
                  <a:gd name="T18" fmla="*/ 18 h 18"/>
                </a:gdLst>
                <a:ahLst/>
                <a:cxnLst>
                  <a:cxn ang="T10">
                    <a:pos x="T0" y="T1"/>
                  </a:cxn>
                  <a:cxn ang="T11">
                    <a:pos x="T2" y="T3"/>
                  </a:cxn>
                  <a:cxn ang="T12">
                    <a:pos x="T4" y="T5"/>
                  </a:cxn>
                  <a:cxn ang="T13">
                    <a:pos x="T6" y="T7"/>
                  </a:cxn>
                  <a:cxn ang="T14">
                    <a:pos x="T8" y="T9"/>
                  </a:cxn>
                </a:cxnLst>
                <a:rect l="T15" t="T16" r="T17" b="T18"/>
                <a:pathLst>
                  <a:path w="65" h="18">
                    <a:moveTo>
                      <a:pt x="0" y="15"/>
                    </a:moveTo>
                    <a:lnTo>
                      <a:pt x="7" y="0"/>
                    </a:lnTo>
                    <a:lnTo>
                      <a:pt x="65" y="6"/>
                    </a:lnTo>
                    <a:lnTo>
                      <a:pt x="53" y="18"/>
                    </a:lnTo>
                    <a:lnTo>
                      <a:pt x="0" y="15"/>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4" name="Freeform 178"/>
              <p:cNvSpPr>
                <a:spLocks/>
              </p:cNvSpPr>
              <p:nvPr/>
            </p:nvSpPr>
            <p:spPr bwMode="auto">
              <a:xfrm>
                <a:off x="1834" y="3372"/>
                <a:ext cx="65" cy="18"/>
              </a:xfrm>
              <a:custGeom>
                <a:avLst/>
                <a:gdLst>
                  <a:gd name="T0" fmla="*/ 0 w 65"/>
                  <a:gd name="T1" fmla="*/ 15 h 18"/>
                  <a:gd name="T2" fmla="*/ 7 w 65"/>
                  <a:gd name="T3" fmla="*/ 0 h 18"/>
                  <a:gd name="T4" fmla="*/ 65 w 65"/>
                  <a:gd name="T5" fmla="*/ 6 h 18"/>
                  <a:gd name="T6" fmla="*/ 53 w 65"/>
                  <a:gd name="T7" fmla="*/ 18 h 18"/>
                  <a:gd name="T8" fmla="*/ 0 w 65"/>
                  <a:gd name="T9" fmla="*/ 15 h 18"/>
                  <a:gd name="T10" fmla="*/ 0 60000 65536"/>
                  <a:gd name="T11" fmla="*/ 0 60000 65536"/>
                  <a:gd name="T12" fmla="*/ 0 60000 65536"/>
                  <a:gd name="T13" fmla="*/ 0 60000 65536"/>
                  <a:gd name="T14" fmla="*/ 0 60000 65536"/>
                  <a:gd name="T15" fmla="*/ 0 w 65"/>
                  <a:gd name="T16" fmla="*/ 0 h 18"/>
                  <a:gd name="T17" fmla="*/ 65 w 65"/>
                  <a:gd name="T18" fmla="*/ 18 h 18"/>
                </a:gdLst>
                <a:ahLst/>
                <a:cxnLst>
                  <a:cxn ang="T10">
                    <a:pos x="T0" y="T1"/>
                  </a:cxn>
                  <a:cxn ang="T11">
                    <a:pos x="T2" y="T3"/>
                  </a:cxn>
                  <a:cxn ang="T12">
                    <a:pos x="T4" y="T5"/>
                  </a:cxn>
                  <a:cxn ang="T13">
                    <a:pos x="T6" y="T7"/>
                  </a:cxn>
                  <a:cxn ang="T14">
                    <a:pos x="T8" y="T9"/>
                  </a:cxn>
                </a:cxnLst>
                <a:rect l="T15" t="T16" r="T17" b="T18"/>
                <a:pathLst>
                  <a:path w="65" h="18">
                    <a:moveTo>
                      <a:pt x="0" y="15"/>
                    </a:moveTo>
                    <a:lnTo>
                      <a:pt x="7" y="0"/>
                    </a:lnTo>
                    <a:lnTo>
                      <a:pt x="65" y="6"/>
                    </a:lnTo>
                    <a:lnTo>
                      <a:pt x="53" y="18"/>
                    </a:lnTo>
                    <a:lnTo>
                      <a:pt x="0" y="15"/>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5" name="Freeform 179"/>
              <p:cNvSpPr>
                <a:spLocks/>
              </p:cNvSpPr>
              <p:nvPr/>
            </p:nvSpPr>
            <p:spPr bwMode="auto">
              <a:xfrm>
                <a:off x="1834" y="3372"/>
                <a:ext cx="65" cy="18"/>
              </a:xfrm>
              <a:custGeom>
                <a:avLst/>
                <a:gdLst>
                  <a:gd name="T0" fmla="*/ 0 w 65"/>
                  <a:gd name="T1" fmla="*/ 15 h 18"/>
                  <a:gd name="T2" fmla="*/ 7 w 65"/>
                  <a:gd name="T3" fmla="*/ 0 h 18"/>
                  <a:gd name="T4" fmla="*/ 65 w 65"/>
                  <a:gd name="T5" fmla="*/ 6 h 18"/>
                  <a:gd name="T6" fmla="*/ 53 w 65"/>
                  <a:gd name="T7" fmla="*/ 18 h 18"/>
                  <a:gd name="T8" fmla="*/ 0 w 65"/>
                  <a:gd name="T9" fmla="*/ 15 h 18"/>
                  <a:gd name="T10" fmla="*/ 0 60000 65536"/>
                  <a:gd name="T11" fmla="*/ 0 60000 65536"/>
                  <a:gd name="T12" fmla="*/ 0 60000 65536"/>
                  <a:gd name="T13" fmla="*/ 0 60000 65536"/>
                  <a:gd name="T14" fmla="*/ 0 60000 65536"/>
                  <a:gd name="T15" fmla="*/ 0 w 65"/>
                  <a:gd name="T16" fmla="*/ 0 h 18"/>
                  <a:gd name="T17" fmla="*/ 65 w 65"/>
                  <a:gd name="T18" fmla="*/ 18 h 18"/>
                </a:gdLst>
                <a:ahLst/>
                <a:cxnLst>
                  <a:cxn ang="T10">
                    <a:pos x="T0" y="T1"/>
                  </a:cxn>
                  <a:cxn ang="T11">
                    <a:pos x="T2" y="T3"/>
                  </a:cxn>
                  <a:cxn ang="T12">
                    <a:pos x="T4" y="T5"/>
                  </a:cxn>
                  <a:cxn ang="T13">
                    <a:pos x="T6" y="T7"/>
                  </a:cxn>
                  <a:cxn ang="T14">
                    <a:pos x="T8" y="T9"/>
                  </a:cxn>
                </a:cxnLst>
                <a:rect l="T15" t="T16" r="T17" b="T18"/>
                <a:pathLst>
                  <a:path w="65" h="18">
                    <a:moveTo>
                      <a:pt x="0" y="15"/>
                    </a:moveTo>
                    <a:lnTo>
                      <a:pt x="7" y="0"/>
                    </a:lnTo>
                    <a:lnTo>
                      <a:pt x="65" y="6"/>
                    </a:lnTo>
                    <a:lnTo>
                      <a:pt x="53" y="18"/>
                    </a:lnTo>
                    <a:lnTo>
                      <a:pt x="0" y="15"/>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6" name="Freeform 180"/>
              <p:cNvSpPr>
                <a:spLocks/>
              </p:cNvSpPr>
              <p:nvPr/>
            </p:nvSpPr>
            <p:spPr bwMode="auto">
              <a:xfrm>
                <a:off x="1834" y="3372"/>
                <a:ext cx="65" cy="18"/>
              </a:xfrm>
              <a:custGeom>
                <a:avLst/>
                <a:gdLst>
                  <a:gd name="T0" fmla="*/ 0 w 65"/>
                  <a:gd name="T1" fmla="*/ 15 h 18"/>
                  <a:gd name="T2" fmla="*/ 7 w 65"/>
                  <a:gd name="T3" fmla="*/ 0 h 18"/>
                  <a:gd name="T4" fmla="*/ 65 w 65"/>
                  <a:gd name="T5" fmla="*/ 6 h 18"/>
                  <a:gd name="T6" fmla="*/ 53 w 65"/>
                  <a:gd name="T7" fmla="*/ 18 h 18"/>
                  <a:gd name="T8" fmla="*/ 0 w 65"/>
                  <a:gd name="T9" fmla="*/ 15 h 18"/>
                  <a:gd name="T10" fmla="*/ 0 60000 65536"/>
                  <a:gd name="T11" fmla="*/ 0 60000 65536"/>
                  <a:gd name="T12" fmla="*/ 0 60000 65536"/>
                  <a:gd name="T13" fmla="*/ 0 60000 65536"/>
                  <a:gd name="T14" fmla="*/ 0 60000 65536"/>
                  <a:gd name="T15" fmla="*/ 0 w 65"/>
                  <a:gd name="T16" fmla="*/ 0 h 18"/>
                  <a:gd name="T17" fmla="*/ 65 w 65"/>
                  <a:gd name="T18" fmla="*/ 18 h 18"/>
                </a:gdLst>
                <a:ahLst/>
                <a:cxnLst>
                  <a:cxn ang="T10">
                    <a:pos x="T0" y="T1"/>
                  </a:cxn>
                  <a:cxn ang="T11">
                    <a:pos x="T2" y="T3"/>
                  </a:cxn>
                  <a:cxn ang="T12">
                    <a:pos x="T4" y="T5"/>
                  </a:cxn>
                  <a:cxn ang="T13">
                    <a:pos x="T6" y="T7"/>
                  </a:cxn>
                  <a:cxn ang="T14">
                    <a:pos x="T8" y="T9"/>
                  </a:cxn>
                </a:cxnLst>
                <a:rect l="T15" t="T16" r="T17" b="T18"/>
                <a:pathLst>
                  <a:path w="65" h="18">
                    <a:moveTo>
                      <a:pt x="0" y="15"/>
                    </a:moveTo>
                    <a:lnTo>
                      <a:pt x="7" y="0"/>
                    </a:lnTo>
                    <a:lnTo>
                      <a:pt x="65" y="6"/>
                    </a:lnTo>
                    <a:lnTo>
                      <a:pt x="53" y="18"/>
                    </a:lnTo>
                    <a:lnTo>
                      <a:pt x="0" y="15"/>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7" name="Freeform 181"/>
              <p:cNvSpPr>
                <a:spLocks/>
              </p:cNvSpPr>
              <p:nvPr/>
            </p:nvSpPr>
            <p:spPr bwMode="auto">
              <a:xfrm>
                <a:off x="1864" y="3378"/>
                <a:ext cx="24" cy="18"/>
              </a:xfrm>
              <a:custGeom>
                <a:avLst/>
                <a:gdLst>
                  <a:gd name="T0" fmla="*/ 0 w 24"/>
                  <a:gd name="T1" fmla="*/ 0 h 18"/>
                  <a:gd name="T2" fmla="*/ 8 w 24"/>
                  <a:gd name="T3" fmla="*/ 18 h 18"/>
                  <a:gd name="T4" fmla="*/ 24 w 24"/>
                  <a:gd name="T5" fmla="*/ 10 h 18"/>
                  <a:gd name="T6" fmla="*/ 16 w 24"/>
                  <a:gd name="T7" fmla="*/ 0 h 18"/>
                  <a:gd name="T8" fmla="*/ 0 w 24"/>
                  <a:gd name="T9" fmla="*/ 0 h 18"/>
                  <a:gd name="T10" fmla="*/ 0 60000 65536"/>
                  <a:gd name="T11" fmla="*/ 0 60000 65536"/>
                  <a:gd name="T12" fmla="*/ 0 60000 65536"/>
                  <a:gd name="T13" fmla="*/ 0 60000 65536"/>
                  <a:gd name="T14" fmla="*/ 0 60000 65536"/>
                  <a:gd name="T15" fmla="*/ 0 w 24"/>
                  <a:gd name="T16" fmla="*/ 0 h 18"/>
                  <a:gd name="T17" fmla="*/ 24 w 24"/>
                  <a:gd name="T18" fmla="*/ 18 h 18"/>
                </a:gdLst>
                <a:ahLst/>
                <a:cxnLst>
                  <a:cxn ang="T10">
                    <a:pos x="T0" y="T1"/>
                  </a:cxn>
                  <a:cxn ang="T11">
                    <a:pos x="T2" y="T3"/>
                  </a:cxn>
                  <a:cxn ang="T12">
                    <a:pos x="T4" y="T5"/>
                  </a:cxn>
                  <a:cxn ang="T13">
                    <a:pos x="T6" y="T7"/>
                  </a:cxn>
                  <a:cxn ang="T14">
                    <a:pos x="T8" y="T9"/>
                  </a:cxn>
                </a:cxnLst>
                <a:rect l="T15" t="T16" r="T17" b="T18"/>
                <a:pathLst>
                  <a:path w="24" h="18">
                    <a:moveTo>
                      <a:pt x="0" y="0"/>
                    </a:moveTo>
                    <a:lnTo>
                      <a:pt x="8" y="18"/>
                    </a:lnTo>
                    <a:lnTo>
                      <a:pt x="24" y="10"/>
                    </a:lnTo>
                    <a:lnTo>
                      <a:pt x="16" y="0"/>
                    </a:lnTo>
                    <a:lnTo>
                      <a:pt x="0" y="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8" name="Freeform 182"/>
              <p:cNvSpPr>
                <a:spLocks/>
              </p:cNvSpPr>
              <p:nvPr/>
            </p:nvSpPr>
            <p:spPr bwMode="auto">
              <a:xfrm>
                <a:off x="1864" y="3378"/>
                <a:ext cx="24" cy="18"/>
              </a:xfrm>
              <a:custGeom>
                <a:avLst/>
                <a:gdLst>
                  <a:gd name="T0" fmla="*/ 0 w 24"/>
                  <a:gd name="T1" fmla="*/ 0 h 18"/>
                  <a:gd name="T2" fmla="*/ 8 w 24"/>
                  <a:gd name="T3" fmla="*/ 18 h 18"/>
                  <a:gd name="T4" fmla="*/ 24 w 24"/>
                  <a:gd name="T5" fmla="*/ 10 h 18"/>
                  <a:gd name="T6" fmla="*/ 16 w 24"/>
                  <a:gd name="T7" fmla="*/ 0 h 18"/>
                  <a:gd name="T8" fmla="*/ 0 w 24"/>
                  <a:gd name="T9" fmla="*/ 0 h 18"/>
                  <a:gd name="T10" fmla="*/ 0 60000 65536"/>
                  <a:gd name="T11" fmla="*/ 0 60000 65536"/>
                  <a:gd name="T12" fmla="*/ 0 60000 65536"/>
                  <a:gd name="T13" fmla="*/ 0 60000 65536"/>
                  <a:gd name="T14" fmla="*/ 0 60000 65536"/>
                  <a:gd name="T15" fmla="*/ 0 w 24"/>
                  <a:gd name="T16" fmla="*/ 0 h 18"/>
                  <a:gd name="T17" fmla="*/ 24 w 24"/>
                  <a:gd name="T18" fmla="*/ 18 h 18"/>
                </a:gdLst>
                <a:ahLst/>
                <a:cxnLst>
                  <a:cxn ang="T10">
                    <a:pos x="T0" y="T1"/>
                  </a:cxn>
                  <a:cxn ang="T11">
                    <a:pos x="T2" y="T3"/>
                  </a:cxn>
                  <a:cxn ang="T12">
                    <a:pos x="T4" y="T5"/>
                  </a:cxn>
                  <a:cxn ang="T13">
                    <a:pos x="T6" y="T7"/>
                  </a:cxn>
                  <a:cxn ang="T14">
                    <a:pos x="T8" y="T9"/>
                  </a:cxn>
                </a:cxnLst>
                <a:rect l="T15" t="T16" r="T17" b="T18"/>
                <a:pathLst>
                  <a:path w="24" h="18">
                    <a:moveTo>
                      <a:pt x="0" y="0"/>
                    </a:moveTo>
                    <a:lnTo>
                      <a:pt x="8" y="18"/>
                    </a:lnTo>
                    <a:lnTo>
                      <a:pt x="24" y="10"/>
                    </a:lnTo>
                    <a:lnTo>
                      <a:pt x="16" y="0"/>
                    </a:lnTo>
                    <a:lnTo>
                      <a:pt x="0" y="0"/>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89" name="Freeform 183"/>
              <p:cNvSpPr>
                <a:spLocks/>
              </p:cNvSpPr>
              <p:nvPr/>
            </p:nvSpPr>
            <p:spPr bwMode="auto">
              <a:xfrm>
                <a:off x="1864" y="3378"/>
                <a:ext cx="24" cy="18"/>
              </a:xfrm>
              <a:custGeom>
                <a:avLst/>
                <a:gdLst>
                  <a:gd name="T0" fmla="*/ 0 w 24"/>
                  <a:gd name="T1" fmla="*/ 0 h 18"/>
                  <a:gd name="T2" fmla="*/ 8 w 24"/>
                  <a:gd name="T3" fmla="*/ 18 h 18"/>
                  <a:gd name="T4" fmla="*/ 24 w 24"/>
                  <a:gd name="T5" fmla="*/ 10 h 18"/>
                  <a:gd name="T6" fmla="*/ 16 w 24"/>
                  <a:gd name="T7" fmla="*/ 0 h 18"/>
                  <a:gd name="T8" fmla="*/ 0 w 24"/>
                  <a:gd name="T9" fmla="*/ 0 h 18"/>
                  <a:gd name="T10" fmla="*/ 0 60000 65536"/>
                  <a:gd name="T11" fmla="*/ 0 60000 65536"/>
                  <a:gd name="T12" fmla="*/ 0 60000 65536"/>
                  <a:gd name="T13" fmla="*/ 0 60000 65536"/>
                  <a:gd name="T14" fmla="*/ 0 60000 65536"/>
                  <a:gd name="T15" fmla="*/ 0 w 24"/>
                  <a:gd name="T16" fmla="*/ 0 h 18"/>
                  <a:gd name="T17" fmla="*/ 24 w 24"/>
                  <a:gd name="T18" fmla="*/ 18 h 18"/>
                </a:gdLst>
                <a:ahLst/>
                <a:cxnLst>
                  <a:cxn ang="T10">
                    <a:pos x="T0" y="T1"/>
                  </a:cxn>
                  <a:cxn ang="T11">
                    <a:pos x="T2" y="T3"/>
                  </a:cxn>
                  <a:cxn ang="T12">
                    <a:pos x="T4" y="T5"/>
                  </a:cxn>
                  <a:cxn ang="T13">
                    <a:pos x="T6" y="T7"/>
                  </a:cxn>
                  <a:cxn ang="T14">
                    <a:pos x="T8" y="T9"/>
                  </a:cxn>
                </a:cxnLst>
                <a:rect l="T15" t="T16" r="T17" b="T18"/>
                <a:pathLst>
                  <a:path w="24" h="18">
                    <a:moveTo>
                      <a:pt x="0" y="0"/>
                    </a:moveTo>
                    <a:lnTo>
                      <a:pt x="8" y="18"/>
                    </a:lnTo>
                    <a:lnTo>
                      <a:pt x="24" y="10"/>
                    </a:lnTo>
                    <a:lnTo>
                      <a:pt x="16" y="0"/>
                    </a:lnTo>
                    <a:lnTo>
                      <a:pt x="0" y="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0" name="Freeform 184"/>
              <p:cNvSpPr>
                <a:spLocks/>
              </p:cNvSpPr>
              <p:nvPr/>
            </p:nvSpPr>
            <p:spPr bwMode="auto">
              <a:xfrm>
                <a:off x="1864" y="3378"/>
                <a:ext cx="24" cy="18"/>
              </a:xfrm>
              <a:custGeom>
                <a:avLst/>
                <a:gdLst>
                  <a:gd name="T0" fmla="*/ 0 w 24"/>
                  <a:gd name="T1" fmla="*/ 0 h 18"/>
                  <a:gd name="T2" fmla="*/ 8 w 24"/>
                  <a:gd name="T3" fmla="*/ 18 h 18"/>
                  <a:gd name="T4" fmla="*/ 24 w 24"/>
                  <a:gd name="T5" fmla="*/ 10 h 18"/>
                  <a:gd name="T6" fmla="*/ 16 w 24"/>
                  <a:gd name="T7" fmla="*/ 0 h 18"/>
                  <a:gd name="T8" fmla="*/ 0 w 24"/>
                  <a:gd name="T9" fmla="*/ 0 h 18"/>
                  <a:gd name="T10" fmla="*/ 0 60000 65536"/>
                  <a:gd name="T11" fmla="*/ 0 60000 65536"/>
                  <a:gd name="T12" fmla="*/ 0 60000 65536"/>
                  <a:gd name="T13" fmla="*/ 0 60000 65536"/>
                  <a:gd name="T14" fmla="*/ 0 60000 65536"/>
                  <a:gd name="T15" fmla="*/ 0 w 24"/>
                  <a:gd name="T16" fmla="*/ 0 h 18"/>
                  <a:gd name="T17" fmla="*/ 24 w 24"/>
                  <a:gd name="T18" fmla="*/ 18 h 18"/>
                </a:gdLst>
                <a:ahLst/>
                <a:cxnLst>
                  <a:cxn ang="T10">
                    <a:pos x="T0" y="T1"/>
                  </a:cxn>
                  <a:cxn ang="T11">
                    <a:pos x="T2" y="T3"/>
                  </a:cxn>
                  <a:cxn ang="T12">
                    <a:pos x="T4" y="T5"/>
                  </a:cxn>
                  <a:cxn ang="T13">
                    <a:pos x="T6" y="T7"/>
                  </a:cxn>
                  <a:cxn ang="T14">
                    <a:pos x="T8" y="T9"/>
                  </a:cxn>
                </a:cxnLst>
                <a:rect l="T15" t="T16" r="T17" b="T18"/>
                <a:pathLst>
                  <a:path w="24" h="18">
                    <a:moveTo>
                      <a:pt x="0" y="0"/>
                    </a:moveTo>
                    <a:lnTo>
                      <a:pt x="8" y="18"/>
                    </a:lnTo>
                    <a:lnTo>
                      <a:pt x="24" y="10"/>
                    </a:lnTo>
                    <a:lnTo>
                      <a:pt x="16" y="0"/>
                    </a:lnTo>
                    <a:lnTo>
                      <a:pt x="0" y="0"/>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1" name="Freeform 185"/>
              <p:cNvSpPr>
                <a:spLocks/>
              </p:cNvSpPr>
              <p:nvPr/>
            </p:nvSpPr>
            <p:spPr bwMode="auto">
              <a:xfrm>
                <a:off x="1901" y="3392"/>
                <a:ext cx="82" cy="48"/>
              </a:xfrm>
              <a:custGeom>
                <a:avLst/>
                <a:gdLst>
                  <a:gd name="T0" fmla="*/ 0 w 82"/>
                  <a:gd name="T1" fmla="*/ 12 h 48"/>
                  <a:gd name="T2" fmla="*/ 10 w 82"/>
                  <a:gd name="T3" fmla="*/ 0 h 48"/>
                  <a:gd name="T4" fmla="*/ 22 w 82"/>
                  <a:gd name="T5" fmla="*/ 12 h 48"/>
                  <a:gd name="T6" fmla="*/ 51 w 82"/>
                  <a:gd name="T7" fmla="*/ 10 h 48"/>
                  <a:gd name="T8" fmla="*/ 82 w 82"/>
                  <a:gd name="T9" fmla="*/ 31 h 48"/>
                  <a:gd name="T10" fmla="*/ 71 w 82"/>
                  <a:gd name="T11" fmla="*/ 42 h 48"/>
                  <a:gd name="T12" fmla="*/ 32 w 82"/>
                  <a:gd name="T13" fmla="*/ 48 h 48"/>
                  <a:gd name="T14" fmla="*/ 26 w 82"/>
                  <a:gd name="T15" fmla="*/ 27 h 48"/>
                  <a:gd name="T16" fmla="*/ 11 w 82"/>
                  <a:gd name="T17" fmla="*/ 27 h 48"/>
                  <a:gd name="T18" fmla="*/ 0 w 82"/>
                  <a:gd name="T19" fmla="*/ 1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
                  <a:gd name="T31" fmla="*/ 0 h 48"/>
                  <a:gd name="T32" fmla="*/ 82 w 82"/>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 h="48">
                    <a:moveTo>
                      <a:pt x="0" y="12"/>
                    </a:moveTo>
                    <a:lnTo>
                      <a:pt x="10" y="0"/>
                    </a:lnTo>
                    <a:lnTo>
                      <a:pt x="22" y="12"/>
                    </a:lnTo>
                    <a:lnTo>
                      <a:pt x="51" y="10"/>
                    </a:lnTo>
                    <a:lnTo>
                      <a:pt x="82" y="31"/>
                    </a:lnTo>
                    <a:lnTo>
                      <a:pt x="71" y="42"/>
                    </a:lnTo>
                    <a:lnTo>
                      <a:pt x="32" y="48"/>
                    </a:lnTo>
                    <a:lnTo>
                      <a:pt x="26" y="27"/>
                    </a:lnTo>
                    <a:lnTo>
                      <a:pt x="11" y="27"/>
                    </a:lnTo>
                    <a:lnTo>
                      <a:pt x="0" y="12"/>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2" name="Freeform 186"/>
              <p:cNvSpPr>
                <a:spLocks/>
              </p:cNvSpPr>
              <p:nvPr/>
            </p:nvSpPr>
            <p:spPr bwMode="auto">
              <a:xfrm>
                <a:off x="1901" y="3392"/>
                <a:ext cx="82" cy="48"/>
              </a:xfrm>
              <a:custGeom>
                <a:avLst/>
                <a:gdLst>
                  <a:gd name="T0" fmla="*/ 0 w 82"/>
                  <a:gd name="T1" fmla="*/ 12 h 48"/>
                  <a:gd name="T2" fmla="*/ 10 w 82"/>
                  <a:gd name="T3" fmla="*/ 0 h 48"/>
                  <a:gd name="T4" fmla="*/ 22 w 82"/>
                  <a:gd name="T5" fmla="*/ 12 h 48"/>
                  <a:gd name="T6" fmla="*/ 51 w 82"/>
                  <a:gd name="T7" fmla="*/ 10 h 48"/>
                  <a:gd name="T8" fmla="*/ 82 w 82"/>
                  <a:gd name="T9" fmla="*/ 31 h 48"/>
                  <a:gd name="T10" fmla="*/ 71 w 82"/>
                  <a:gd name="T11" fmla="*/ 42 h 48"/>
                  <a:gd name="T12" fmla="*/ 32 w 82"/>
                  <a:gd name="T13" fmla="*/ 48 h 48"/>
                  <a:gd name="T14" fmla="*/ 26 w 82"/>
                  <a:gd name="T15" fmla="*/ 27 h 48"/>
                  <a:gd name="T16" fmla="*/ 11 w 82"/>
                  <a:gd name="T17" fmla="*/ 27 h 48"/>
                  <a:gd name="T18" fmla="*/ 0 w 82"/>
                  <a:gd name="T19" fmla="*/ 1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
                  <a:gd name="T31" fmla="*/ 0 h 48"/>
                  <a:gd name="T32" fmla="*/ 82 w 82"/>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 h="48">
                    <a:moveTo>
                      <a:pt x="0" y="12"/>
                    </a:moveTo>
                    <a:lnTo>
                      <a:pt x="10" y="0"/>
                    </a:lnTo>
                    <a:lnTo>
                      <a:pt x="22" y="12"/>
                    </a:lnTo>
                    <a:lnTo>
                      <a:pt x="51" y="10"/>
                    </a:lnTo>
                    <a:lnTo>
                      <a:pt x="82" y="31"/>
                    </a:lnTo>
                    <a:lnTo>
                      <a:pt x="71" y="42"/>
                    </a:lnTo>
                    <a:lnTo>
                      <a:pt x="32" y="48"/>
                    </a:lnTo>
                    <a:lnTo>
                      <a:pt x="26" y="27"/>
                    </a:lnTo>
                    <a:lnTo>
                      <a:pt x="11" y="27"/>
                    </a:lnTo>
                    <a:lnTo>
                      <a:pt x="0" y="12"/>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3" name="Freeform 187"/>
              <p:cNvSpPr>
                <a:spLocks/>
              </p:cNvSpPr>
              <p:nvPr/>
            </p:nvSpPr>
            <p:spPr bwMode="auto">
              <a:xfrm>
                <a:off x="1901" y="3392"/>
                <a:ext cx="82" cy="48"/>
              </a:xfrm>
              <a:custGeom>
                <a:avLst/>
                <a:gdLst>
                  <a:gd name="T0" fmla="*/ 0 w 82"/>
                  <a:gd name="T1" fmla="*/ 12 h 48"/>
                  <a:gd name="T2" fmla="*/ 10 w 82"/>
                  <a:gd name="T3" fmla="*/ 0 h 48"/>
                  <a:gd name="T4" fmla="*/ 22 w 82"/>
                  <a:gd name="T5" fmla="*/ 12 h 48"/>
                  <a:gd name="T6" fmla="*/ 51 w 82"/>
                  <a:gd name="T7" fmla="*/ 10 h 48"/>
                  <a:gd name="T8" fmla="*/ 82 w 82"/>
                  <a:gd name="T9" fmla="*/ 31 h 48"/>
                  <a:gd name="T10" fmla="*/ 71 w 82"/>
                  <a:gd name="T11" fmla="*/ 42 h 48"/>
                  <a:gd name="T12" fmla="*/ 32 w 82"/>
                  <a:gd name="T13" fmla="*/ 48 h 48"/>
                  <a:gd name="T14" fmla="*/ 26 w 82"/>
                  <a:gd name="T15" fmla="*/ 27 h 48"/>
                  <a:gd name="T16" fmla="*/ 11 w 82"/>
                  <a:gd name="T17" fmla="*/ 27 h 48"/>
                  <a:gd name="T18" fmla="*/ 0 w 82"/>
                  <a:gd name="T19" fmla="*/ 1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
                  <a:gd name="T31" fmla="*/ 0 h 48"/>
                  <a:gd name="T32" fmla="*/ 82 w 82"/>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 h="48">
                    <a:moveTo>
                      <a:pt x="0" y="12"/>
                    </a:moveTo>
                    <a:lnTo>
                      <a:pt x="10" y="0"/>
                    </a:lnTo>
                    <a:lnTo>
                      <a:pt x="22" y="12"/>
                    </a:lnTo>
                    <a:lnTo>
                      <a:pt x="51" y="10"/>
                    </a:lnTo>
                    <a:lnTo>
                      <a:pt x="82" y="31"/>
                    </a:lnTo>
                    <a:lnTo>
                      <a:pt x="71" y="42"/>
                    </a:lnTo>
                    <a:lnTo>
                      <a:pt x="32" y="48"/>
                    </a:lnTo>
                    <a:lnTo>
                      <a:pt x="26" y="27"/>
                    </a:lnTo>
                    <a:lnTo>
                      <a:pt x="11" y="27"/>
                    </a:lnTo>
                    <a:lnTo>
                      <a:pt x="0" y="12"/>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4" name="Freeform 188"/>
              <p:cNvSpPr>
                <a:spLocks/>
              </p:cNvSpPr>
              <p:nvPr/>
            </p:nvSpPr>
            <p:spPr bwMode="auto">
              <a:xfrm>
                <a:off x="1901" y="3392"/>
                <a:ext cx="82" cy="48"/>
              </a:xfrm>
              <a:custGeom>
                <a:avLst/>
                <a:gdLst>
                  <a:gd name="T0" fmla="*/ 0 w 82"/>
                  <a:gd name="T1" fmla="*/ 12 h 48"/>
                  <a:gd name="T2" fmla="*/ 10 w 82"/>
                  <a:gd name="T3" fmla="*/ 0 h 48"/>
                  <a:gd name="T4" fmla="*/ 22 w 82"/>
                  <a:gd name="T5" fmla="*/ 12 h 48"/>
                  <a:gd name="T6" fmla="*/ 51 w 82"/>
                  <a:gd name="T7" fmla="*/ 10 h 48"/>
                  <a:gd name="T8" fmla="*/ 82 w 82"/>
                  <a:gd name="T9" fmla="*/ 31 h 48"/>
                  <a:gd name="T10" fmla="*/ 71 w 82"/>
                  <a:gd name="T11" fmla="*/ 42 h 48"/>
                  <a:gd name="T12" fmla="*/ 32 w 82"/>
                  <a:gd name="T13" fmla="*/ 48 h 48"/>
                  <a:gd name="T14" fmla="*/ 26 w 82"/>
                  <a:gd name="T15" fmla="*/ 27 h 48"/>
                  <a:gd name="T16" fmla="*/ 11 w 82"/>
                  <a:gd name="T17" fmla="*/ 27 h 48"/>
                  <a:gd name="T18" fmla="*/ 0 w 82"/>
                  <a:gd name="T19" fmla="*/ 1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
                  <a:gd name="T31" fmla="*/ 0 h 48"/>
                  <a:gd name="T32" fmla="*/ 82 w 82"/>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 h="48">
                    <a:moveTo>
                      <a:pt x="0" y="12"/>
                    </a:moveTo>
                    <a:lnTo>
                      <a:pt x="10" y="0"/>
                    </a:lnTo>
                    <a:lnTo>
                      <a:pt x="22" y="12"/>
                    </a:lnTo>
                    <a:lnTo>
                      <a:pt x="51" y="10"/>
                    </a:lnTo>
                    <a:lnTo>
                      <a:pt x="82" y="31"/>
                    </a:lnTo>
                    <a:lnTo>
                      <a:pt x="71" y="42"/>
                    </a:lnTo>
                    <a:lnTo>
                      <a:pt x="32" y="48"/>
                    </a:lnTo>
                    <a:lnTo>
                      <a:pt x="26" y="27"/>
                    </a:lnTo>
                    <a:lnTo>
                      <a:pt x="11" y="27"/>
                    </a:lnTo>
                    <a:lnTo>
                      <a:pt x="0" y="12"/>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5" name="Freeform 189"/>
              <p:cNvSpPr>
                <a:spLocks/>
              </p:cNvSpPr>
              <p:nvPr/>
            </p:nvSpPr>
            <p:spPr bwMode="auto">
              <a:xfrm>
                <a:off x="1975" y="3480"/>
                <a:ext cx="137" cy="156"/>
              </a:xfrm>
              <a:custGeom>
                <a:avLst/>
                <a:gdLst>
                  <a:gd name="T0" fmla="*/ 0 w 137"/>
                  <a:gd name="T1" fmla="*/ 61 h 156"/>
                  <a:gd name="T2" fmla="*/ 18 w 137"/>
                  <a:gd name="T3" fmla="*/ 104 h 156"/>
                  <a:gd name="T4" fmla="*/ 15 w 137"/>
                  <a:gd name="T5" fmla="*/ 138 h 156"/>
                  <a:gd name="T6" fmla="*/ 44 w 137"/>
                  <a:gd name="T7" fmla="*/ 156 h 156"/>
                  <a:gd name="T8" fmla="*/ 60 w 137"/>
                  <a:gd name="T9" fmla="*/ 129 h 156"/>
                  <a:gd name="T10" fmla="*/ 119 w 137"/>
                  <a:gd name="T11" fmla="*/ 105 h 156"/>
                  <a:gd name="T12" fmla="*/ 137 w 137"/>
                  <a:gd name="T13" fmla="*/ 86 h 156"/>
                  <a:gd name="T14" fmla="*/ 90 w 137"/>
                  <a:gd name="T15" fmla="*/ 31 h 156"/>
                  <a:gd name="T16" fmla="*/ 22 w 137"/>
                  <a:gd name="T17" fmla="*/ 0 h 156"/>
                  <a:gd name="T18" fmla="*/ 16 w 137"/>
                  <a:gd name="T19" fmla="*/ 9 h 156"/>
                  <a:gd name="T20" fmla="*/ 24 w 137"/>
                  <a:gd name="T21" fmla="*/ 33 h 156"/>
                  <a:gd name="T22" fmla="*/ 0 w 137"/>
                  <a:gd name="T23" fmla="*/ 61 h 1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7"/>
                  <a:gd name="T37" fmla="*/ 0 h 156"/>
                  <a:gd name="T38" fmla="*/ 137 w 137"/>
                  <a:gd name="T39" fmla="*/ 156 h 1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7" h="156">
                    <a:moveTo>
                      <a:pt x="0" y="61"/>
                    </a:moveTo>
                    <a:lnTo>
                      <a:pt x="18" y="104"/>
                    </a:lnTo>
                    <a:lnTo>
                      <a:pt x="15" y="138"/>
                    </a:lnTo>
                    <a:lnTo>
                      <a:pt x="44" y="156"/>
                    </a:lnTo>
                    <a:lnTo>
                      <a:pt x="60" y="129"/>
                    </a:lnTo>
                    <a:lnTo>
                      <a:pt x="119" y="105"/>
                    </a:lnTo>
                    <a:lnTo>
                      <a:pt x="137" y="86"/>
                    </a:lnTo>
                    <a:lnTo>
                      <a:pt x="90" y="31"/>
                    </a:lnTo>
                    <a:lnTo>
                      <a:pt x="22" y="0"/>
                    </a:lnTo>
                    <a:lnTo>
                      <a:pt x="16" y="9"/>
                    </a:lnTo>
                    <a:lnTo>
                      <a:pt x="24" y="33"/>
                    </a:lnTo>
                    <a:lnTo>
                      <a:pt x="0" y="6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6" name="Freeform 190"/>
              <p:cNvSpPr>
                <a:spLocks/>
              </p:cNvSpPr>
              <p:nvPr/>
            </p:nvSpPr>
            <p:spPr bwMode="auto">
              <a:xfrm>
                <a:off x="1975" y="3480"/>
                <a:ext cx="137" cy="156"/>
              </a:xfrm>
              <a:custGeom>
                <a:avLst/>
                <a:gdLst>
                  <a:gd name="T0" fmla="*/ 0 w 137"/>
                  <a:gd name="T1" fmla="*/ 61 h 156"/>
                  <a:gd name="T2" fmla="*/ 18 w 137"/>
                  <a:gd name="T3" fmla="*/ 104 h 156"/>
                  <a:gd name="T4" fmla="*/ 15 w 137"/>
                  <a:gd name="T5" fmla="*/ 138 h 156"/>
                  <a:gd name="T6" fmla="*/ 44 w 137"/>
                  <a:gd name="T7" fmla="*/ 156 h 156"/>
                  <a:gd name="T8" fmla="*/ 60 w 137"/>
                  <a:gd name="T9" fmla="*/ 129 h 156"/>
                  <a:gd name="T10" fmla="*/ 119 w 137"/>
                  <a:gd name="T11" fmla="*/ 105 h 156"/>
                  <a:gd name="T12" fmla="*/ 137 w 137"/>
                  <a:gd name="T13" fmla="*/ 86 h 156"/>
                  <a:gd name="T14" fmla="*/ 90 w 137"/>
                  <a:gd name="T15" fmla="*/ 31 h 156"/>
                  <a:gd name="T16" fmla="*/ 22 w 137"/>
                  <a:gd name="T17" fmla="*/ 0 h 156"/>
                  <a:gd name="T18" fmla="*/ 16 w 137"/>
                  <a:gd name="T19" fmla="*/ 9 h 156"/>
                  <a:gd name="T20" fmla="*/ 24 w 137"/>
                  <a:gd name="T21" fmla="*/ 33 h 156"/>
                  <a:gd name="T22" fmla="*/ 0 w 137"/>
                  <a:gd name="T23" fmla="*/ 61 h 1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7"/>
                  <a:gd name="T37" fmla="*/ 0 h 156"/>
                  <a:gd name="T38" fmla="*/ 137 w 137"/>
                  <a:gd name="T39" fmla="*/ 156 h 1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7" h="156">
                    <a:moveTo>
                      <a:pt x="0" y="61"/>
                    </a:moveTo>
                    <a:lnTo>
                      <a:pt x="18" y="104"/>
                    </a:lnTo>
                    <a:lnTo>
                      <a:pt x="15" y="138"/>
                    </a:lnTo>
                    <a:lnTo>
                      <a:pt x="44" y="156"/>
                    </a:lnTo>
                    <a:lnTo>
                      <a:pt x="60" y="129"/>
                    </a:lnTo>
                    <a:lnTo>
                      <a:pt x="119" y="105"/>
                    </a:lnTo>
                    <a:lnTo>
                      <a:pt x="137" y="86"/>
                    </a:lnTo>
                    <a:lnTo>
                      <a:pt x="90" y="31"/>
                    </a:lnTo>
                    <a:lnTo>
                      <a:pt x="22" y="0"/>
                    </a:lnTo>
                    <a:lnTo>
                      <a:pt x="16" y="9"/>
                    </a:lnTo>
                    <a:lnTo>
                      <a:pt x="24" y="33"/>
                    </a:lnTo>
                    <a:lnTo>
                      <a:pt x="0" y="6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7" name="Freeform 191"/>
              <p:cNvSpPr>
                <a:spLocks/>
              </p:cNvSpPr>
              <p:nvPr/>
            </p:nvSpPr>
            <p:spPr bwMode="auto">
              <a:xfrm>
                <a:off x="1975" y="3480"/>
                <a:ext cx="137" cy="156"/>
              </a:xfrm>
              <a:custGeom>
                <a:avLst/>
                <a:gdLst>
                  <a:gd name="T0" fmla="*/ 0 w 137"/>
                  <a:gd name="T1" fmla="*/ 61 h 156"/>
                  <a:gd name="T2" fmla="*/ 18 w 137"/>
                  <a:gd name="T3" fmla="*/ 104 h 156"/>
                  <a:gd name="T4" fmla="*/ 15 w 137"/>
                  <a:gd name="T5" fmla="*/ 138 h 156"/>
                  <a:gd name="T6" fmla="*/ 44 w 137"/>
                  <a:gd name="T7" fmla="*/ 156 h 156"/>
                  <a:gd name="T8" fmla="*/ 60 w 137"/>
                  <a:gd name="T9" fmla="*/ 129 h 156"/>
                  <a:gd name="T10" fmla="*/ 119 w 137"/>
                  <a:gd name="T11" fmla="*/ 105 h 156"/>
                  <a:gd name="T12" fmla="*/ 137 w 137"/>
                  <a:gd name="T13" fmla="*/ 86 h 156"/>
                  <a:gd name="T14" fmla="*/ 90 w 137"/>
                  <a:gd name="T15" fmla="*/ 31 h 156"/>
                  <a:gd name="T16" fmla="*/ 22 w 137"/>
                  <a:gd name="T17" fmla="*/ 0 h 156"/>
                  <a:gd name="T18" fmla="*/ 16 w 137"/>
                  <a:gd name="T19" fmla="*/ 9 h 156"/>
                  <a:gd name="T20" fmla="*/ 24 w 137"/>
                  <a:gd name="T21" fmla="*/ 33 h 156"/>
                  <a:gd name="T22" fmla="*/ 0 w 137"/>
                  <a:gd name="T23" fmla="*/ 61 h 1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7"/>
                  <a:gd name="T37" fmla="*/ 0 h 156"/>
                  <a:gd name="T38" fmla="*/ 137 w 137"/>
                  <a:gd name="T39" fmla="*/ 156 h 1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7" h="156">
                    <a:moveTo>
                      <a:pt x="0" y="61"/>
                    </a:moveTo>
                    <a:lnTo>
                      <a:pt x="18" y="104"/>
                    </a:lnTo>
                    <a:lnTo>
                      <a:pt x="15" y="138"/>
                    </a:lnTo>
                    <a:lnTo>
                      <a:pt x="44" y="156"/>
                    </a:lnTo>
                    <a:lnTo>
                      <a:pt x="60" y="129"/>
                    </a:lnTo>
                    <a:lnTo>
                      <a:pt x="119" y="105"/>
                    </a:lnTo>
                    <a:lnTo>
                      <a:pt x="137" y="86"/>
                    </a:lnTo>
                    <a:lnTo>
                      <a:pt x="90" y="31"/>
                    </a:lnTo>
                    <a:lnTo>
                      <a:pt x="22" y="0"/>
                    </a:lnTo>
                    <a:lnTo>
                      <a:pt x="16" y="9"/>
                    </a:lnTo>
                    <a:lnTo>
                      <a:pt x="24" y="33"/>
                    </a:lnTo>
                    <a:lnTo>
                      <a:pt x="0" y="6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8" name="Freeform 192"/>
              <p:cNvSpPr>
                <a:spLocks/>
              </p:cNvSpPr>
              <p:nvPr/>
            </p:nvSpPr>
            <p:spPr bwMode="auto">
              <a:xfrm>
                <a:off x="1975" y="3480"/>
                <a:ext cx="137" cy="156"/>
              </a:xfrm>
              <a:custGeom>
                <a:avLst/>
                <a:gdLst>
                  <a:gd name="T0" fmla="*/ 0 w 137"/>
                  <a:gd name="T1" fmla="*/ 61 h 156"/>
                  <a:gd name="T2" fmla="*/ 18 w 137"/>
                  <a:gd name="T3" fmla="*/ 104 h 156"/>
                  <a:gd name="T4" fmla="*/ 15 w 137"/>
                  <a:gd name="T5" fmla="*/ 138 h 156"/>
                  <a:gd name="T6" fmla="*/ 44 w 137"/>
                  <a:gd name="T7" fmla="*/ 156 h 156"/>
                  <a:gd name="T8" fmla="*/ 60 w 137"/>
                  <a:gd name="T9" fmla="*/ 129 h 156"/>
                  <a:gd name="T10" fmla="*/ 119 w 137"/>
                  <a:gd name="T11" fmla="*/ 105 h 156"/>
                  <a:gd name="T12" fmla="*/ 137 w 137"/>
                  <a:gd name="T13" fmla="*/ 86 h 156"/>
                  <a:gd name="T14" fmla="*/ 90 w 137"/>
                  <a:gd name="T15" fmla="*/ 31 h 156"/>
                  <a:gd name="T16" fmla="*/ 22 w 137"/>
                  <a:gd name="T17" fmla="*/ 0 h 156"/>
                  <a:gd name="T18" fmla="*/ 16 w 137"/>
                  <a:gd name="T19" fmla="*/ 9 h 156"/>
                  <a:gd name="T20" fmla="*/ 24 w 137"/>
                  <a:gd name="T21" fmla="*/ 33 h 156"/>
                  <a:gd name="T22" fmla="*/ 0 w 137"/>
                  <a:gd name="T23" fmla="*/ 61 h 1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7"/>
                  <a:gd name="T37" fmla="*/ 0 h 156"/>
                  <a:gd name="T38" fmla="*/ 137 w 137"/>
                  <a:gd name="T39" fmla="*/ 156 h 1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7" h="156">
                    <a:moveTo>
                      <a:pt x="0" y="61"/>
                    </a:moveTo>
                    <a:lnTo>
                      <a:pt x="18" y="104"/>
                    </a:lnTo>
                    <a:lnTo>
                      <a:pt x="15" y="138"/>
                    </a:lnTo>
                    <a:lnTo>
                      <a:pt x="44" y="156"/>
                    </a:lnTo>
                    <a:lnTo>
                      <a:pt x="60" y="129"/>
                    </a:lnTo>
                    <a:lnTo>
                      <a:pt x="119" y="105"/>
                    </a:lnTo>
                    <a:lnTo>
                      <a:pt x="137" y="86"/>
                    </a:lnTo>
                    <a:lnTo>
                      <a:pt x="90" y="31"/>
                    </a:lnTo>
                    <a:lnTo>
                      <a:pt x="22" y="0"/>
                    </a:lnTo>
                    <a:lnTo>
                      <a:pt x="16" y="9"/>
                    </a:lnTo>
                    <a:lnTo>
                      <a:pt x="24" y="33"/>
                    </a:lnTo>
                    <a:lnTo>
                      <a:pt x="0" y="6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99" name="Freeform 193"/>
              <p:cNvSpPr>
                <a:spLocks/>
              </p:cNvSpPr>
              <p:nvPr/>
            </p:nvSpPr>
            <p:spPr bwMode="auto">
              <a:xfrm>
                <a:off x="525" y="3652"/>
                <a:ext cx="45" cy="23"/>
              </a:xfrm>
              <a:custGeom>
                <a:avLst/>
                <a:gdLst>
                  <a:gd name="T0" fmla="*/ 0 w 45"/>
                  <a:gd name="T1" fmla="*/ 23 h 23"/>
                  <a:gd name="T2" fmla="*/ 12 w 45"/>
                  <a:gd name="T3" fmla="*/ 10 h 23"/>
                  <a:gd name="T4" fmla="*/ 42 w 45"/>
                  <a:gd name="T5" fmla="*/ 0 h 23"/>
                  <a:gd name="T6" fmla="*/ 45 w 45"/>
                  <a:gd name="T7" fmla="*/ 4 h 23"/>
                  <a:gd name="T8" fmla="*/ 0 w 45"/>
                  <a:gd name="T9" fmla="*/ 23 h 23"/>
                  <a:gd name="T10" fmla="*/ 0 60000 65536"/>
                  <a:gd name="T11" fmla="*/ 0 60000 65536"/>
                  <a:gd name="T12" fmla="*/ 0 60000 65536"/>
                  <a:gd name="T13" fmla="*/ 0 60000 65536"/>
                  <a:gd name="T14" fmla="*/ 0 60000 65536"/>
                  <a:gd name="T15" fmla="*/ 0 w 45"/>
                  <a:gd name="T16" fmla="*/ 0 h 23"/>
                  <a:gd name="T17" fmla="*/ 45 w 45"/>
                  <a:gd name="T18" fmla="*/ 23 h 23"/>
                </a:gdLst>
                <a:ahLst/>
                <a:cxnLst>
                  <a:cxn ang="T10">
                    <a:pos x="T0" y="T1"/>
                  </a:cxn>
                  <a:cxn ang="T11">
                    <a:pos x="T2" y="T3"/>
                  </a:cxn>
                  <a:cxn ang="T12">
                    <a:pos x="T4" y="T5"/>
                  </a:cxn>
                  <a:cxn ang="T13">
                    <a:pos x="T6" y="T7"/>
                  </a:cxn>
                  <a:cxn ang="T14">
                    <a:pos x="T8" y="T9"/>
                  </a:cxn>
                </a:cxnLst>
                <a:rect l="T15" t="T16" r="T17" b="T18"/>
                <a:pathLst>
                  <a:path w="45" h="23">
                    <a:moveTo>
                      <a:pt x="0" y="23"/>
                    </a:moveTo>
                    <a:lnTo>
                      <a:pt x="12" y="10"/>
                    </a:lnTo>
                    <a:lnTo>
                      <a:pt x="42" y="0"/>
                    </a:lnTo>
                    <a:lnTo>
                      <a:pt x="45" y="4"/>
                    </a:lnTo>
                    <a:lnTo>
                      <a:pt x="0" y="23"/>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0" name="Freeform 194"/>
              <p:cNvSpPr>
                <a:spLocks/>
              </p:cNvSpPr>
              <p:nvPr/>
            </p:nvSpPr>
            <p:spPr bwMode="auto">
              <a:xfrm>
                <a:off x="525" y="3652"/>
                <a:ext cx="45" cy="23"/>
              </a:xfrm>
              <a:custGeom>
                <a:avLst/>
                <a:gdLst>
                  <a:gd name="T0" fmla="*/ 0 w 45"/>
                  <a:gd name="T1" fmla="*/ 23 h 23"/>
                  <a:gd name="T2" fmla="*/ 12 w 45"/>
                  <a:gd name="T3" fmla="*/ 10 h 23"/>
                  <a:gd name="T4" fmla="*/ 42 w 45"/>
                  <a:gd name="T5" fmla="*/ 0 h 23"/>
                  <a:gd name="T6" fmla="*/ 45 w 45"/>
                  <a:gd name="T7" fmla="*/ 4 h 23"/>
                  <a:gd name="T8" fmla="*/ 0 w 45"/>
                  <a:gd name="T9" fmla="*/ 23 h 23"/>
                  <a:gd name="T10" fmla="*/ 0 60000 65536"/>
                  <a:gd name="T11" fmla="*/ 0 60000 65536"/>
                  <a:gd name="T12" fmla="*/ 0 60000 65536"/>
                  <a:gd name="T13" fmla="*/ 0 60000 65536"/>
                  <a:gd name="T14" fmla="*/ 0 60000 65536"/>
                  <a:gd name="T15" fmla="*/ 0 w 45"/>
                  <a:gd name="T16" fmla="*/ 0 h 23"/>
                  <a:gd name="T17" fmla="*/ 45 w 45"/>
                  <a:gd name="T18" fmla="*/ 23 h 23"/>
                </a:gdLst>
                <a:ahLst/>
                <a:cxnLst>
                  <a:cxn ang="T10">
                    <a:pos x="T0" y="T1"/>
                  </a:cxn>
                  <a:cxn ang="T11">
                    <a:pos x="T2" y="T3"/>
                  </a:cxn>
                  <a:cxn ang="T12">
                    <a:pos x="T4" y="T5"/>
                  </a:cxn>
                  <a:cxn ang="T13">
                    <a:pos x="T6" y="T7"/>
                  </a:cxn>
                  <a:cxn ang="T14">
                    <a:pos x="T8" y="T9"/>
                  </a:cxn>
                </a:cxnLst>
                <a:rect l="T15" t="T16" r="T17" b="T18"/>
                <a:pathLst>
                  <a:path w="45" h="23">
                    <a:moveTo>
                      <a:pt x="0" y="23"/>
                    </a:moveTo>
                    <a:lnTo>
                      <a:pt x="12" y="10"/>
                    </a:lnTo>
                    <a:lnTo>
                      <a:pt x="42" y="0"/>
                    </a:lnTo>
                    <a:lnTo>
                      <a:pt x="45" y="4"/>
                    </a:lnTo>
                    <a:lnTo>
                      <a:pt x="0" y="23"/>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1" name="Freeform 195"/>
              <p:cNvSpPr>
                <a:spLocks/>
              </p:cNvSpPr>
              <p:nvPr/>
            </p:nvSpPr>
            <p:spPr bwMode="auto">
              <a:xfrm>
                <a:off x="525" y="3652"/>
                <a:ext cx="45" cy="23"/>
              </a:xfrm>
              <a:custGeom>
                <a:avLst/>
                <a:gdLst>
                  <a:gd name="T0" fmla="*/ 0 w 45"/>
                  <a:gd name="T1" fmla="*/ 23 h 23"/>
                  <a:gd name="T2" fmla="*/ 12 w 45"/>
                  <a:gd name="T3" fmla="*/ 10 h 23"/>
                  <a:gd name="T4" fmla="*/ 42 w 45"/>
                  <a:gd name="T5" fmla="*/ 0 h 23"/>
                  <a:gd name="T6" fmla="*/ 45 w 45"/>
                  <a:gd name="T7" fmla="*/ 4 h 23"/>
                  <a:gd name="T8" fmla="*/ 0 w 45"/>
                  <a:gd name="T9" fmla="*/ 23 h 23"/>
                  <a:gd name="T10" fmla="*/ 0 60000 65536"/>
                  <a:gd name="T11" fmla="*/ 0 60000 65536"/>
                  <a:gd name="T12" fmla="*/ 0 60000 65536"/>
                  <a:gd name="T13" fmla="*/ 0 60000 65536"/>
                  <a:gd name="T14" fmla="*/ 0 60000 65536"/>
                  <a:gd name="T15" fmla="*/ 0 w 45"/>
                  <a:gd name="T16" fmla="*/ 0 h 23"/>
                  <a:gd name="T17" fmla="*/ 45 w 45"/>
                  <a:gd name="T18" fmla="*/ 23 h 23"/>
                </a:gdLst>
                <a:ahLst/>
                <a:cxnLst>
                  <a:cxn ang="T10">
                    <a:pos x="T0" y="T1"/>
                  </a:cxn>
                  <a:cxn ang="T11">
                    <a:pos x="T2" y="T3"/>
                  </a:cxn>
                  <a:cxn ang="T12">
                    <a:pos x="T4" y="T5"/>
                  </a:cxn>
                  <a:cxn ang="T13">
                    <a:pos x="T6" y="T7"/>
                  </a:cxn>
                  <a:cxn ang="T14">
                    <a:pos x="T8" y="T9"/>
                  </a:cxn>
                </a:cxnLst>
                <a:rect l="T15" t="T16" r="T17" b="T18"/>
                <a:pathLst>
                  <a:path w="45" h="23">
                    <a:moveTo>
                      <a:pt x="0" y="23"/>
                    </a:moveTo>
                    <a:lnTo>
                      <a:pt x="12" y="10"/>
                    </a:lnTo>
                    <a:lnTo>
                      <a:pt x="42" y="0"/>
                    </a:lnTo>
                    <a:lnTo>
                      <a:pt x="45" y="4"/>
                    </a:lnTo>
                    <a:lnTo>
                      <a:pt x="0" y="23"/>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2" name="Freeform 196"/>
              <p:cNvSpPr>
                <a:spLocks/>
              </p:cNvSpPr>
              <p:nvPr/>
            </p:nvSpPr>
            <p:spPr bwMode="auto">
              <a:xfrm>
                <a:off x="525" y="3652"/>
                <a:ext cx="45" cy="23"/>
              </a:xfrm>
              <a:custGeom>
                <a:avLst/>
                <a:gdLst>
                  <a:gd name="T0" fmla="*/ 0 w 45"/>
                  <a:gd name="T1" fmla="*/ 23 h 23"/>
                  <a:gd name="T2" fmla="*/ 12 w 45"/>
                  <a:gd name="T3" fmla="*/ 10 h 23"/>
                  <a:gd name="T4" fmla="*/ 42 w 45"/>
                  <a:gd name="T5" fmla="*/ 0 h 23"/>
                  <a:gd name="T6" fmla="*/ 45 w 45"/>
                  <a:gd name="T7" fmla="*/ 4 h 23"/>
                  <a:gd name="T8" fmla="*/ 0 w 45"/>
                  <a:gd name="T9" fmla="*/ 23 h 23"/>
                  <a:gd name="T10" fmla="*/ 0 60000 65536"/>
                  <a:gd name="T11" fmla="*/ 0 60000 65536"/>
                  <a:gd name="T12" fmla="*/ 0 60000 65536"/>
                  <a:gd name="T13" fmla="*/ 0 60000 65536"/>
                  <a:gd name="T14" fmla="*/ 0 60000 65536"/>
                  <a:gd name="T15" fmla="*/ 0 w 45"/>
                  <a:gd name="T16" fmla="*/ 0 h 23"/>
                  <a:gd name="T17" fmla="*/ 45 w 45"/>
                  <a:gd name="T18" fmla="*/ 23 h 23"/>
                </a:gdLst>
                <a:ahLst/>
                <a:cxnLst>
                  <a:cxn ang="T10">
                    <a:pos x="T0" y="T1"/>
                  </a:cxn>
                  <a:cxn ang="T11">
                    <a:pos x="T2" y="T3"/>
                  </a:cxn>
                  <a:cxn ang="T12">
                    <a:pos x="T4" y="T5"/>
                  </a:cxn>
                  <a:cxn ang="T13">
                    <a:pos x="T6" y="T7"/>
                  </a:cxn>
                  <a:cxn ang="T14">
                    <a:pos x="T8" y="T9"/>
                  </a:cxn>
                </a:cxnLst>
                <a:rect l="T15" t="T16" r="T17" b="T18"/>
                <a:pathLst>
                  <a:path w="45" h="23">
                    <a:moveTo>
                      <a:pt x="0" y="23"/>
                    </a:moveTo>
                    <a:lnTo>
                      <a:pt x="12" y="10"/>
                    </a:lnTo>
                    <a:lnTo>
                      <a:pt x="42" y="0"/>
                    </a:lnTo>
                    <a:lnTo>
                      <a:pt x="45" y="4"/>
                    </a:lnTo>
                    <a:lnTo>
                      <a:pt x="0" y="23"/>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3" name="Freeform 197"/>
              <p:cNvSpPr>
                <a:spLocks/>
              </p:cNvSpPr>
              <p:nvPr/>
            </p:nvSpPr>
            <p:spPr bwMode="auto">
              <a:xfrm>
                <a:off x="591" y="3641"/>
                <a:ext cx="28" cy="19"/>
              </a:xfrm>
              <a:custGeom>
                <a:avLst/>
                <a:gdLst>
                  <a:gd name="T0" fmla="*/ 0 w 28"/>
                  <a:gd name="T1" fmla="*/ 19 h 19"/>
                  <a:gd name="T2" fmla="*/ 6 w 28"/>
                  <a:gd name="T3" fmla="*/ 0 h 19"/>
                  <a:gd name="T4" fmla="*/ 28 w 28"/>
                  <a:gd name="T5" fmla="*/ 4 h 19"/>
                  <a:gd name="T6" fmla="*/ 24 w 28"/>
                  <a:gd name="T7" fmla="*/ 15 h 19"/>
                  <a:gd name="T8" fmla="*/ 0 w 28"/>
                  <a:gd name="T9" fmla="*/ 19 h 19"/>
                  <a:gd name="T10" fmla="*/ 0 60000 65536"/>
                  <a:gd name="T11" fmla="*/ 0 60000 65536"/>
                  <a:gd name="T12" fmla="*/ 0 60000 65536"/>
                  <a:gd name="T13" fmla="*/ 0 60000 65536"/>
                  <a:gd name="T14" fmla="*/ 0 60000 65536"/>
                  <a:gd name="T15" fmla="*/ 0 w 28"/>
                  <a:gd name="T16" fmla="*/ 0 h 19"/>
                  <a:gd name="T17" fmla="*/ 28 w 28"/>
                  <a:gd name="T18" fmla="*/ 19 h 19"/>
                </a:gdLst>
                <a:ahLst/>
                <a:cxnLst>
                  <a:cxn ang="T10">
                    <a:pos x="T0" y="T1"/>
                  </a:cxn>
                  <a:cxn ang="T11">
                    <a:pos x="T2" y="T3"/>
                  </a:cxn>
                  <a:cxn ang="T12">
                    <a:pos x="T4" y="T5"/>
                  </a:cxn>
                  <a:cxn ang="T13">
                    <a:pos x="T6" y="T7"/>
                  </a:cxn>
                  <a:cxn ang="T14">
                    <a:pos x="T8" y="T9"/>
                  </a:cxn>
                </a:cxnLst>
                <a:rect l="T15" t="T16" r="T17" b="T18"/>
                <a:pathLst>
                  <a:path w="28" h="19">
                    <a:moveTo>
                      <a:pt x="0" y="19"/>
                    </a:moveTo>
                    <a:lnTo>
                      <a:pt x="6" y="0"/>
                    </a:lnTo>
                    <a:lnTo>
                      <a:pt x="28" y="4"/>
                    </a:lnTo>
                    <a:lnTo>
                      <a:pt x="24" y="15"/>
                    </a:lnTo>
                    <a:lnTo>
                      <a:pt x="0" y="19"/>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4" name="Freeform 198"/>
              <p:cNvSpPr>
                <a:spLocks/>
              </p:cNvSpPr>
              <p:nvPr/>
            </p:nvSpPr>
            <p:spPr bwMode="auto">
              <a:xfrm>
                <a:off x="591" y="3641"/>
                <a:ext cx="28" cy="19"/>
              </a:xfrm>
              <a:custGeom>
                <a:avLst/>
                <a:gdLst>
                  <a:gd name="T0" fmla="*/ 0 w 28"/>
                  <a:gd name="T1" fmla="*/ 19 h 19"/>
                  <a:gd name="T2" fmla="*/ 6 w 28"/>
                  <a:gd name="T3" fmla="*/ 0 h 19"/>
                  <a:gd name="T4" fmla="*/ 28 w 28"/>
                  <a:gd name="T5" fmla="*/ 4 h 19"/>
                  <a:gd name="T6" fmla="*/ 24 w 28"/>
                  <a:gd name="T7" fmla="*/ 15 h 19"/>
                  <a:gd name="T8" fmla="*/ 0 w 28"/>
                  <a:gd name="T9" fmla="*/ 19 h 19"/>
                  <a:gd name="T10" fmla="*/ 0 60000 65536"/>
                  <a:gd name="T11" fmla="*/ 0 60000 65536"/>
                  <a:gd name="T12" fmla="*/ 0 60000 65536"/>
                  <a:gd name="T13" fmla="*/ 0 60000 65536"/>
                  <a:gd name="T14" fmla="*/ 0 60000 65536"/>
                  <a:gd name="T15" fmla="*/ 0 w 28"/>
                  <a:gd name="T16" fmla="*/ 0 h 19"/>
                  <a:gd name="T17" fmla="*/ 28 w 28"/>
                  <a:gd name="T18" fmla="*/ 19 h 19"/>
                </a:gdLst>
                <a:ahLst/>
                <a:cxnLst>
                  <a:cxn ang="T10">
                    <a:pos x="T0" y="T1"/>
                  </a:cxn>
                  <a:cxn ang="T11">
                    <a:pos x="T2" y="T3"/>
                  </a:cxn>
                  <a:cxn ang="T12">
                    <a:pos x="T4" y="T5"/>
                  </a:cxn>
                  <a:cxn ang="T13">
                    <a:pos x="T6" y="T7"/>
                  </a:cxn>
                  <a:cxn ang="T14">
                    <a:pos x="T8" y="T9"/>
                  </a:cxn>
                </a:cxnLst>
                <a:rect l="T15" t="T16" r="T17" b="T18"/>
                <a:pathLst>
                  <a:path w="28" h="19">
                    <a:moveTo>
                      <a:pt x="0" y="19"/>
                    </a:moveTo>
                    <a:lnTo>
                      <a:pt x="6" y="0"/>
                    </a:lnTo>
                    <a:lnTo>
                      <a:pt x="28" y="4"/>
                    </a:lnTo>
                    <a:lnTo>
                      <a:pt x="24" y="15"/>
                    </a:lnTo>
                    <a:lnTo>
                      <a:pt x="0" y="19"/>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5" name="Freeform 199"/>
              <p:cNvSpPr>
                <a:spLocks/>
              </p:cNvSpPr>
              <p:nvPr/>
            </p:nvSpPr>
            <p:spPr bwMode="auto">
              <a:xfrm>
                <a:off x="591" y="3641"/>
                <a:ext cx="28" cy="19"/>
              </a:xfrm>
              <a:custGeom>
                <a:avLst/>
                <a:gdLst>
                  <a:gd name="T0" fmla="*/ 0 w 28"/>
                  <a:gd name="T1" fmla="*/ 19 h 19"/>
                  <a:gd name="T2" fmla="*/ 6 w 28"/>
                  <a:gd name="T3" fmla="*/ 0 h 19"/>
                  <a:gd name="T4" fmla="*/ 28 w 28"/>
                  <a:gd name="T5" fmla="*/ 4 h 19"/>
                  <a:gd name="T6" fmla="*/ 24 w 28"/>
                  <a:gd name="T7" fmla="*/ 15 h 19"/>
                  <a:gd name="T8" fmla="*/ 0 w 28"/>
                  <a:gd name="T9" fmla="*/ 19 h 19"/>
                  <a:gd name="T10" fmla="*/ 0 60000 65536"/>
                  <a:gd name="T11" fmla="*/ 0 60000 65536"/>
                  <a:gd name="T12" fmla="*/ 0 60000 65536"/>
                  <a:gd name="T13" fmla="*/ 0 60000 65536"/>
                  <a:gd name="T14" fmla="*/ 0 60000 65536"/>
                  <a:gd name="T15" fmla="*/ 0 w 28"/>
                  <a:gd name="T16" fmla="*/ 0 h 19"/>
                  <a:gd name="T17" fmla="*/ 28 w 28"/>
                  <a:gd name="T18" fmla="*/ 19 h 19"/>
                </a:gdLst>
                <a:ahLst/>
                <a:cxnLst>
                  <a:cxn ang="T10">
                    <a:pos x="T0" y="T1"/>
                  </a:cxn>
                  <a:cxn ang="T11">
                    <a:pos x="T2" y="T3"/>
                  </a:cxn>
                  <a:cxn ang="T12">
                    <a:pos x="T4" y="T5"/>
                  </a:cxn>
                  <a:cxn ang="T13">
                    <a:pos x="T6" y="T7"/>
                  </a:cxn>
                  <a:cxn ang="T14">
                    <a:pos x="T8" y="T9"/>
                  </a:cxn>
                </a:cxnLst>
                <a:rect l="T15" t="T16" r="T17" b="T18"/>
                <a:pathLst>
                  <a:path w="28" h="19">
                    <a:moveTo>
                      <a:pt x="0" y="19"/>
                    </a:moveTo>
                    <a:lnTo>
                      <a:pt x="6" y="0"/>
                    </a:lnTo>
                    <a:lnTo>
                      <a:pt x="28" y="4"/>
                    </a:lnTo>
                    <a:lnTo>
                      <a:pt x="24" y="15"/>
                    </a:lnTo>
                    <a:lnTo>
                      <a:pt x="0" y="19"/>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6" name="Freeform 200"/>
              <p:cNvSpPr>
                <a:spLocks/>
              </p:cNvSpPr>
              <p:nvPr/>
            </p:nvSpPr>
            <p:spPr bwMode="auto">
              <a:xfrm>
                <a:off x="591" y="3641"/>
                <a:ext cx="28" cy="19"/>
              </a:xfrm>
              <a:custGeom>
                <a:avLst/>
                <a:gdLst>
                  <a:gd name="T0" fmla="*/ 0 w 28"/>
                  <a:gd name="T1" fmla="*/ 19 h 19"/>
                  <a:gd name="T2" fmla="*/ 6 w 28"/>
                  <a:gd name="T3" fmla="*/ 0 h 19"/>
                  <a:gd name="T4" fmla="*/ 28 w 28"/>
                  <a:gd name="T5" fmla="*/ 4 h 19"/>
                  <a:gd name="T6" fmla="*/ 24 w 28"/>
                  <a:gd name="T7" fmla="*/ 15 h 19"/>
                  <a:gd name="T8" fmla="*/ 0 w 28"/>
                  <a:gd name="T9" fmla="*/ 19 h 19"/>
                  <a:gd name="T10" fmla="*/ 0 60000 65536"/>
                  <a:gd name="T11" fmla="*/ 0 60000 65536"/>
                  <a:gd name="T12" fmla="*/ 0 60000 65536"/>
                  <a:gd name="T13" fmla="*/ 0 60000 65536"/>
                  <a:gd name="T14" fmla="*/ 0 60000 65536"/>
                  <a:gd name="T15" fmla="*/ 0 w 28"/>
                  <a:gd name="T16" fmla="*/ 0 h 19"/>
                  <a:gd name="T17" fmla="*/ 28 w 28"/>
                  <a:gd name="T18" fmla="*/ 19 h 19"/>
                </a:gdLst>
                <a:ahLst/>
                <a:cxnLst>
                  <a:cxn ang="T10">
                    <a:pos x="T0" y="T1"/>
                  </a:cxn>
                  <a:cxn ang="T11">
                    <a:pos x="T2" y="T3"/>
                  </a:cxn>
                  <a:cxn ang="T12">
                    <a:pos x="T4" y="T5"/>
                  </a:cxn>
                  <a:cxn ang="T13">
                    <a:pos x="T6" y="T7"/>
                  </a:cxn>
                  <a:cxn ang="T14">
                    <a:pos x="T8" y="T9"/>
                  </a:cxn>
                </a:cxnLst>
                <a:rect l="T15" t="T16" r="T17" b="T18"/>
                <a:pathLst>
                  <a:path w="28" h="19">
                    <a:moveTo>
                      <a:pt x="0" y="19"/>
                    </a:moveTo>
                    <a:lnTo>
                      <a:pt x="6" y="0"/>
                    </a:lnTo>
                    <a:lnTo>
                      <a:pt x="28" y="4"/>
                    </a:lnTo>
                    <a:lnTo>
                      <a:pt x="24" y="15"/>
                    </a:lnTo>
                    <a:lnTo>
                      <a:pt x="0" y="19"/>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7" name="Freeform 201"/>
              <p:cNvSpPr>
                <a:spLocks/>
              </p:cNvSpPr>
              <p:nvPr/>
            </p:nvSpPr>
            <p:spPr bwMode="auto">
              <a:xfrm>
                <a:off x="652" y="3619"/>
                <a:ext cx="50" cy="21"/>
              </a:xfrm>
              <a:custGeom>
                <a:avLst/>
                <a:gdLst>
                  <a:gd name="T0" fmla="*/ 0 w 50"/>
                  <a:gd name="T1" fmla="*/ 21 h 21"/>
                  <a:gd name="T2" fmla="*/ 11 w 50"/>
                  <a:gd name="T3" fmla="*/ 0 h 21"/>
                  <a:gd name="T4" fmla="*/ 41 w 50"/>
                  <a:gd name="T5" fmla="*/ 0 h 21"/>
                  <a:gd name="T6" fmla="*/ 50 w 50"/>
                  <a:gd name="T7" fmla="*/ 19 h 21"/>
                  <a:gd name="T8" fmla="*/ 17 w 50"/>
                  <a:gd name="T9" fmla="*/ 15 h 21"/>
                  <a:gd name="T10" fmla="*/ 0 w 50"/>
                  <a:gd name="T11" fmla="*/ 21 h 21"/>
                  <a:gd name="T12" fmla="*/ 0 60000 65536"/>
                  <a:gd name="T13" fmla="*/ 0 60000 65536"/>
                  <a:gd name="T14" fmla="*/ 0 60000 65536"/>
                  <a:gd name="T15" fmla="*/ 0 60000 65536"/>
                  <a:gd name="T16" fmla="*/ 0 60000 65536"/>
                  <a:gd name="T17" fmla="*/ 0 60000 65536"/>
                  <a:gd name="T18" fmla="*/ 0 w 50"/>
                  <a:gd name="T19" fmla="*/ 0 h 21"/>
                  <a:gd name="T20" fmla="*/ 50 w 50"/>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 h="21">
                    <a:moveTo>
                      <a:pt x="0" y="21"/>
                    </a:moveTo>
                    <a:lnTo>
                      <a:pt x="11" y="0"/>
                    </a:lnTo>
                    <a:lnTo>
                      <a:pt x="41" y="0"/>
                    </a:lnTo>
                    <a:lnTo>
                      <a:pt x="50" y="19"/>
                    </a:lnTo>
                    <a:lnTo>
                      <a:pt x="17" y="15"/>
                    </a:lnTo>
                    <a:lnTo>
                      <a:pt x="0" y="2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8" name="Freeform 202"/>
              <p:cNvSpPr>
                <a:spLocks/>
              </p:cNvSpPr>
              <p:nvPr/>
            </p:nvSpPr>
            <p:spPr bwMode="auto">
              <a:xfrm>
                <a:off x="652" y="3619"/>
                <a:ext cx="50" cy="21"/>
              </a:xfrm>
              <a:custGeom>
                <a:avLst/>
                <a:gdLst>
                  <a:gd name="T0" fmla="*/ 0 w 50"/>
                  <a:gd name="T1" fmla="*/ 21 h 21"/>
                  <a:gd name="T2" fmla="*/ 11 w 50"/>
                  <a:gd name="T3" fmla="*/ 0 h 21"/>
                  <a:gd name="T4" fmla="*/ 41 w 50"/>
                  <a:gd name="T5" fmla="*/ 0 h 21"/>
                  <a:gd name="T6" fmla="*/ 50 w 50"/>
                  <a:gd name="T7" fmla="*/ 19 h 21"/>
                  <a:gd name="T8" fmla="*/ 17 w 50"/>
                  <a:gd name="T9" fmla="*/ 15 h 21"/>
                  <a:gd name="T10" fmla="*/ 0 w 50"/>
                  <a:gd name="T11" fmla="*/ 21 h 21"/>
                  <a:gd name="T12" fmla="*/ 0 60000 65536"/>
                  <a:gd name="T13" fmla="*/ 0 60000 65536"/>
                  <a:gd name="T14" fmla="*/ 0 60000 65536"/>
                  <a:gd name="T15" fmla="*/ 0 60000 65536"/>
                  <a:gd name="T16" fmla="*/ 0 60000 65536"/>
                  <a:gd name="T17" fmla="*/ 0 60000 65536"/>
                  <a:gd name="T18" fmla="*/ 0 w 50"/>
                  <a:gd name="T19" fmla="*/ 0 h 21"/>
                  <a:gd name="T20" fmla="*/ 50 w 50"/>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 h="21">
                    <a:moveTo>
                      <a:pt x="0" y="21"/>
                    </a:moveTo>
                    <a:lnTo>
                      <a:pt x="11" y="0"/>
                    </a:lnTo>
                    <a:lnTo>
                      <a:pt x="41" y="0"/>
                    </a:lnTo>
                    <a:lnTo>
                      <a:pt x="50" y="19"/>
                    </a:lnTo>
                    <a:lnTo>
                      <a:pt x="17" y="15"/>
                    </a:lnTo>
                    <a:lnTo>
                      <a:pt x="0" y="2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09" name="Freeform 203"/>
              <p:cNvSpPr>
                <a:spLocks/>
              </p:cNvSpPr>
              <p:nvPr/>
            </p:nvSpPr>
            <p:spPr bwMode="auto">
              <a:xfrm>
                <a:off x="652" y="3619"/>
                <a:ext cx="50" cy="21"/>
              </a:xfrm>
              <a:custGeom>
                <a:avLst/>
                <a:gdLst>
                  <a:gd name="T0" fmla="*/ 0 w 50"/>
                  <a:gd name="T1" fmla="*/ 21 h 21"/>
                  <a:gd name="T2" fmla="*/ 11 w 50"/>
                  <a:gd name="T3" fmla="*/ 0 h 21"/>
                  <a:gd name="T4" fmla="*/ 41 w 50"/>
                  <a:gd name="T5" fmla="*/ 0 h 21"/>
                  <a:gd name="T6" fmla="*/ 50 w 50"/>
                  <a:gd name="T7" fmla="*/ 19 h 21"/>
                  <a:gd name="T8" fmla="*/ 17 w 50"/>
                  <a:gd name="T9" fmla="*/ 15 h 21"/>
                  <a:gd name="T10" fmla="*/ 0 w 50"/>
                  <a:gd name="T11" fmla="*/ 21 h 21"/>
                  <a:gd name="T12" fmla="*/ 0 60000 65536"/>
                  <a:gd name="T13" fmla="*/ 0 60000 65536"/>
                  <a:gd name="T14" fmla="*/ 0 60000 65536"/>
                  <a:gd name="T15" fmla="*/ 0 60000 65536"/>
                  <a:gd name="T16" fmla="*/ 0 60000 65536"/>
                  <a:gd name="T17" fmla="*/ 0 60000 65536"/>
                  <a:gd name="T18" fmla="*/ 0 w 50"/>
                  <a:gd name="T19" fmla="*/ 0 h 21"/>
                  <a:gd name="T20" fmla="*/ 50 w 50"/>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 h="21">
                    <a:moveTo>
                      <a:pt x="0" y="21"/>
                    </a:moveTo>
                    <a:lnTo>
                      <a:pt x="11" y="0"/>
                    </a:lnTo>
                    <a:lnTo>
                      <a:pt x="41" y="0"/>
                    </a:lnTo>
                    <a:lnTo>
                      <a:pt x="50" y="19"/>
                    </a:lnTo>
                    <a:lnTo>
                      <a:pt x="17" y="15"/>
                    </a:lnTo>
                    <a:lnTo>
                      <a:pt x="0" y="2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0" name="Freeform 204"/>
              <p:cNvSpPr>
                <a:spLocks/>
              </p:cNvSpPr>
              <p:nvPr/>
            </p:nvSpPr>
            <p:spPr bwMode="auto">
              <a:xfrm>
                <a:off x="652" y="3619"/>
                <a:ext cx="50" cy="21"/>
              </a:xfrm>
              <a:custGeom>
                <a:avLst/>
                <a:gdLst>
                  <a:gd name="T0" fmla="*/ 0 w 50"/>
                  <a:gd name="T1" fmla="*/ 21 h 21"/>
                  <a:gd name="T2" fmla="*/ 11 w 50"/>
                  <a:gd name="T3" fmla="*/ 0 h 21"/>
                  <a:gd name="T4" fmla="*/ 41 w 50"/>
                  <a:gd name="T5" fmla="*/ 0 h 21"/>
                  <a:gd name="T6" fmla="*/ 50 w 50"/>
                  <a:gd name="T7" fmla="*/ 19 h 21"/>
                  <a:gd name="T8" fmla="*/ 17 w 50"/>
                  <a:gd name="T9" fmla="*/ 15 h 21"/>
                  <a:gd name="T10" fmla="*/ 0 w 50"/>
                  <a:gd name="T11" fmla="*/ 21 h 21"/>
                  <a:gd name="T12" fmla="*/ 0 60000 65536"/>
                  <a:gd name="T13" fmla="*/ 0 60000 65536"/>
                  <a:gd name="T14" fmla="*/ 0 60000 65536"/>
                  <a:gd name="T15" fmla="*/ 0 60000 65536"/>
                  <a:gd name="T16" fmla="*/ 0 60000 65536"/>
                  <a:gd name="T17" fmla="*/ 0 60000 65536"/>
                  <a:gd name="T18" fmla="*/ 0 w 50"/>
                  <a:gd name="T19" fmla="*/ 0 h 21"/>
                  <a:gd name="T20" fmla="*/ 50 w 50"/>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 h="21">
                    <a:moveTo>
                      <a:pt x="0" y="21"/>
                    </a:moveTo>
                    <a:lnTo>
                      <a:pt x="11" y="0"/>
                    </a:lnTo>
                    <a:lnTo>
                      <a:pt x="41" y="0"/>
                    </a:lnTo>
                    <a:lnTo>
                      <a:pt x="50" y="19"/>
                    </a:lnTo>
                    <a:lnTo>
                      <a:pt x="17" y="15"/>
                    </a:lnTo>
                    <a:lnTo>
                      <a:pt x="0" y="2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1" name="Freeform 205"/>
              <p:cNvSpPr>
                <a:spLocks/>
              </p:cNvSpPr>
              <p:nvPr/>
            </p:nvSpPr>
            <p:spPr bwMode="auto">
              <a:xfrm>
                <a:off x="940" y="3516"/>
                <a:ext cx="90" cy="91"/>
              </a:xfrm>
              <a:custGeom>
                <a:avLst/>
                <a:gdLst>
                  <a:gd name="T0" fmla="*/ 0 w 90"/>
                  <a:gd name="T1" fmla="*/ 91 h 91"/>
                  <a:gd name="T2" fmla="*/ 26 w 90"/>
                  <a:gd name="T3" fmla="*/ 67 h 91"/>
                  <a:gd name="T4" fmla="*/ 9 w 90"/>
                  <a:gd name="T5" fmla="*/ 36 h 91"/>
                  <a:gd name="T6" fmla="*/ 33 w 90"/>
                  <a:gd name="T7" fmla="*/ 46 h 91"/>
                  <a:gd name="T8" fmla="*/ 69 w 90"/>
                  <a:gd name="T9" fmla="*/ 0 h 91"/>
                  <a:gd name="T10" fmla="*/ 90 w 90"/>
                  <a:gd name="T11" fmla="*/ 5 h 91"/>
                  <a:gd name="T12" fmla="*/ 71 w 90"/>
                  <a:gd name="T13" fmla="*/ 50 h 91"/>
                  <a:gd name="T14" fmla="*/ 0 w 90"/>
                  <a:gd name="T15" fmla="*/ 91 h 91"/>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91"/>
                  <a:gd name="T26" fmla="*/ 90 w 9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91">
                    <a:moveTo>
                      <a:pt x="0" y="91"/>
                    </a:moveTo>
                    <a:lnTo>
                      <a:pt x="26" y="67"/>
                    </a:lnTo>
                    <a:lnTo>
                      <a:pt x="9" y="36"/>
                    </a:lnTo>
                    <a:lnTo>
                      <a:pt x="33" y="46"/>
                    </a:lnTo>
                    <a:lnTo>
                      <a:pt x="69" y="0"/>
                    </a:lnTo>
                    <a:lnTo>
                      <a:pt x="90" y="5"/>
                    </a:lnTo>
                    <a:lnTo>
                      <a:pt x="71" y="50"/>
                    </a:lnTo>
                    <a:lnTo>
                      <a:pt x="0" y="9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2" name="Freeform 206"/>
              <p:cNvSpPr>
                <a:spLocks/>
              </p:cNvSpPr>
              <p:nvPr/>
            </p:nvSpPr>
            <p:spPr bwMode="auto">
              <a:xfrm>
                <a:off x="940" y="3516"/>
                <a:ext cx="90" cy="91"/>
              </a:xfrm>
              <a:custGeom>
                <a:avLst/>
                <a:gdLst>
                  <a:gd name="T0" fmla="*/ 0 w 90"/>
                  <a:gd name="T1" fmla="*/ 91 h 91"/>
                  <a:gd name="T2" fmla="*/ 26 w 90"/>
                  <a:gd name="T3" fmla="*/ 67 h 91"/>
                  <a:gd name="T4" fmla="*/ 9 w 90"/>
                  <a:gd name="T5" fmla="*/ 36 h 91"/>
                  <a:gd name="T6" fmla="*/ 33 w 90"/>
                  <a:gd name="T7" fmla="*/ 46 h 91"/>
                  <a:gd name="T8" fmla="*/ 69 w 90"/>
                  <a:gd name="T9" fmla="*/ 0 h 91"/>
                  <a:gd name="T10" fmla="*/ 90 w 90"/>
                  <a:gd name="T11" fmla="*/ 5 h 91"/>
                  <a:gd name="T12" fmla="*/ 71 w 90"/>
                  <a:gd name="T13" fmla="*/ 50 h 91"/>
                  <a:gd name="T14" fmla="*/ 0 w 90"/>
                  <a:gd name="T15" fmla="*/ 91 h 91"/>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91"/>
                  <a:gd name="T26" fmla="*/ 90 w 9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91">
                    <a:moveTo>
                      <a:pt x="0" y="91"/>
                    </a:moveTo>
                    <a:lnTo>
                      <a:pt x="26" y="67"/>
                    </a:lnTo>
                    <a:lnTo>
                      <a:pt x="9" y="36"/>
                    </a:lnTo>
                    <a:lnTo>
                      <a:pt x="33" y="46"/>
                    </a:lnTo>
                    <a:lnTo>
                      <a:pt x="69" y="0"/>
                    </a:lnTo>
                    <a:lnTo>
                      <a:pt x="90" y="5"/>
                    </a:lnTo>
                    <a:lnTo>
                      <a:pt x="71" y="50"/>
                    </a:lnTo>
                    <a:lnTo>
                      <a:pt x="0" y="9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3" name="Freeform 207"/>
              <p:cNvSpPr>
                <a:spLocks/>
              </p:cNvSpPr>
              <p:nvPr/>
            </p:nvSpPr>
            <p:spPr bwMode="auto">
              <a:xfrm>
                <a:off x="940" y="3516"/>
                <a:ext cx="90" cy="91"/>
              </a:xfrm>
              <a:custGeom>
                <a:avLst/>
                <a:gdLst>
                  <a:gd name="T0" fmla="*/ 0 w 90"/>
                  <a:gd name="T1" fmla="*/ 91 h 91"/>
                  <a:gd name="T2" fmla="*/ 26 w 90"/>
                  <a:gd name="T3" fmla="*/ 67 h 91"/>
                  <a:gd name="T4" fmla="*/ 9 w 90"/>
                  <a:gd name="T5" fmla="*/ 36 h 91"/>
                  <a:gd name="T6" fmla="*/ 33 w 90"/>
                  <a:gd name="T7" fmla="*/ 46 h 91"/>
                  <a:gd name="T8" fmla="*/ 69 w 90"/>
                  <a:gd name="T9" fmla="*/ 0 h 91"/>
                  <a:gd name="T10" fmla="*/ 90 w 90"/>
                  <a:gd name="T11" fmla="*/ 5 h 91"/>
                  <a:gd name="T12" fmla="*/ 71 w 90"/>
                  <a:gd name="T13" fmla="*/ 50 h 91"/>
                  <a:gd name="T14" fmla="*/ 0 w 90"/>
                  <a:gd name="T15" fmla="*/ 91 h 91"/>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91"/>
                  <a:gd name="T26" fmla="*/ 90 w 9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91">
                    <a:moveTo>
                      <a:pt x="0" y="91"/>
                    </a:moveTo>
                    <a:lnTo>
                      <a:pt x="26" y="67"/>
                    </a:lnTo>
                    <a:lnTo>
                      <a:pt x="9" y="36"/>
                    </a:lnTo>
                    <a:lnTo>
                      <a:pt x="33" y="46"/>
                    </a:lnTo>
                    <a:lnTo>
                      <a:pt x="69" y="0"/>
                    </a:lnTo>
                    <a:lnTo>
                      <a:pt x="90" y="5"/>
                    </a:lnTo>
                    <a:lnTo>
                      <a:pt x="71" y="50"/>
                    </a:lnTo>
                    <a:lnTo>
                      <a:pt x="0" y="9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4" name="Freeform 208"/>
              <p:cNvSpPr>
                <a:spLocks/>
              </p:cNvSpPr>
              <p:nvPr/>
            </p:nvSpPr>
            <p:spPr bwMode="auto">
              <a:xfrm>
                <a:off x="940" y="3516"/>
                <a:ext cx="90" cy="91"/>
              </a:xfrm>
              <a:custGeom>
                <a:avLst/>
                <a:gdLst>
                  <a:gd name="T0" fmla="*/ 0 w 90"/>
                  <a:gd name="T1" fmla="*/ 91 h 91"/>
                  <a:gd name="T2" fmla="*/ 26 w 90"/>
                  <a:gd name="T3" fmla="*/ 67 h 91"/>
                  <a:gd name="T4" fmla="*/ 9 w 90"/>
                  <a:gd name="T5" fmla="*/ 36 h 91"/>
                  <a:gd name="T6" fmla="*/ 33 w 90"/>
                  <a:gd name="T7" fmla="*/ 46 h 91"/>
                  <a:gd name="T8" fmla="*/ 69 w 90"/>
                  <a:gd name="T9" fmla="*/ 0 h 91"/>
                  <a:gd name="T10" fmla="*/ 90 w 90"/>
                  <a:gd name="T11" fmla="*/ 5 h 91"/>
                  <a:gd name="T12" fmla="*/ 71 w 90"/>
                  <a:gd name="T13" fmla="*/ 50 h 91"/>
                  <a:gd name="T14" fmla="*/ 0 w 90"/>
                  <a:gd name="T15" fmla="*/ 91 h 91"/>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91"/>
                  <a:gd name="T26" fmla="*/ 90 w 9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91">
                    <a:moveTo>
                      <a:pt x="0" y="91"/>
                    </a:moveTo>
                    <a:lnTo>
                      <a:pt x="26" y="67"/>
                    </a:lnTo>
                    <a:lnTo>
                      <a:pt x="9" y="36"/>
                    </a:lnTo>
                    <a:lnTo>
                      <a:pt x="33" y="46"/>
                    </a:lnTo>
                    <a:lnTo>
                      <a:pt x="69" y="0"/>
                    </a:lnTo>
                    <a:lnTo>
                      <a:pt x="90" y="5"/>
                    </a:lnTo>
                    <a:lnTo>
                      <a:pt x="71" y="50"/>
                    </a:lnTo>
                    <a:lnTo>
                      <a:pt x="0" y="9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5" name="Freeform 209"/>
              <p:cNvSpPr>
                <a:spLocks/>
              </p:cNvSpPr>
              <p:nvPr/>
            </p:nvSpPr>
            <p:spPr bwMode="auto">
              <a:xfrm>
                <a:off x="1419" y="3512"/>
                <a:ext cx="53" cy="103"/>
              </a:xfrm>
              <a:custGeom>
                <a:avLst/>
                <a:gdLst>
                  <a:gd name="T0" fmla="*/ 0 w 53"/>
                  <a:gd name="T1" fmla="*/ 28 h 103"/>
                  <a:gd name="T2" fmla="*/ 11 w 53"/>
                  <a:gd name="T3" fmla="*/ 0 h 103"/>
                  <a:gd name="T4" fmla="*/ 38 w 53"/>
                  <a:gd name="T5" fmla="*/ 27 h 103"/>
                  <a:gd name="T6" fmla="*/ 53 w 53"/>
                  <a:gd name="T7" fmla="*/ 103 h 103"/>
                  <a:gd name="T8" fmla="*/ 0 w 53"/>
                  <a:gd name="T9" fmla="*/ 28 h 103"/>
                  <a:gd name="T10" fmla="*/ 0 60000 65536"/>
                  <a:gd name="T11" fmla="*/ 0 60000 65536"/>
                  <a:gd name="T12" fmla="*/ 0 60000 65536"/>
                  <a:gd name="T13" fmla="*/ 0 60000 65536"/>
                  <a:gd name="T14" fmla="*/ 0 60000 65536"/>
                  <a:gd name="T15" fmla="*/ 0 w 53"/>
                  <a:gd name="T16" fmla="*/ 0 h 103"/>
                  <a:gd name="T17" fmla="*/ 53 w 53"/>
                  <a:gd name="T18" fmla="*/ 103 h 103"/>
                </a:gdLst>
                <a:ahLst/>
                <a:cxnLst>
                  <a:cxn ang="T10">
                    <a:pos x="T0" y="T1"/>
                  </a:cxn>
                  <a:cxn ang="T11">
                    <a:pos x="T2" y="T3"/>
                  </a:cxn>
                  <a:cxn ang="T12">
                    <a:pos x="T4" y="T5"/>
                  </a:cxn>
                  <a:cxn ang="T13">
                    <a:pos x="T6" y="T7"/>
                  </a:cxn>
                  <a:cxn ang="T14">
                    <a:pos x="T8" y="T9"/>
                  </a:cxn>
                </a:cxnLst>
                <a:rect l="T15" t="T16" r="T17" b="T18"/>
                <a:pathLst>
                  <a:path w="53" h="103">
                    <a:moveTo>
                      <a:pt x="0" y="28"/>
                    </a:moveTo>
                    <a:lnTo>
                      <a:pt x="11" y="0"/>
                    </a:lnTo>
                    <a:lnTo>
                      <a:pt x="38" y="27"/>
                    </a:lnTo>
                    <a:lnTo>
                      <a:pt x="53" y="103"/>
                    </a:lnTo>
                    <a:lnTo>
                      <a:pt x="0" y="28"/>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6" name="Freeform 210"/>
              <p:cNvSpPr>
                <a:spLocks/>
              </p:cNvSpPr>
              <p:nvPr/>
            </p:nvSpPr>
            <p:spPr bwMode="auto">
              <a:xfrm>
                <a:off x="1419" y="3512"/>
                <a:ext cx="53" cy="103"/>
              </a:xfrm>
              <a:custGeom>
                <a:avLst/>
                <a:gdLst>
                  <a:gd name="T0" fmla="*/ 0 w 53"/>
                  <a:gd name="T1" fmla="*/ 28 h 103"/>
                  <a:gd name="T2" fmla="*/ 11 w 53"/>
                  <a:gd name="T3" fmla="*/ 0 h 103"/>
                  <a:gd name="T4" fmla="*/ 38 w 53"/>
                  <a:gd name="T5" fmla="*/ 27 h 103"/>
                  <a:gd name="T6" fmla="*/ 53 w 53"/>
                  <a:gd name="T7" fmla="*/ 103 h 103"/>
                  <a:gd name="T8" fmla="*/ 0 w 53"/>
                  <a:gd name="T9" fmla="*/ 28 h 103"/>
                  <a:gd name="T10" fmla="*/ 0 60000 65536"/>
                  <a:gd name="T11" fmla="*/ 0 60000 65536"/>
                  <a:gd name="T12" fmla="*/ 0 60000 65536"/>
                  <a:gd name="T13" fmla="*/ 0 60000 65536"/>
                  <a:gd name="T14" fmla="*/ 0 60000 65536"/>
                  <a:gd name="T15" fmla="*/ 0 w 53"/>
                  <a:gd name="T16" fmla="*/ 0 h 103"/>
                  <a:gd name="T17" fmla="*/ 53 w 53"/>
                  <a:gd name="T18" fmla="*/ 103 h 103"/>
                </a:gdLst>
                <a:ahLst/>
                <a:cxnLst>
                  <a:cxn ang="T10">
                    <a:pos x="T0" y="T1"/>
                  </a:cxn>
                  <a:cxn ang="T11">
                    <a:pos x="T2" y="T3"/>
                  </a:cxn>
                  <a:cxn ang="T12">
                    <a:pos x="T4" y="T5"/>
                  </a:cxn>
                  <a:cxn ang="T13">
                    <a:pos x="T6" y="T7"/>
                  </a:cxn>
                  <a:cxn ang="T14">
                    <a:pos x="T8" y="T9"/>
                  </a:cxn>
                </a:cxnLst>
                <a:rect l="T15" t="T16" r="T17" b="T18"/>
                <a:pathLst>
                  <a:path w="53" h="103">
                    <a:moveTo>
                      <a:pt x="0" y="28"/>
                    </a:moveTo>
                    <a:lnTo>
                      <a:pt x="11" y="0"/>
                    </a:lnTo>
                    <a:lnTo>
                      <a:pt x="38" y="27"/>
                    </a:lnTo>
                    <a:lnTo>
                      <a:pt x="53" y="103"/>
                    </a:lnTo>
                    <a:lnTo>
                      <a:pt x="0" y="28"/>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7" name="Freeform 211"/>
              <p:cNvSpPr>
                <a:spLocks/>
              </p:cNvSpPr>
              <p:nvPr/>
            </p:nvSpPr>
            <p:spPr bwMode="auto">
              <a:xfrm>
                <a:off x="1419" y="3512"/>
                <a:ext cx="53" cy="103"/>
              </a:xfrm>
              <a:custGeom>
                <a:avLst/>
                <a:gdLst>
                  <a:gd name="T0" fmla="*/ 0 w 53"/>
                  <a:gd name="T1" fmla="*/ 28 h 103"/>
                  <a:gd name="T2" fmla="*/ 11 w 53"/>
                  <a:gd name="T3" fmla="*/ 0 h 103"/>
                  <a:gd name="T4" fmla="*/ 38 w 53"/>
                  <a:gd name="T5" fmla="*/ 27 h 103"/>
                  <a:gd name="T6" fmla="*/ 53 w 53"/>
                  <a:gd name="T7" fmla="*/ 103 h 103"/>
                  <a:gd name="T8" fmla="*/ 0 w 53"/>
                  <a:gd name="T9" fmla="*/ 28 h 103"/>
                  <a:gd name="T10" fmla="*/ 0 60000 65536"/>
                  <a:gd name="T11" fmla="*/ 0 60000 65536"/>
                  <a:gd name="T12" fmla="*/ 0 60000 65536"/>
                  <a:gd name="T13" fmla="*/ 0 60000 65536"/>
                  <a:gd name="T14" fmla="*/ 0 60000 65536"/>
                  <a:gd name="T15" fmla="*/ 0 w 53"/>
                  <a:gd name="T16" fmla="*/ 0 h 103"/>
                  <a:gd name="T17" fmla="*/ 53 w 53"/>
                  <a:gd name="T18" fmla="*/ 103 h 103"/>
                </a:gdLst>
                <a:ahLst/>
                <a:cxnLst>
                  <a:cxn ang="T10">
                    <a:pos x="T0" y="T1"/>
                  </a:cxn>
                  <a:cxn ang="T11">
                    <a:pos x="T2" y="T3"/>
                  </a:cxn>
                  <a:cxn ang="T12">
                    <a:pos x="T4" y="T5"/>
                  </a:cxn>
                  <a:cxn ang="T13">
                    <a:pos x="T6" y="T7"/>
                  </a:cxn>
                  <a:cxn ang="T14">
                    <a:pos x="T8" y="T9"/>
                  </a:cxn>
                </a:cxnLst>
                <a:rect l="T15" t="T16" r="T17" b="T18"/>
                <a:pathLst>
                  <a:path w="53" h="103">
                    <a:moveTo>
                      <a:pt x="0" y="28"/>
                    </a:moveTo>
                    <a:lnTo>
                      <a:pt x="11" y="0"/>
                    </a:lnTo>
                    <a:lnTo>
                      <a:pt x="38" y="27"/>
                    </a:lnTo>
                    <a:lnTo>
                      <a:pt x="53" y="103"/>
                    </a:lnTo>
                    <a:lnTo>
                      <a:pt x="0" y="28"/>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8" name="Freeform 212"/>
              <p:cNvSpPr>
                <a:spLocks/>
              </p:cNvSpPr>
              <p:nvPr/>
            </p:nvSpPr>
            <p:spPr bwMode="auto">
              <a:xfrm>
                <a:off x="1419" y="3512"/>
                <a:ext cx="53" cy="103"/>
              </a:xfrm>
              <a:custGeom>
                <a:avLst/>
                <a:gdLst>
                  <a:gd name="T0" fmla="*/ 0 w 53"/>
                  <a:gd name="T1" fmla="*/ 28 h 103"/>
                  <a:gd name="T2" fmla="*/ 11 w 53"/>
                  <a:gd name="T3" fmla="*/ 0 h 103"/>
                  <a:gd name="T4" fmla="*/ 38 w 53"/>
                  <a:gd name="T5" fmla="*/ 27 h 103"/>
                  <a:gd name="T6" fmla="*/ 53 w 53"/>
                  <a:gd name="T7" fmla="*/ 103 h 103"/>
                  <a:gd name="T8" fmla="*/ 0 w 53"/>
                  <a:gd name="T9" fmla="*/ 28 h 103"/>
                  <a:gd name="T10" fmla="*/ 0 60000 65536"/>
                  <a:gd name="T11" fmla="*/ 0 60000 65536"/>
                  <a:gd name="T12" fmla="*/ 0 60000 65536"/>
                  <a:gd name="T13" fmla="*/ 0 60000 65536"/>
                  <a:gd name="T14" fmla="*/ 0 60000 65536"/>
                  <a:gd name="T15" fmla="*/ 0 w 53"/>
                  <a:gd name="T16" fmla="*/ 0 h 103"/>
                  <a:gd name="T17" fmla="*/ 53 w 53"/>
                  <a:gd name="T18" fmla="*/ 103 h 103"/>
                </a:gdLst>
                <a:ahLst/>
                <a:cxnLst>
                  <a:cxn ang="T10">
                    <a:pos x="T0" y="T1"/>
                  </a:cxn>
                  <a:cxn ang="T11">
                    <a:pos x="T2" y="T3"/>
                  </a:cxn>
                  <a:cxn ang="T12">
                    <a:pos x="T4" y="T5"/>
                  </a:cxn>
                  <a:cxn ang="T13">
                    <a:pos x="T6" y="T7"/>
                  </a:cxn>
                  <a:cxn ang="T14">
                    <a:pos x="T8" y="T9"/>
                  </a:cxn>
                </a:cxnLst>
                <a:rect l="T15" t="T16" r="T17" b="T18"/>
                <a:pathLst>
                  <a:path w="53" h="103">
                    <a:moveTo>
                      <a:pt x="0" y="28"/>
                    </a:moveTo>
                    <a:lnTo>
                      <a:pt x="11" y="0"/>
                    </a:lnTo>
                    <a:lnTo>
                      <a:pt x="38" y="27"/>
                    </a:lnTo>
                    <a:lnTo>
                      <a:pt x="53" y="103"/>
                    </a:lnTo>
                    <a:lnTo>
                      <a:pt x="0" y="28"/>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19" name="Freeform 213"/>
              <p:cNvSpPr>
                <a:spLocks/>
              </p:cNvSpPr>
              <p:nvPr/>
            </p:nvSpPr>
            <p:spPr bwMode="auto">
              <a:xfrm>
                <a:off x="1499" y="3615"/>
                <a:ext cx="52" cy="56"/>
              </a:xfrm>
              <a:custGeom>
                <a:avLst/>
                <a:gdLst>
                  <a:gd name="T0" fmla="*/ 0 w 52"/>
                  <a:gd name="T1" fmla="*/ 0 h 56"/>
                  <a:gd name="T2" fmla="*/ 7 w 52"/>
                  <a:gd name="T3" fmla="*/ 38 h 56"/>
                  <a:gd name="T4" fmla="*/ 52 w 52"/>
                  <a:gd name="T5" fmla="*/ 56 h 56"/>
                  <a:gd name="T6" fmla="*/ 26 w 52"/>
                  <a:gd name="T7" fmla="*/ 0 h 56"/>
                  <a:gd name="T8" fmla="*/ 0 w 52"/>
                  <a:gd name="T9" fmla="*/ 0 h 56"/>
                  <a:gd name="T10" fmla="*/ 0 60000 65536"/>
                  <a:gd name="T11" fmla="*/ 0 60000 65536"/>
                  <a:gd name="T12" fmla="*/ 0 60000 65536"/>
                  <a:gd name="T13" fmla="*/ 0 60000 65536"/>
                  <a:gd name="T14" fmla="*/ 0 60000 65536"/>
                  <a:gd name="T15" fmla="*/ 0 w 52"/>
                  <a:gd name="T16" fmla="*/ 0 h 56"/>
                  <a:gd name="T17" fmla="*/ 52 w 52"/>
                  <a:gd name="T18" fmla="*/ 56 h 56"/>
                </a:gdLst>
                <a:ahLst/>
                <a:cxnLst>
                  <a:cxn ang="T10">
                    <a:pos x="T0" y="T1"/>
                  </a:cxn>
                  <a:cxn ang="T11">
                    <a:pos x="T2" y="T3"/>
                  </a:cxn>
                  <a:cxn ang="T12">
                    <a:pos x="T4" y="T5"/>
                  </a:cxn>
                  <a:cxn ang="T13">
                    <a:pos x="T6" y="T7"/>
                  </a:cxn>
                  <a:cxn ang="T14">
                    <a:pos x="T8" y="T9"/>
                  </a:cxn>
                </a:cxnLst>
                <a:rect l="T15" t="T16" r="T17" b="T18"/>
                <a:pathLst>
                  <a:path w="52" h="56">
                    <a:moveTo>
                      <a:pt x="0" y="0"/>
                    </a:moveTo>
                    <a:lnTo>
                      <a:pt x="7" y="38"/>
                    </a:lnTo>
                    <a:lnTo>
                      <a:pt x="52" y="56"/>
                    </a:lnTo>
                    <a:lnTo>
                      <a:pt x="26" y="0"/>
                    </a:lnTo>
                    <a:lnTo>
                      <a:pt x="0" y="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0" name="Freeform 214"/>
              <p:cNvSpPr>
                <a:spLocks/>
              </p:cNvSpPr>
              <p:nvPr/>
            </p:nvSpPr>
            <p:spPr bwMode="auto">
              <a:xfrm>
                <a:off x="1499" y="3615"/>
                <a:ext cx="52" cy="56"/>
              </a:xfrm>
              <a:custGeom>
                <a:avLst/>
                <a:gdLst>
                  <a:gd name="T0" fmla="*/ 0 w 52"/>
                  <a:gd name="T1" fmla="*/ 0 h 56"/>
                  <a:gd name="T2" fmla="*/ 7 w 52"/>
                  <a:gd name="T3" fmla="*/ 38 h 56"/>
                  <a:gd name="T4" fmla="*/ 52 w 52"/>
                  <a:gd name="T5" fmla="*/ 56 h 56"/>
                  <a:gd name="T6" fmla="*/ 26 w 52"/>
                  <a:gd name="T7" fmla="*/ 0 h 56"/>
                  <a:gd name="T8" fmla="*/ 0 w 52"/>
                  <a:gd name="T9" fmla="*/ 0 h 56"/>
                  <a:gd name="T10" fmla="*/ 0 60000 65536"/>
                  <a:gd name="T11" fmla="*/ 0 60000 65536"/>
                  <a:gd name="T12" fmla="*/ 0 60000 65536"/>
                  <a:gd name="T13" fmla="*/ 0 60000 65536"/>
                  <a:gd name="T14" fmla="*/ 0 60000 65536"/>
                  <a:gd name="T15" fmla="*/ 0 w 52"/>
                  <a:gd name="T16" fmla="*/ 0 h 56"/>
                  <a:gd name="T17" fmla="*/ 52 w 52"/>
                  <a:gd name="T18" fmla="*/ 56 h 56"/>
                </a:gdLst>
                <a:ahLst/>
                <a:cxnLst>
                  <a:cxn ang="T10">
                    <a:pos x="T0" y="T1"/>
                  </a:cxn>
                  <a:cxn ang="T11">
                    <a:pos x="T2" y="T3"/>
                  </a:cxn>
                  <a:cxn ang="T12">
                    <a:pos x="T4" y="T5"/>
                  </a:cxn>
                  <a:cxn ang="T13">
                    <a:pos x="T6" y="T7"/>
                  </a:cxn>
                  <a:cxn ang="T14">
                    <a:pos x="T8" y="T9"/>
                  </a:cxn>
                </a:cxnLst>
                <a:rect l="T15" t="T16" r="T17" b="T18"/>
                <a:pathLst>
                  <a:path w="52" h="56">
                    <a:moveTo>
                      <a:pt x="0" y="0"/>
                    </a:moveTo>
                    <a:lnTo>
                      <a:pt x="7" y="38"/>
                    </a:lnTo>
                    <a:lnTo>
                      <a:pt x="52" y="56"/>
                    </a:lnTo>
                    <a:lnTo>
                      <a:pt x="26" y="0"/>
                    </a:lnTo>
                    <a:lnTo>
                      <a:pt x="0" y="0"/>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1" name="Freeform 215"/>
              <p:cNvSpPr>
                <a:spLocks/>
              </p:cNvSpPr>
              <p:nvPr/>
            </p:nvSpPr>
            <p:spPr bwMode="auto">
              <a:xfrm>
                <a:off x="1499" y="3615"/>
                <a:ext cx="52" cy="56"/>
              </a:xfrm>
              <a:custGeom>
                <a:avLst/>
                <a:gdLst>
                  <a:gd name="T0" fmla="*/ 0 w 52"/>
                  <a:gd name="T1" fmla="*/ 0 h 56"/>
                  <a:gd name="T2" fmla="*/ 7 w 52"/>
                  <a:gd name="T3" fmla="*/ 38 h 56"/>
                  <a:gd name="T4" fmla="*/ 52 w 52"/>
                  <a:gd name="T5" fmla="*/ 56 h 56"/>
                  <a:gd name="T6" fmla="*/ 26 w 52"/>
                  <a:gd name="T7" fmla="*/ 0 h 56"/>
                  <a:gd name="T8" fmla="*/ 0 w 52"/>
                  <a:gd name="T9" fmla="*/ 0 h 56"/>
                  <a:gd name="T10" fmla="*/ 0 60000 65536"/>
                  <a:gd name="T11" fmla="*/ 0 60000 65536"/>
                  <a:gd name="T12" fmla="*/ 0 60000 65536"/>
                  <a:gd name="T13" fmla="*/ 0 60000 65536"/>
                  <a:gd name="T14" fmla="*/ 0 60000 65536"/>
                  <a:gd name="T15" fmla="*/ 0 w 52"/>
                  <a:gd name="T16" fmla="*/ 0 h 56"/>
                  <a:gd name="T17" fmla="*/ 52 w 52"/>
                  <a:gd name="T18" fmla="*/ 56 h 56"/>
                </a:gdLst>
                <a:ahLst/>
                <a:cxnLst>
                  <a:cxn ang="T10">
                    <a:pos x="T0" y="T1"/>
                  </a:cxn>
                  <a:cxn ang="T11">
                    <a:pos x="T2" y="T3"/>
                  </a:cxn>
                  <a:cxn ang="T12">
                    <a:pos x="T4" y="T5"/>
                  </a:cxn>
                  <a:cxn ang="T13">
                    <a:pos x="T6" y="T7"/>
                  </a:cxn>
                  <a:cxn ang="T14">
                    <a:pos x="T8" y="T9"/>
                  </a:cxn>
                </a:cxnLst>
                <a:rect l="T15" t="T16" r="T17" b="T18"/>
                <a:pathLst>
                  <a:path w="52" h="56">
                    <a:moveTo>
                      <a:pt x="0" y="0"/>
                    </a:moveTo>
                    <a:lnTo>
                      <a:pt x="7" y="38"/>
                    </a:lnTo>
                    <a:lnTo>
                      <a:pt x="52" y="56"/>
                    </a:lnTo>
                    <a:lnTo>
                      <a:pt x="26" y="0"/>
                    </a:lnTo>
                    <a:lnTo>
                      <a:pt x="0" y="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2" name="Freeform 216"/>
              <p:cNvSpPr>
                <a:spLocks/>
              </p:cNvSpPr>
              <p:nvPr/>
            </p:nvSpPr>
            <p:spPr bwMode="auto">
              <a:xfrm>
                <a:off x="1499" y="3615"/>
                <a:ext cx="52" cy="56"/>
              </a:xfrm>
              <a:custGeom>
                <a:avLst/>
                <a:gdLst>
                  <a:gd name="T0" fmla="*/ 0 w 52"/>
                  <a:gd name="T1" fmla="*/ 0 h 56"/>
                  <a:gd name="T2" fmla="*/ 7 w 52"/>
                  <a:gd name="T3" fmla="*/ 38 h 56"/>
                  <a:gd name="T4" fmla="*/ 52 w 52"/>
                  <a:gd name="T5" fmla="*/ 56 h 56"/>
                  <a:gd name="T6" fmla="*/ 26 w 52"/>
                  <a:gd name="T7" fmla="*/ 0 h 56"/>
                  <a:gd name="T8" fmla="*/ 0 w 52"/>
                  <a:gd name="T9" fmla="*/ 0 h 56"/>
                  <a:gd name="T10" fmla="*/ 0 60000 65536"/>
                  <a:gd name="T11" fmla="*/ 0 60000 65536"/>
                  <a:gd name="T12" fmla="*/ 0 60000 65536"/>
                  <a:gd name="T13" fmla="*/ 0 60000 65536"/>
                  <a:gd name="T14" fmla="*/ 0 60000 65536"/>
                  <a:gd name="T15" fmla="*/ 0 w 52"/>
                  <a:gd name="T16" fmla="*/ 0 h 56"/>
                  <a:gd name="T17" fmla="*/ 52 w 52"/>
                  <a:gd name="T18" fmla="*/ 56 h 56"/>
                </a:gdLst>
                <a:ahLst/>
                <a:cxnLst>
                  <a:cxn ang="T10">
                    <a:pos x="T0" y="T1"/>
                  </a:cxn>
                  <a:cxn ang="T11">
                    <a:pos x="T2" y="T3"/>
                  </a:cxn>
                  <a:cxn ang="T12">
                    <a:pos x="T4" y="T5"/>
                  </a:cxn>
                  <a:cxn ang="T13">
                    <a:pos x="T6" y="T7"/>
                  </a:cxn>
                  <a:cxn ang="T14">
                    <a:pos x="T8" y="T9"/>
                  </a:cxn>
                </a:cxnLst>
                <a:rect l="T15" t="T16" r="T17" b="T18"/>
                <a:pathLst>
                  <a:path w="52" h="56">
                    <a:moveTo>
                      <a:pt x="0" y="0"/>
                    </a:moveTo>
                    <a:lnTo>
                      <a:pt x="7" y="38"/>
                    </a:lnTo>
                    <a:lnTo>
                      <a:pt x="52" y="56"/>
                    </a:lnTo>
                    <a:lnTo>
                      <a:pt x="26" y="0"/>
                    </a:lnTo>
                    <a:lnTo>
                      <a:pt x="0" y="0"/>
                    </a:lnTo>
                    <a:close/>
                  </a:path>
                </a:pathLst>
              </a:custGeom>
              <a:solidFill>
                <a:srgbClr val="FFCC99"/>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3" name="Freeform 217"/>
              <p:cNvSpPr>
                <a:spLocks/>
              </p:cNvSpPr>
              <p:nvPr/>
            </p:nvSpPr>
            <p:spPr bwMode="auto">
              <a:xfrm>
                <a:off x="1557" y="3615"/>
                <a:ext cx="16" cy="30"/>
              </a:xfrm>
              <a:custGeom>
                <a:avLst/>
                <a:gdLst>
                  <a:gd name="T0" fmla="*/ 0 w 16"/>
                  <a:gd name="T1" fmla="*/ 30 h 30"/>
                  <a:gd name="T2" fmla="*/ 3 w 16"/>
                  <a:gd name="T3" fmla="*/ 0 h 30"/>
                  <a:gd name="T4" fmla="*/ 16 w 16"/>
                  <a:gd name="T5" fmla="*/ 26 h 30"/>
                  <a:gd name="T6" fmla="*/ 0 w 16"/>
                  <a:gd name="T7" fmla="*/ 30 h 30"/>
                  <a:gd name="T8" fmla="*/ 0 60000 65536"/>
                  <a:gd name="T9" fmla="*/ 0 60000 65536"/>
                  <a:gd name="T10" fmla="*/ 0 60000 65536"/>
                  <a:gd name="T11" fmla="*/ 0 60000 65536"/>
                  <a:gd name="T12" fmla="*/ 0 w 16"/>
                  <a:gd name="T13" fmla="*/ 0 h 30"/>
                  <a:gd name="T14" fmla="*/ 16 w 16"/>
                  <a:gd name="T15" fmla="*/ 30 h 30"/>
                </a:gdLst>
                <a:ahLst/>
                <a:cxnLst>
                  <a:cxn ang="T8">
                    <a:pos x="T0" y="T1"/>
                  </a:cxn>
                  <a:cxn ang="T9">
                    <a:pos x="T2" y="T3"/>
                  </a:cxn>
                  <a:cxn ang="T10">
                    <a:pos x="T4" y="T5"/>
                  </a:cxn>
                  <a:cxn ang="T11">
                    <a:pos x="T6" y="T7"/>
                  </a:cxn>
                </a:cxnLst>
                <a:rect l="T12" t="T13" r="T14" b="T15"/>
                <a:pathLst>
                  <a:path w="16" h="30">
                    <a:moveTo>
                      <a:pt x="0" y="30"/>
                    </a:moveTo>
                    <a:lnTo>
                      <a:pt x="3" y="0"/>
                    </a:lnTo>
                    <a:lnTo>
                      <a:pt x="16" y="26"/>
                    </a:lnTo>
                    <a:lnTo>
                      <a:pt x="0" y="3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4" name="Freeform 218"/>
              <p:cNvSpPr>
                <a:spLocks/>
              </p:cNvSpPr>
              <p:nvPr/>
            </p:nvSpPr>
            <p:spPr bwMode="auto">
              <a:xfrm>
                <a:off x="1557" y="3615"/>
                <a:ext cx="16" cy="30"/>
              </a:xfrm>
              <a:custGeom>
                <a:avLst/>
                <a:gdLst>
                  <a:gd name="T0" fmla="*/ 0 w 16"/>
                  <a:gd name="T1" fmla="*/ 30 h 30"/>
                  <a:gd name="T2" fmla="*/ 3 w 16"/>
                  <a:gd name="T3" fmla="*/ 0 h 30"/>
                  <a:gd name="T4" fmla="*/ 16 w 16"/>
                  <a:gd name="T5" fmla="*/ 26 h 30"/>
                  <a:gd name="T6" fmla="*/ 0 w 16"/>
                  <a:gd name="T7" fmla="*/ 30 h 30"/>
                  <a:gd name="T8" fmla="*/ 0 60000 65536"/>
                  <a:gd name="T9" fmla="*/ 0 60000 65536"/>
                  <a:gd name="T10" fmla="*/ 0 60000 65536"/>
                  <a:gd name="T11" fmla="*/ 0 60000 65536"/>
                  <a:gd name="T12" fmla="*/ 0 w 16"/>
                  <a:gd name="T13" fmla="*/ 0 h 30"/>
                  <a:gd name="T14" fmla="*/ 16 w 16"/>
                  <a:gd name="T15" fmla="*/ 30 h 30"/>
                </a:gdLst>
                <a:ahLst/>
                <a:cxnLst>
                  <a:cxn ang="T8">
                    <a:pos x="T0" y="T1"/>
                  </a:cxn>
                  <a:cxn ang="T9">
                    <a:pos x="T2" y="T3"/>
                  </a:cxn>
                  <a:cxn ang="T10">
                    <a:pos x="T4" y="T5"/>
                  </a:cxn>
                  <a:cxn ang="T11">
                    <a:pos x="T6" y="T7"/>
                  </a:cxn>
                </a:cxnLst>
                <a:rect l="T12" t="T13" r="T14" b="T15"/>
                <a:pathLst>
                  <a:path w="16" h="30">
                    <a:moveTo>
                      <a:pt x="0" y="30"/>
                    </a:moveTo>
                    <a:lnTo>
                      <a:pt x="3" y="0"/>
                    </a:lnTo>
                    <a:lnTo>
                      <a:pt x="16" y="26"/>
                    </a:lnTo>
                    <a:lnTo>
                      <a:pt x="0" y="30"/>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5" name="Freeform 219"/>
              <p:cNvSpPr>
                <a:spLocks/>
              </p:cNvSpPr>
              <p:nvPr/>
            </p:nvSpPr>
            <p:spPr bwMode="auto">
              <a:xfrm>
                <a:off x="1557" y="3615"/>
                <a:ext cx="16" cy="30"/>
              </a:xfrm>
              <a:custGeom>
                <a:avLst/>
                <a:gdLst>
                  <a:gd name="T0" fmla="*/ 0 w 16"/>
                  <a:gd name="T1" fmla="*/ 30 h 30"/>
                  <a:gd name="T2" fmla="*/ 3 w 16"/>
                  <a:gd name="T3" fmla="*/ 0 h 30"/>
                  <a:gd name="T4" fmla="*/ 16 w 16"/>
                  <a:gd name="T5" fmla="*/ 26 h 30"/>
                  <a:gd name="T6" fmla="*/ 0 w 16"/>
                  <a:gd name="T7" fmla="*/ 30 h 30"/>
                  <a:gd name="T8" fmla="*/ 0 60000 65536"/>
                  <a:gd name="T9" fmla="*/ 0 60000 65536"/>
                  <a:gd name="T10" fmla="*/ 0 60000 65536"/>
                  <a:gd name="T11" fmla="*/ 0 60000 65536"/>
                  <a:gd name="T12" fmla="*/ 0 w 16"/>
                  <a:gd name="T13" fmla="*/ 0 h 30"/>
                  <a:gd name="T14" fmla="*/ 16 w 16"/>
                  <a:gd name="T15" fmla="*/ 30 h 30"/>
                </a:gdLst>
                <a:ahLst/>
                <a:cxnLst>
                  <a:cxn ang="T8">
                    <a:pos x="T0" y="T1"/>
                  </a:cxn>
                  <a:cxn ang="T9">
                    <a:pos x="T2" y="T3"/>
                  </a:cxn>
                  <a:cxn ang="T10">
                    <a:pos x="T4" y="T5"/>
                  </a:cxn>
                  <a:cxn ang="T11">
                    <a:pos x="T6" y="T7"/>
                  </a:cxn>
                </a:cxnLst>
                <a:rect l="T12" t="T13" r="T14" b="T15"/>
                <a:pathLst>
                  <a:path w="16" h="30">
                    <a:moveTo>
                      <a:pt x="0" y="30"/>
                    </a:moveTo>
                    <a:lnTo>
                      <a:pt x="3" y="0"/>
                    </a:lnTo>
                    <a:lnTo>
                      <a:pt x="16" y="26"/>
                    </a:lnTo>
                    <a:lnTo>
                      <a:pt x="0" y="3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6" name="Freeform 220"/>
              <p:cNvSpPr>
                <a:spLocks/>
              </p:cNvSpPr>
              <p:nvPr/>
            </p:nvSpPr>
            <p:spPr bwMode="auto">
              <a:xfrm>
                <a:off x="1557" y="3615"/>
                <a:ext cx="16" cy="30"/>
              </a:xfrm>
              <a:custGeom>
                <a:avLst/>
                <a:gdLst>
                  <a:gd name="T0" fmla="*/ 0 w 16"/>
                  <a:gd name="T1" fmla="*/ 30 h 30"/>
                  <a:gd name="T2" fmla="*/ 3 w 16"/>
                  <a:gd name="T3" fmla="*/ 0 h 30"/>
                  <a:gd name="T4" fmla="*/ 16 w 16"/>
                  <a:gd name="T5" fmla="*/ 26 h 30"/>
                  <a:gd name="T6" fmla="*/ 0 w 16"/>
                  <a:gd name="T7" fmla="*/ 30 h 30"/>
                  <a:gd name="T8" fmla="*/ 0 60000 65536"/>
                  <a:gd name="T9" fmla="*/ 0 60000 65536"/>
                  <a:gd name="T10" fmla="*/ 0 60000 65536"/>
                  <a:gd name="T11" fmla="*/ 0 60000 65536"/>
                  <a:gd name="T12" fmla="*/ 0 w 16"/>
                  <a:gd name="T13" fmla="*/ 0 h 30"/>
                  <a:gd name="T14" fmla="*/ 16 w 16"/>
                  <a:gd name="T15" fmla="*/ 30 h 30"/>
                </a:gdLst>
                <a:ahLst/>
                <a:cxnLst>
                  <a:cxn ang="T8">
                    <a:pos x="T0" y="T1"/>
                  </a:cxn>
                  <a:cxn ang="T9">
                    <a:pos x="T2" y="T3"/>
                  </a:cxn>
                  <a:cxn ang="T10">
                    <a:pos x="T4" y="T5"/>
                  </a:cxn>
                  <a:cxn ang="T11">
                    <a:pos x="T6" y="T7"/>
                  </a:cxn>
                </a:cxnLst>
                <a:rect l="T12" t="T13" r="T14" b="T15"/>
                <a:pathLst>
                  <a:path w="16" h="30">
                    <a:moveTo>
                      <a:pt x="0" y="30"/>
                    </a:moveTo>
                    <a:lnTo>
                      <a:pt x="3" y="0"/>
                    </a:lnTo>
                    <a:lnTo>
                      <a:pt x="16" y="26"/>
                    </a:lnTo>
                    <a:lnTo>
                      <a:pt x="0" y="30"/>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7" name="Freeform 221"/>
              <p:cNvSpPr>
                <a:spLocks/>
              </p:cNvSpPr>
              <p:nvPr/>
            </p:nvSpPr>
            <p:spPr bwMode="auto">
              <a:xfrm>
                <a:off x="1562" y="3250"/>
                <a:ext cx="56" cy="45"/>
              </a:xfrm>
              <a:custGeom>
                <a:avLst/>
                <a:gdLst>
                  <a:gd name="T0" fmla="*/ 0 w 56"/>
                  <a:gd name="T1" fmla="*/ 26 h 45"/>
                  <a:gd name="T2" fmla="*/ 21 w 56"/>
                  <a:gd name="T3" fmla="*/ 45 h 45"/>
                  <a:gd name="T4" fmla="*/ 32 w 56"/>
                  <a:gd name="T5" fmla="*/ 44 h 45"/>
                  <a:gd name="T6" fmla="*/ 50 w 56"/>
                  <a:gd name="T7" fmla="*/ 34 h 45"/>
                  <a:gd name="T8" fmla="*/ 56 w 56"/>
                  <a:gd name="T9" fmla="*/ 10 h 45"/>
                  <a:gd name="T10" fmla="*/ 43 w 56"/>
                  <a:gd name="T11" fmla="*/ 0 h 45"/>
                  <a:gd name="T12" fmla="*/ 27 w 56"/>
                  <a:gd name="T13" fmla="*/ 3 h 45"/>
                  <a:gd name="T14" fmla="*/ 0 w 56"/>
                  <a:gd name="T15" fmla="*/ 26 h 45"/>
                  <a:gd name="T16" fmla="*/ 0 60000 65536"/>
                  <a:gd name="T17" fmla="*/ 0 60000 65536"/>
                  <a:gd name="T18" fmla="*/ 0 60000 65536"/>
                  <a:gd name="T19" fmla="*/ 0 60000 65536"/>
                  <a:gd name="T20" fmla="*/ 0 60000 65536"/>
                  <a:gd name="T21" fmla="*/ 0 60000 65536"/>
                  <a:gd name="T22" fmla="*/ 0 60000 65536"/>
                  <a:gd name="T23" fmla="*/ 0 60000 65536"/>
                  <a:gd name="T24" fmla="*/ 0 w 56"/>
                  <a:gd name="T25" fmla="*/ 0 h 45"/>
                  <a:gd name="T26" fmla="*/ 56 w 56"/>
                  <a:gd name="T27" fmla="*/ 45 h 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 h="45">
                    <a:moveTo>
                      <a:pt x="0" y="26"/>
                    </a:moveTo>
                    <a:lnTo>
                      <a:pt x="21" y="45"/>
                    </a:lnTo>
                    <a:lnTo>
                      <a:pt x="32" y="44"/>
                    </a:lnTo>
                    <a:lnTo>
                      <a:pt x="50" y="34"/>
                    </a:lnTo>
                    <a:lnTo>
                      <a:pt x="56" y="10"/>
                    </a:lnTo>
                    <a:lnTo>
                      <a:pt x="43" y="0"/>
                    </a:lnTo>
                    <a:lnTo>
                      <a:pt x="27" y="3"/>
                    </a:lnTo>
                    <a:lnTo>
                      <a:pt x="0" y="26"/>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8" name="Freeform 222"/>
              <p:cNvSpPr>
                <a:spLocks/>
              </p:cNvSpPr>
              <p:nvPr/>
            </p:nvSpPr>
            <p:spPr bwMode="auto">
              <a:xfrm>
                <a:off x="1562" y="3250"/>
                <a:ext cx="56" cy="45"/>
              </a:xfrm>
              <a:custGeom>
                <a:avLst/>
                <a:gdLst>
                  <a:gd name="T0" fmla="*/ 0 w 56"/>
                  <a:gd name="T1" fmla="*/ 26 h 45"/>
                  <a:gd name="T2" fmla="*/ 21 w 56"/>
                  <a:gd name="T3" fmla="*/ 45 h 45"/>
                  <a:gd name="T4" fmla="*/ 32 w 56"/>
                  <a:gd name="T5" fmla="*/ 44 h 45"/>
                  <a:gd name="T6" fmla="*/ 50 w 56"/>
                  <a:gd name="T7" fmla="*/ 34 h 45"/>
                  <a:gd name="T8" fmla="*/ 56 w 56"/>
                  <a:gd name="T9" fmla="*/ 10 h 45"/>
                  <a:gd name="T10" fmla="*/ 43 w 56"/>
                  <a:gd name="T11" fmla="*/ 0 h 45"/>
                  <a:gd name="T12" fmla="*/ 27 w 56"/>
                  <a:gd name="T13" fmla="*/ 3 h 45"/>
                  <a:gd name="T14" fmla="*/ 0 w 56"/>
                  <a:gd name="T15" fmla="*/ 26 h 45"/>
                  <a:gd name="T16" fmla="*/ 0 60000 65536"/>
                  <a:gd name="T17" fmla="*/ 0 60000 65536"/>
                  <a:gd name="T18" fmla="*/ 0 60000 65536"/>
                  <a:gd name="T19" fmla="*/ 0 60000 65536"/>
                  <a:gd name="T20" fmla="*/ 0 60000 65536"/>
                  <a:gd name="T21" fmla="*/ 0 60000 65536"/>
                  <a:gd name="T22" fmla="*/ 0 60000 65536"/>
                  <a:gd name="T23" fmla="*/ 0 60000 65536"/>
                  <a:gd name="T24" fmla="*/ 0 w 56"/>
                  <a:gd name="T25" fmla="*/ 0 h 45"/>
                  <a:gd name="T26" fmla="*/ 56 w 56"/>
                  <a:gd name="T27" fmla="*/ 45 h 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 h="45">
                    <a:moveTo>
                      <a:pt x="0" y="26"/>
                    </a:moveTo>
                    <a:lnTo>
                      <a:pt x="21" y="45"/>
                    </a:lnTo>
                    <a:lnTo>
                      <a:pt x="32" y="44"/>
                    </a:lnTo>
                    <a:lnTo>
                      <a:pt x="50" y="34"/>
                    </a:lnTo>
                    <a:lnTo>
                      <a:pt x="56" y="10"/>
                    </a:lnTo>
                    <a:lnTo>
                      <a:pt x="43" y="0"/>
                    </a:lnTo>
                    <a:lnTo>
                      <a:pt x="27" y="3"/>
                    </a:lnTo>
                    <a:lnTo>
                      <a:pt x="0" y="26"/>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29" name="Freeform 223"/>
              <p:cNvSpPr>
                <a:spLocks/>
              </p:cNvSpPr>
              <p:nvPr/>
            </p:nvSpPr>
            <p:spPr bwMode="auto">
              <a:xfrm>
                <a:off x="1732" y="3285"/>
                <a:ext cx="63" cy="54"/>
              </a:xfrm>
              <a:custGeom>
                <a:avLst/>
                <a:gdLst>
                  <a:gd name="T0" fmla="*/ 0 w 63"/>
                  <a:gd name="T1" fmla="*/ 14 h 54"/>
                  <a:gd name="T2" fmla="*/ 14 w 63"/>
                  <a:gd name="T3" fmla="*/ 45 h 54"/>
                  <a:gd name="T4" fmla="*/ 28 w 63"/>
                  <a:gd name="T5" fmla="*/ 45 h 54"/>
                  <a:gd name="T6" fmla="*/ 29 w 63"/>
                  <a:gd name="T7" fmla="*/ 36 h 54"/>
                  <a:gd name="T8" fmla="*/ 48 w 63"/>
                  <a:gd name="T9" fmla="*/ 54 h 54"/>
                  <a:gd name="T10" fmla="*/ 63 w 63"/>
                  <a:gd name="T11" fmla="*/ 51 h 54"/>
                  <a:gd name="T12" fmla="*/ 60 w 63"/>
                  <a:gd name="T13" fmla="*/ 33 h 54"/>
                  <a:gd name="T14" fmla="*/ 46 w 63"/>
                  <a:gd name="T15" fmla="*/ 29 h 54"/>
                  <a:gd name="T16" fmla="*/ 33 w 63"/>
                  <a:gd name="T17" fmla="*/ 0 h 54"/>
                  <a:gd name="T18" fmla="*/ 0 w 63"/>
                  <a:gd name="T19" fmla="*/ 14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3"/>
                  <a:gd name="T31" fmla="*/ 0 h 54"/>
                  <a:gd name="T32" fmla="*/ 63 w 63"/>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3" h="54">
                    <a:moveTo>
                      <a:pt x="0" y="14"/>
                    </a:moveTo>
                    <a:lnTo>
                      <a:pt x="14" y="45"/>
                    </a:lnTo>
                    <a:lnTo>
                      <a:pt x="28" y="45"/>
                    </a:lnTo>
                    <a:lnTo>
                      <a:pt x="29" y="36"/>
                    </a:lnTo>
                    <a:lnTo>
                      <a:pt x="48" y="54"/>
                    </a:lnTo>
                    <a:lnTo>
                      <a:pt x="63" y="51"/>
                    </a:lnTo>
                    <a:lnTo>
                      <a:pt x="60" y="33"/>
                    </a:lnTo>
                    <a:lnTo>
                      <a:pt x="46" y="29"/>
                    </a:lnTo>
                    <a:lnTo>
                      <a:pt x="33" y="0"/>
                    </a:lnTo>
                    <a:lnTo>
                      <a:pt x="0" y="14"/>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0" name="Freeform 224"/>
              <p:cNvSpPr>
                <a:spLocks/>
              </p:cNvSpPr>
              <p:nvPr/>
            </p:nvSpPr>
            <p:spPr bwMode="auto">
              <a:xfrm>
                <a:off x="1732" y="3285"/>
                <a:ext cx="63" cy="54"/>
              </a:xfrm>
              <a:custGeom>
                <a:avLst/>
                <a:gdLst>
                  <a:gd name="T0" fmla="*/ 0 w 63"/>
                  <a:gd name="T1" fmla="*/ 14 h 54"/>
                  <a:gd name="T2" fmla="*/ 14 w 63"/>
                  <a:gd name="T3" fmla="*/ 45 h 54"/>
                  <a:gd name="T4" fmla="*/ 28 w 63"/>
                  <a:gd name="T5" fmla="*/ 45 h 54"/>
                  <a:gd name="T6" fmla="*/ 29 w 63"/>
                  <a:gd name="T7" fmla="*/ 36 h 54"/>
                  <a:gd name="T8" fmla="*/ 48 w 63"/>
                  <a:gd name="T9" fmla="*/ 54 h 54"/>
                  <a:gd name="T10" fmla="*/ 63 w 63"/>
                  <a:gd name="T11" fmla="*/ 51 h 54"/>
                  <a:gd name="T12" fmla="*/ 60 w 63"/>
                  <a:gd name="T13" fmla="*/ 33 h 54"/>
                  <a:gd name="T14" fmla="*/ 46 w 63"/>
                  <a:gd name="T15" fmla="*/ 29 h 54"/>
                  <a:gd name="T16" fmla="*/ 33 w 63"/>
                  <a:gd name="T17" fmla="*/ 0 h 54"/>
                  <a:gd name="T18" fmla="*/ 0 w 63"/>
                  <a:gd name="T19" fmla="*/ 14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3"/>
                  <a:gd name="T31" fmla="*/ 0 h 54"/>
                  <a:gd name="T32" fmla="*/ 63 w 63"/>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3" h="54">
                    <a:moveTo>
                      <a:pt x="0" y="14"/>
                    </a:moveTo>
                    <a:lnTo>
                      <a:pt x="14" y="45"/>
                    </a:lnTo>
                    <a:lnTo>
                      <a:pt x="28" y="45"/>
                    </a:lnTo>
                    <a:lnTo>
                      <a:pt x="29" y="36"/>
                    </a:lnTo>
                    <a:lnTo>
                      <a:pt x="48" y="54"/>
                    </a:lnTo>
                    <a:lnTo>
                      <a:pt x="63" y="51"/>
                    </a:lnTo>
                    <a:lnTo>
                      <a:pt x="60" y="33"/>
                    </a:lnTo>
                    <a:lnTo>
                      <a:pt x="46" y="29"/>
                    </a:lnTo>
                    <a:lnTo>
                      <a:pt x="33" y="0"/>
                    </a:lnTo>
                    <a:lnTo>
                      <a:pt x="0" y="14"/>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1" name="Freeform 225"/>
              <p:cNvSpPr>
                <a:spLocks/>
              </p:cNvSpPr>
              <p:nvPr/>
            </p:nvSpPr>
            <p:spPr bwMode="auto">
              <a:xfrm>
                <a:off x="1732" y="3285"/>
                <a:ext cx="63" cy="54"/>
              </a:xfrm>
              <a:custGeom>
                <a:avLst/>
                <a:gdLst>
                  <a:gd name="T0" fmla="*/ 0 w 63"/>
                  <a:gd name="T1" fmla="*/ 14 h 54"/>
                  <a:gd name="T2" fmla="*/ 14 w 63"/>
                  <a:gd name="T3" fmla="*/ 45 h 54"/>
                  <a:gd name="T4" fmla="*/ 28 w 63"/>
                  <a:gd name="T5" fmla="*/ 45 h 54"/>
                  <a:gd name="T6" fmla="*/ 29 w 63"/>
                  <a:gd name="T7" fmla="*/ 36 h 54"/>
                  <a:gd name="T8" fmla="*/ 48 w 63"/>
                  <a:gd name="T9" fmla="*/ 54 h 54"/>
                  <a:gd name="T10" fmla="*/ 63 w 63"/>
                  <a:gd name="T11" fmla="*/ 51 h 54"/>
                  <a:gd name="T12" fmla="*/ 60 w 63"/>
                  <a:gd name="T13" fmla="*/ 33 h 54"/>
                  <a:gd name="T14" fmla="*/ 46 w 63"/>
                  <a:gd name="T15" fmla="*/ 29 h 54"/>
                  <a:gd name="T16" fmla="*/ 33 w 63"/>
                  <a:gd name="T17" fmla="*/ 0 h 54"/>
                  <a:gd name="T18" fmla="*/ 0 w 63"/>
                  <a:gd name="T19" fmla="*/ 14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3"/>
                  <a:gd name="T31" fmla="*/ 0 h 54"/>
                  <a:gd name="T32" fmla="*/ 63 w 63"/>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3" h="54">
                    <a:moveTo>
                      <a:pt x="0" y="14"/>
                    </a:moveTo>
                    <a:lnTo>
                      <a:pt x="14" y="45"/>
                    </a:lnTo>
                    <a:lnTo>
                      <a:pt x="28" y="45"/>
                    </a:lnTo>
                    <a:lnTo>
                      <a:pt x="29" y="36"/>
                    </a:lnTo>
                    <a:lnTo>
                      <a:pt x="48" y="54"/>
                    </a:lnTo>
                    <a:lnTo>
                      <a:pt x="63" y="51"/>
                    </a:lnTo>
                    <a:lnTo>
                      <a:pt x="60" y="33"/>
                    </a:lnTo>
                    <a:lnTo>
                      <a:pt x="46" y="29"/>
                    </a:lnTo>
                    <a:lnTo>
                      <a:pt x="33" y="0"/>
                    </a:lnTo>
                    <a:lnTo>
                      <a:pt x="0" y="14"/>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2" name="Freeform 226"/>
              <p:cNvSpPr>
                <a:spLocks/>
              </p:cNvSpPr>
              <p:nvPr/>
            </p:nvSpPr>
            <p:spPr bwMode="auto">
              <a:xfrm>
                <a:off x="1732" y="3285"/>
                <a:ext cx="63" cy="54"/>
              </a:xfrm>
              <a:custGeom>
                <a:avLst/>
                <a:gdLst>
                  <a:gd name="T0" fmla="*/ 0 w 63"/>
                  <a:gd name="T1" fmla="*/ 14 h 54"/>
                  <a:gd name="T2" fmla="*/ 14 w 63"/>
                  <a:gd name="T3" fmla="*/ 45 h 54"/>
                  <a:gd name="T4" fmla="*/ 28 w 63"/>
                  <a:gd name="T5" fmla="*/ 45 h 54"/>
                  <a:gd name="T6" fmla="*/ 29 w 63"/>
                  <a:gd name="T7" fmla="*/ 36 h 54"/>
                  <a:gd name="T8" fmla="*/ 48 w 63"/>
                  <a:gd name="T9" fmla="*/ 54 h 54"/>
                  <a:gd name="T10" fmla="*/ 63 w 63"/>
                  <a:gd name="T11" fmla="*/ 51 h 54"/>
                  <a:gd name="T12" fmla="*/ 60 w 63"/>
                  <a:gd name="T13" fmla="*/ 33 h 54"/>
                  <a:gd name="T14" fmla="*/ 46 w 63"/>
                  <a:gd name="T15" fmla="*/ 29 h 54"/>
                  <a:gd name="T16" fmla="*/ 33 w 63"/>
                  <a:gd name="T17" fmla="*/ 0 h 54"/>
                  <a:gd name="T18" fmla="*/ 0 w 63"/>
                  <a:gd name="T19" fmla="*/ 14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3"/>
                  <a:gd name="T31" fmla="*/ 0 h 54"/>
                  <a:gd name="T32" fmla="*/ 63 w 63"/>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3" h="54">
                    <a:moveTo>
                      <a:pt x="0" y="14"/>
                    </a:moveTo>
                    <a:lnTo>
                      <a:pt x="14" y="45"/>
                    </a:lnTo>
                    <a:lnTo>
                      <a:pt x="28" y="45"/>
                    </a:lnTo>
                    <a:lnTo>
                      <a:pt x="29" y="36"/>
                    </a:lnTo>
                    <a:lnTo>
                      <a:pt x="48" y="54"/>
                    </a:lnTo>
                    <a:lnTo>
                      <a:pt x="63" y="51"/>
                    </a:lnTo>
                    <a:lnTo>
                      <a:pt x="60" y="33"/>
                    </a:lnTo>
                    <a:lnTo>
                      <a:pt x="46" y="29"/>
                    </a:lnTo>
                    <a:lnTo>
                      <a:pt x="33" y="0"/>
                    </a:lnTo>
                    <a:lnTo>
                      <a:pt x="0" y="14"/>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3" name="Freeform 227"/>
              <p:cNvSpPr>
                <a:spLocks/>
              </p:cNvSpPr>
              <p:nvPr/>
            </p:nvSpPr>
            <p:spPr bwMode="auto">
              <a:xfrm>
                <a:off x="1834" y="3372"/>
                <a:ext cx="65" cy="18"/>
              </a:xfrm>
              <a:custGeom>
                <a:avLst/>
                <a:gdLst>
                  <a:gd name="T0" fmla="*/ 0 w 65"/>
                  <a:gd name="T1" fmla="*/ 15 h 18"/>
                  <a:gd name="T2" fmla="*/ 7 w 65"/>
                  <a:gd name="T3" fmla="*/ 0 h 18"/>
                  <a:gd name="T4" fmla="*/ 65 w 65"/>
                  <a:gd name="T5" fmla="*/ 6 h 18"/>
                  <a:gd name="T6" fmla="*/ 53 w 65"/>
                  <a:gd name="T7" fmla="*/ 18 h 18"/>
                  <a:gd name="T8" fmla="*/ 0 w 65"/>
                  <a:gd name="T9" fmla="*/ 15 h 18"/>
                  <a:gd name="T10" fmla="*/ 0 60000 65536"/>
                  <a:gd name="T11" fmla="*/ 0 60000 65536"/>
                  <a:gd name="T12" fmla="*/ 0 60000 65536"/>
                  <a:gd name="T13" fmla="*/ 0 60000 65536"/>
                  <a:gd name="T14" fmla="*/ 0 60000 65536"/>
                  <a:gd name="T15" fmla="*/ 0 w 65"/>
                  <a:gd name="T16" fmla="*/ 0 h 18"/>
                  <a:gd name="T17" fmla="*/ 65 w 65"/>
                  <a:gd name="T18" fmla="*/ 18 h 18"/>
                </a:gdLst>
                <a:ahLst/>
                <a:cxnLst>
                  <a:cxn ang="T10">
                    <a:pos x="T0" y="T1"/>
                  </a:cxn>
                  <a:cxn ang="T11">
                    <a:pos x="T2" y="T3"/>
                  </a:cxn>
                  <a:cxn ang="T12">
                    <a:pos x="T4" y="T5"/>
                  </a:cxn>
                  <a:cxn ang="T13">
                    <a:pos x="T6" y="T7"/>
                  </a:cxn>
                  <a:cxn ang="T14">
                    <a:pos x="T8" y="T9"/>
                  </a:cxn>
                </a:cxnLst>
                <a:rect l="T15" t="T16" r="T17" b="T18"/>
                <a:pathLst>
                  <a:path w="65" h="18">
                    <a:moveTo>
                      <a:pt x="0" y="15"/>
                    </a:moveTo>
                    <a:lnTo>
                      <a:pt x="7" y="0"/>
                    </a:lnTo>
                    <a:lnTo>
                      <a:pt x="65" y="6"/>
                    </a:lnTo>
                    <a:lnTo>
                      <a:pt x="53" y="18"/>
                    </a:lnTo>
                    <a:lnTo>
                      <a:pt x="0" y="15"/>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4" name="Freeform 228"/>
              <p:cNvSpPr>
                <a:spLocks/>
              </p:cNvSpPr>
              <p:nvPr/>
            </p:nvSpPr>
            <p:spPr bwMode="auto">
              <a:xfrm>
                <a:off x="1834" y="3372"/>
                <a:ext cx="65" cy="18"/>
              </a:xfrm>
              <a:custGeom>
                <a:avLst/>
                <a:gdLst>
                  <a:gd name="T0" fmla="*/ 0 w 65"/>
                  <a:gd name="T1" fmla="*/ 15 h 18"/>
                  <a:gd name="T2" fmla="*/ 7 w 65"/>
                  <a:gd name="T3" fmla="*/ 0 h 18"/>
                  <a:gd name="T4" fmla="*/ 65 w 65"/>
                  <a:gd name="T5" fmla="*/ 6 h 18"/>
                  <a:gd name="T6" fmla="*/ 53 w 65"/>
                  <a:gd name="T7" fmla="*/ 18 h 18"/>
                  <a:gd name="T8" fmla="*/ 0 w 65"/>
                  <a:gd name="T9" fmla="*/ 15 h 18"/>
                  <a:gd name="T10" fmla="*/ 0 60000 65536"/>
                  <a:gd name="T11" fmla="*/ 0 60000 65536"/>
                  <a:gd name="T12" fmla="*/ 0 60000 65536"/>
                  <a:gd name="T13" fmla="*/ 0 60000 65536"/>
                  <a:gd name="T14" fmla="*/ 0 60000 65536"/>
                  <a:gd name="T15" fmla="*/ 0 w 65"/>
                  <a:gd name="T16" fmla="*/ 0 h 18"/>
                  <a:gd name="T17" fmla="*/ 65 w 65"/>
                  <a:gd name="T18" fmla="*/ 18 h 18"/>
                </a:gdLst>
                <a:ahLst/>
                <a:cxnLst>
                  <a:cxn ang="T10">
                    <a:pos x="T0" y="T1"/>
                  </a:cxn>
                  <a:cxn ang="T11">
                    <a:pos x="T2" y="T3"/>
                  </a:cxn>
                  <a:cxn ang="T12">
                    <a:pos x="T4" y="T5"/>
                  </a:cxn>
                  <a:cxn ang="T13">
                    <a:pos x="T6" y="T7"/>
                  </a:cxn>
                  <a:cxn ang="T14">
                    <a:pos x="T8" y="T9"/>
                  </a:cxn>
                </a:cxnLst>
                <a:rect l="T15" t="T16" r="T17" b="T18"/>
                <a:pathLst>
                  <a:path w="65" h="18">
                    <a:moveTo>
                      <a:pt x="0" y="15"/>
                    </a:moveTo>
                    <a:lnTo>
                      <a:pt x="7" y="0"/>
                    </a:lnTo>
                    <a:lnTo>
                      <a:pt x="65" y="6"/>
                    </a:lnTo>
                    <a:lnTo>
                      <a:pt x="53" y="18"/>
                    </a:lnTo>
                    <a:lnTo>
                      <a:pt x="0" y="15"/>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5" name="Freeform 229"/>
              <p:cNvSpPr>
                <a:spLocks/>
              </p:cNvSpPr>
              <p:nvPr/>
            </p:nvSpPr>
            <p:spPr bwMode="auto">
              <a:xfrm>
                <a:off x="1834" y="3372"/>
                <a:ext cx="65" cy="18"/>
              </a:xfrm>
              <a:custGeom>
                <a:avLst/>
                <a:gdLst>
                  <a:gd name="T0" fmla="*/ 0 w 65"/>
                  <a:gd name="T1" fmla="*/ 15 h 18"/>
                  <a:gd name="T2" fmla="*/ 7 w 65"/>
                  <a:gd name="T3" fmla="*/ 0 h 18"/>
                  <a:gd name="T4" fmla="*/ 65 w 65"/>
                  <a:gd name="T5" fmla="*/ 6 h 18"/>
                  <a:gd name="T6" fmla="*/ 53 w 65"/>
                  <a:gd name="T7" fmla="*/ 18 h 18"/>
                  <a:gd name="T8" fmla="*/ 0 w 65"/>
                  <a:gd name="T9" fmla="*/ 15 h 18"/>
                  <a:gd name="T10" fmla="*/ 0 60000 65536"/>
                  <a:gd name="T11" fmla="*/ 0 60000 65536"/>
                  <a:gd name="T12" fmla="*/ 0 60000 65536"/>
                  <a:gd name="T13" fmla="*/ 0 60000 65536"/>
                  <a:gd name="T14" fmla="*/ 0 60000 65536"/>
                  <a:gd name="T15" fmla="*/ 0 w 65"/>
                  <a:gd name="T16" fmla="*/ 0 h 18"/>
                  <a:gd name="T17" fmla="*/ 65 w 65"/>
                  <a:gd name="T18" fmla="*/ 18 h 18"/>
                </a:gdLst>
                <a:ahLst/>
                <a:cxnLst>
                  <a:cxn ang="T10">
                    <a:pos x="T0" y="T1"/>
                  </a:cxn>
                  <a:cxn ang="T11">
                    <a:pos x="T2" y="T3"/>
                  </a:cxn>
                  <a:cxn ang="T12">
                    <a:pos x="T4" y="T5"/>
                  </a:cxn>
                  <a:cxn ang="T13">
                    <a:pos x="T6" y="T7"/>
                  </a:cxn>
                  <a:cxn ang="T14">
                    <a:pos x="T8" y="T9"/>
                  </a:cxn>
                </a:cxnLst>
                <a:rect l="T15" t="T16" r="T17" b="T18"/>
                <a:pathLst>
                  <a:path w="65" h="18">
                    <a:moveTo>
                      <a:pt x="0" y="15"/>
                    </a:moveTo>
                    <a:lnTo>
                      <a:pt x="7" y="0"/>
                    </a:lnTo>
                    <a:lnTo>
                      <a:pt x="65" y="6"/>
                    </a:lnTo>
                    <a:lnTo>
                      <a:pt x="53" y="18"/>
                    </a:lnTo>
                    <a:lnTo>
                      <a:pt x="0" y="15"/>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6" name="Freeform 230"/>
              <p:cNvSpPr>
                <a:spLocks/>
              </p:cNvSpPr>
              <p:nvPr/>
            </p:nvSpPr>
            <p:spPr bwMode="auto">
              <a:xfrm>
                <a:off x="1834" y="3372"/>
                <a:ext cx="65" cy="18"/>
              </a:xfrm>
              <a:custGeom>
                <a:avLst/>
                <a:gdLst>
                  <a:gd name="T0" fmla="*/ 0 w 65"/>
                  <a:gd name="T1" fmla="*/ 15 h 18"/>
                  <a:gd name="T2" fmla="*/ 7 w 65"/>
                  <a:gd name="T3" fmla="*/ 0 h 18"/>
                  <a:gd name="T4" fmla="*/ 65 w 65"/>
                  <a:gd name="T5" fmla="*/ 6 h 18"/>
                  <a:gd name="T6" fmla="*/ 53 w 65"/>
                  <a:gd name="T7" fmla="*/ 18 h 18"/>
                  <a:gd name="T8" fmla="*/ 0 w 65"/>
                  <a:gd name="T9" fmla="*/ 15 h 18"/>
                  <a:gd name="T10" fmla="*/ 0 60000 65536"/>
                  <a:gd name="T11" fmla="*/ 0 60000 65536"/>
                  <a:gd name="T12" fmla="*/ 0 60000 65536"/>
                  <a:gd name="T13" fmla="*/ 0 60000 65536"/>
                  <a:gd name="T14" fmla="*/ 0 60000 65536"/>
                  <a:gd name="T15" fmla="*/ 0 w 65"/>
                  <a:gd name="T16" fmla="*/ 0 h 18"/>
                  <a:gd name="T17" fmla="*/ 65 w 65"/>
                  <a:gd name="T18" fmla="*/ 18 h 18"/>
                </a:gdLst>
                <a:ahLst/>
                <a:cxnLst>
                  <a:cxn ang="T10">
                    <a:pos x="T0" y="T1"/>
                  </a:cxn>
                  <a:cxn ang="T11">
                    <a:pos x="T2" y="T3"/>
                  </a:cxn>
                  <a:cxn ang="T12">
                    <a:pos x="T4" y="T5"/>
                  </a:cxn>
                  <a:cxn ang="T13">
                    <a:pos x="T6" y="T7"/>
                  </a:cxn>
                  <a:cxn ang="T14">
                    <a:pos x="T8" y="T9"/>
                  </a:cxn>
                </a:cxnLst>
                <a:rect l="T15" t="T16" r="T17" b="T18"/>
                <a:pathLst>
                  <a:path w="65" h="18">
                    <a:moveTo>
                      <a:pt x="0" y="15"/>
                    </a:moveTo>
                    <a:lnTo>
                      <a:pt x="7" y="0"/>
                    </a:lnTo>
                    <a:lnTo>
                      <a:pt x="65" y="6"/>
                    </a:lnTo>
                    <a:lnTo>
                      <a:pt x="53" y="18"/>
                    </a:lnTo>
                    <a:lnTo>
                      <a:pt x="0" y="15"/>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7" name="Freeform 231"/>
              <p:cNvSpPr>
                <a:spLocks/>
              </p:cNvSpPr>
              <p:nvPr/>
            </p:nvSpPr>
            <p:spPr bwMode="auto">
              <a:xfrm>
                <a:off x="1864" y="3378"/>
                <a:ext cx="24" cy="18"/>
              </a:xfrm>
              <a:custGeom>
                <a:avLst/>
                <a:gdLst>
                  <a:gd name="T0" fmla="*/ 0 w 24"/>
                  <a:gd name="T1" fmla="*/ 0 h 18"/>
                  <a:gd name="T2" fmla="*/ 8 w 24"/>
                  <a:gd name="T3" fmla="*/ 18 h 18"/>
                  <a:gd name="T4" fmla="*/ 24 w 24"/>
                  <a:gd name="T5" fmla="*/ 10 h 18"/>
                  <a:gd name="T6" fmla="*/ 16 w 24"/>
                  <a:gd name="T7" fmla="*/ 0 h 18"/>
                  <a:gd name="T8" fmla="*/ 0 w 24"/>
                  <a:gd name="T9" fmla="*/ 0 h 18"/>
                  <a:gd name="T10" fmla="*/ 0 60000 65536"/>
                  <a:gd name="T11" fmla="*/ 0 60000 65536"/>
                  <a:gd name="T12" fmla="*/ 0 60000 65536"/>
                  <a:gd name="T13" fmla="*/ 0 60000 65536"/>
                  <a:gd name="T14" fmla="*/ 0 60000 65536"/>
                  <a:gd name="T15" fmla="*/ 0 w 24"/>
                  <a:gd name="T16" fmla="*/ 0 h 18"/>
                  <a:gd name="T17" fmla="*/ 24 w 24"/>
                  <a:gd name="T18" fmla="*/ 18 h 18"/>
                </a:gdLst>
                <a:ahLst/>
                <a:cxnLst>
                  <a:cxn ang="T10">
                    <a:pos x="T0" y="T1"/>
                  </a:cxn>
                  <a:cxn ang="T11">
                    <a:pos x="T2" y="T3"/>
                  </a:cxn>
                  <a:cxn ang="T12">
                    <a:pos x="T4" y="T5"/>
                  </a:cxn>
                  <a:cxn ang="T13">
                    <a:pos x="T6" y="T7"/>
                  </a:cxn>
                  <a:cxn ang="T14">
                    <a:pos x="T8" y="T9"/>
                  </a:cxn>
                </a:cxnLst>
                <a:rect l="T15" t="T16" r="T17" b="T18"/>
                <a:pathLst>
                  <a:path w="24" h="18">
                    <a:moveTo>
                      <a:pt x="0" y="0"/>
                    </a:moveTo>
                    <a:lnTo>
                      <a:pt x="8" y="18"/>
                    </a:lnTo>
                    <a:lnTo>
                      <a:pt x="24" y="10"/>
                    </a:lnTo>
                    <a:lnTo>
                      <a:pt x="16" y="0"/>
                    </a:lnTo>
                    <a:lnTo>
                      <a:pt x="0" y="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8" name="Freeform 232"/>
              <p:cNvSpPr>
                <a:spLocks/>
              </p:cNvSpPr>
              <p:nvPr/>
            </p:nvSpPr>
            <p:spPr bwMode="auto">
              <a:xfrm>
                <a:off x="1864" y="3378"/>
                <a:ext cx="24" cy="18"/>
              </a:xfrm>
              <a:custGeom>
                <a:avLst/>
                <a:gdLst>
                  <a:gd name="T0" fmla="*/ 0 w 24"/>
                  <a:gd name="T1" fmla="*/ 0 h 18"/>
                  <a:gd name="T2" fmla="*/ 8 w 24"/>
                  <a:gd name="T3" fmla="*/ 18 h 18"/>
                  <a:gd name="T4" fmla="*/ 24 w 24"/>
                  <a:gd name="T5" fmla="*/ 10 h 18"/>
                  <a:gd name="T6" fmla="*/ 16 w 24"/>
                  <a:gd name="T7" fmla="*/ 0 h 18"/>
                  <a:gd name="T8" fmla="*/ 0 w 24"/>
                  <a:gd name="T9" fmla="*/ 0 h 18"/>
                  <a:gd name="T10" fmla="*/ 0 60000 65536"/>
                  <a:gd name="T11" fmla="*/ 0 60000 65536"/>
                  <a:gd name="T12" fmla="*/ 0 60000 65536"/>
                  <a:gd name="T13" fmla="*/ 0 60000 65536"/>
                  <a:gd name="T14" fmla="*/ 0 60000 65536"/>
                  <a:gd name="T15" fmla="*/ 0 w 24"/>
                  <a:gd name="T16" fmla="*/ 0 h 18"/>
                  <a:gd name="T17" fmla="*/ 24 w 24"/>
                  <a:gd name="T18" fmla="*/ 18 h 18"/>
                </a:gdLst>
                <a:ahLst/>
                <a:cxnLst>
                  <a:cxn ang="T10">
                    <a:pos x="T0" y="T1"/>
                  </a:cxn>
                  <a:cxn ang="T11">
                    <a:pos x="T2" y="T3"/>
                  </a:cxn>
                  <a:cxn ang="T12">
                    <a:pos x="T4" y="T5"/>
                  </a:cxn>
                  <a:cxn ang="T13">
                    <a:pos x="T6" y="T7"/>
                  </a:cxn>
                  <a:cxn ang="T14">
                    <a:pos x="T8" y="T9"/>
                  </a:cxn>
                </a:cxnLst>
                <a:rect l="T15" t="T16" r="T17" b="T18"/>
                <a:pathLst>
                  <a:path w="24" h="18">
                    <a:moveTo>
                      <a:pt x="0" y="0"/>
                    </a:moveTo>
                    <a:lnTo>
                      <a:pt x="8" y="18"/>
                    </a:lnTo>
                    <a:lnTo>
                      <a:pt x="24" y="10"/>
                    </a:lnTo>
                    <a:lnTo>
                      <a:pt x="16" y="0"/>
                    </a:lnTo>
                    <a:lnTo>
                      <a:pt x="0" y="0"/>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39" name="Freeform 233"/>
              <p:cNvSpPr>
                <a:spLocks/>
              </p:cNvSpPr>
              <p:nvPr/>
            </p:nvSpPr>
            <p:spPr bwMode="auto">
              <a:xfrm>
                <a:off x="1864" y="3378"/>
                <a:ext cx="24" cy="18"/>
              </a:xfrm>
              <a:custGeom>
                <a:avLst/>
                <a:gdLst>
                  <a:gd name="T0" fmla="*/ 0 w 24"/>
                  <a:gd name="T1" fmla="*/ 0 h 18"/>
                  <a:gd name="T2" fmla="*/ 8 w 24"/>
                  <a:gd name="T3" fmla="*/ 18 h 18"/>
                  <a:gd name="T4" fmla="*/ 24 w 24"/>
                  <a:gd name="T5" fmla="*/ 10 h 18"/>
                  <a:gd name="T6" fmla="*/ 16 w 24"/>
                  <a:gd name="T7" fmla="*/ 0 h 18"/>
                  <a:gd name="T8" fmla="*/ 0 w 24"/>
                  <a:gd name="T9" fmla="*/ 0 h 18"/>
                  <a:gd name="T10" fmla="*/ 0 60000 65536"/>
                  <a:gd name="T11" fmla="*/ 0 60000 65536"/>
                  <a:gd name="T12" fmla="*/ 0 60000 65536"/>
                  <a:gd name="T13" fmla="*/ 0 60000 65536"/>
                  <a:gd name="T14" fmla="*/ 0 60000 65536"/>
                  <a:gd name="T15" fmla="*/ 0 w 24"/>
                  <a:gd name="T16" fmla="*/ 0 h 18"/>
                  <a:gd name="T17" fmla="*/ 24 w 24"/>
                  <a:gd name="T18" fmla="*/ 18 h 18"/>
                </a:gdLst>
                <a:ahLst/>
                <a:cxnLst>
                  <a:cxn ang="T10">
                    <a:pos x="T0" y="T1"/>
                  </a:cxn>
                  <a:cxn ang="T11">
                    <a:pos x="T2" y="T3"/>
                  </a:cxn>
                  <a:cxn ang="T12">
                    <a:pos x="T4" y="T5"/>
                  </a:cxn>
                  <a:cxn ang="T13">
                    <a:pos x="T6" y="T7"/>
                  </a:cxn>
                  <a:cxn ang="T14">
                    <a:pos x="T8" y="T9"/>
                  </a:cxn>
                </a:cxnLst>
                <a:rect l="T15" t="T16" r="T17" b="T18"/>
                <a:pathLst>
                  <a:path w="24" h="18">
                    <a:moveTo>
                      <a:pt x="0" y="0"/>
                    </a:moveTo>
                    <a:lnTo>
                      <a:pt x="8" y="18"/>
                    </a:lnTo>
                    <a:lnTo>
                      <a:pt x="24" y="10"/>
                    </a:lnTo>
                    <a:lnTo>
                      <a:pt x="16" y="0"/>
                    </a:lnTo>
                    <a:lnTo>
                      <a:pt x="0" y="0"/>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40" name="Freeform 234"/>
              <p:cNvSpPr>
                <a:spLocks/>
              </p:cNvSpPr>
              <p:nvPr/>
            </p:nvSpPr>
            <p:spPr bwMode="auto">
              <a:xfrm>
                <a:off x="1864" y="3378"/>
                <a:ext cx="24" cy="18"/>
              </a:xfrm>
              <a:custGeom>
                <a:avLst/>
                <a:gdLst>
                  <a:gd name="T0" fmla="*/ 0 w 24"/>
                  <a:gd name="T1" fmla="*/ 0 h 18"/>
                  <a:gd name="T2" fmla="*/ 8 w 24"/>
                  <a:gd name="T3" fmla="*/ 18 h 18"/>
                  <a:gd name="T4" fmla="*/ 24 w 24"/>
                  <a:gd name="T5" fmla="*/ 10 h 18"/>
                  <a:gd name="T6" fmla="*/ 16 w 24"/>
                  <a:gd name="T7" fmla="*/ 0 h 18"/>
                  <a:gd name="T8" fmla="*/ 0 w 24"/>
                  <a:gd name="T9" fmla="*/ 0 h 18"/>
                  <a:gd name="T10" fmla="*/ 0 60000 65536"/>
                  <a:gd name="T11" fmla="*/ 0 60000 65536"/>
                  <a:gd name="T12" fmla="*/ 0 60000 65536"/>
                  <a:gd name="T13" fmla="*/ 0 60000 65536"/>
                  <a:gd name="T14" fmla="*/ 0 60000 65536"/>
                  <a:gd name="T15" fmla="*/ 0 w 24"/>
                  <a:gd name="T16" fmla="*/ 0 h 18"/>
                  <a:gd name="T17" fmla="*/ 24 w 24"/>
                  <a:gd name="T18" fmla="*/ 18 h 18"/>
                </a:gdLst>
                <a:ahLst/>
                <a:cxnLst>
                  <a:cxn ang="T10">
                    <a:pos x="T0" y="T1"/>
                  </a:cxn>
                  <a:cxn ang="T11">
                    <a:pos x="T2" y="T3"/>
                  </a:cxn>
                  <a:cxn ang="T12">
                    <a:pos x="T4" y="T5"/>
                  </a:cxn>
                  <a:cxn ang="T13">
                    <a:pos x="T6" y="T7"/>
                  </a:cxn>
                  <a:cxn ang="T14">
                    <a:pos x="T8" y="T9"/>
                  </a:cxn>
                </a:cxnLst>
                <a:rect l="T15" t="T16" r="T17" b="T18"/>
                <a:pathLst>
                  <a:path w="24" h="18">
                    <a:moveTo>
                      <a:pt x="0" y="0"/>
                    </a:moveTo>
                    <a:lnTo>
                      <a:pt x="8" y="18"/>
                    </a:lnTo>
                    <a:lnTo>
                      <a:pt x="24" y="10"/>
                    </a:lnTo>
                    <a:lnTo>
                      <a:pt x="16" y="0"/>
                    </a:lnTo>
                    <a:lnTo>
                      <a:pt x="0" y="0"/>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41" name="Freeform 235"/>
              <p:cNvSpPr>
                <a:spLocks/>
              </p:cNvSpPr>
              <p:nvPr/>
            </p:nvSpPr>
            <p:spPr bwMode="auto">
              <a:xfrm>
                <a:off x="1901" y="3392"/>
                <a:ext cx="82" cy="48"/>
              </a:xfrm>
              <a:custGeom>
                <a:avLst/>
                <a:gdLst>
                  <a:gd name="T0" fmla="*/ 0 w 82"/>
                  <a:gd name="T1" fmla="*/ 12 h 48"/>
                  <a:gd name="T2" fmla="*/ 10 w 82"/>
                  <a:gd name="T3" fmla="*/ 0 h 48"/>
                  <a:gd name="T4" fmla="*/ 22 w 82"/>
                  <a:gd name="T5" fmla="*/ 12 h 48"/>
                  <a:gd name="T6" fmla="*/ 51 w 82"/>
                  <a:gd name="T7" fmla="*/ 10 h 48"/>
                  <a:gd name="T8" fmla="*/ 82 w 82"/>
                  <a:gd name="T9" fmla="*/ 31 h 48"/>
                  <a:gd name="T10" fmla="*/ 71 w 82"/>
                  <a:gd name="T11" fmla="*/ 42 h 48"/>
                  <a:gd name="T12" fmla="*/ 32 w 82"/>
                  <a:gd name="T13" fmla="*/ 48 h 48"/>
                  <a:gd name="T14" fmla="*/ 26 w 82"/>
                  <a:gd name="T15" fmla="*/ 27 h 48"/>
                  <a:gd name="T16" fmla="*/ 11 w 82"/>
                  <a:gd name="T17" fmla="*/ 27 h 48"/>
                  <a:gd name="T18" fmla="*/ 0 w 82"/>
                  <a:gd name="T19" fmla="*/ 1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
                  <a:gd name="T31" fmla="*/ 0 h 48"/>
                  <a:gd name="T32" fmla="*/ 82 w 82"/>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 h="48">
                    <a:moveTo>
                      <a:pt x="0" y="12"/>
                    </a:moveTo>
                    <a:lnTo>
                      <a:pt x="10" y="0"/>
                    </a:lnTo>
                    <a:lnTo>
                      <a:pt x="22" y="12"/>
                    </a:lnTo>
                    <a:lnTo>
                      <a:pt x="51" y="10"/>
                    </a:lnTo>
                    <a:lnTo>
                      <a:pt x="82" y="31"/>
                    </a:lnTo>
                    <a:lnTo>
                      <a:pt x="71" y="42"/>
                    </a:lnTo>
                    <a:lnTo>
                      <a:pt x="32" y="48"/>
                    </a:lnTo>
                    <a:lnTo>
                      <a:pt x="26" y="27"/>
                    </a:lnTo>
                    <a:lnTo>
                      <a:pt x="11" y="27"/>
                    </a:lnTo>
                    <a:lnTo>
                      <a:pt x="0" y="12"/>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42" name="Freeform 236"/>
              <p:cNvSpPr>
                <a:spLocks/>
              </p:cNvSpPr>
              <p:nvPr/>
            </p:nvSpPr>
            <p:spPr bwMode="auto">
              <a:xfrm>
                <a:off x="1901" y="3392"/>
                <a:ext cx="82" cy="48"/>
              </a:xfrm>
              <a:custGeom>
                <a:avLst/>
                <a:gdLst>
                  <a:gd name="T0" fmla="*/ 0 w 82"/>
                  <a:gd name="T1" fmla="*/ 12 h 48"/>
                  <a:gd name="T2" fmla="*/ 10 w 82"/>
                  <a:gd name="T3" fmla="*/ 0 h 48"/>
                  <a:gd name="T4" fmla="*/ 22 w 82"/>
                  <a:gd name="T5" fmla="*/ 12 h 48"/>
                  <a:gd name="T6" fmla="*/ 51 w 82"/>
                  <a:gd name="T7" fmla="*/ 10 h 48"/>
                  <a:gd name="T8" fmla="*/ 82 w 82"/>
                  <a:gd name="T9" fmla="*/ 31 h 48"/>
                  <a:gd name="T10" fmla="*/ 71 w 82"/>
                  <a:gd name="T11" fmla="*/ 42 h 48"/>
                  <a:gd name="T12" fmla="*/ 32 w 82"/>
                  <a:gd name="T13" fmla="*/ 48 h 48"/>
                  <a:gd name="T14" fmla="*/ 26 w 82"/>
                  <a:gd name="T15" fmla="*/ 27 h 48"/>
                  <a:gd name="T16" fmla="*/ 11 w 82"/>
                  <a:gd name="T17" fmla="*/ 27 h 48"/>
                  <a:gd name="T18" fmla="*/ 0 w 82"/>
                  <a:gd name="T19" fmla="*/ 1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
                  <a:gd name="T31" fmla="*/ 0 h 48"/>
                  <a:gd name="T32" fmla="*/ 82 w 82"/>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 h="48">
                    <a:moveTo>
                      <a:pt x="0" y="12"/>
                    </a:moveTo>
                    <a:lnTo>
                      <a:pt x="10" y="0"/>
                    </a:lnTo>
                    <a:lnTo>
                      <a:pt x="22" y="12"/>
                    </a:lnTo>
                    <a:lnTo>
                      <a:pt x="51" y="10"/>
                    </a:lnTo>
                    <a:lnTo>
                      <a:pt x="82" y="31"/>
                    </a:lnTo>
                    <a:lnTo>
                      <a:pt x="71" y="42"/>
                    </a:lnTo>
                    <a:lnTo>
                      <a:pt x="32" y="48"/>
                    </a:lnTo>
                    <a:lnTo>
                      <a:pt x="26" y="27"/>
                    </a:lnTo>
                    <a:lnTo>
                      <a:pt x="11" y="27"/>
                    </a:lnTo>
                    <a:lnTo>
                      <a:pt x="0" y="12"/>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43" name="Freeform 237"/>
              <p:cNvSpPr>
                <a:spLocks/>
              </p:cNvSpPr>
              <p:nvPr/>
            </p:nvSpPr>
            <p:spPr bwMode="auto">
              <a:xfrm>
                <a:off x="1901" y="3392"/>
                <a:ext cx="82" cy="48"/>
              </a:xfrm>
              <a:custGeom>
                <a:avLst/>
                <a:gdLst>
                  <a:gd name="T0" fmla="*/ 0 w 82"/>
                  <a:gd name="T1" fmla="*/ 12 h 48"/>
                  <a:gd name="T2" fmla="*/ 10 w 82"/>
                  <a:gd name="T3" fmla="*/ 0 h 48"/>
                  <a:gd name="T4" fmla="*/ 22 w 82"/>
                  <a:gd name="T5" fmla="*/ 12 h 48"/>
                  <a:gd name="T6" fmla="*/ 51 w 82"/>
                  <a:gd name="T7" fmla="*/ 10 h 48"/>
                  <a:gd name="T8" fmla="*/ 82 w 82"/>
                  <a:gd name="T9" fmla="*/ 31 h 48"/>
                  <a:gd name="T10" fmla="*/ 71 w 82"/>
                  <a:gd name="T11" fmla="*/ 42 h 48"/>
                  <a:gd name="T12" fmla="*/ 32 w 82"/>
                  <a:gd name="T13" fmla="*/ 48 h 48"/>
                  <a:gd name="T14" fmla="*/ 26 w 82"/>
                  <a:gd name="T15" fmla="*/ 27 h 48"/>
                  <a:gd name="T16" fmla="*/ 11 w 82"/>
                  <a:gd name="T17" fmla="*/ 27 h 48"/>
                  <a:gd name="T18" fmla="*/ 0 w 82"/>
                  <a:gd name="T19" fmla="*/ 1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
                  <a:gd name="T31" fmla="*/ 0 h 48"/>
                  <a:gd name="T32" fmla="*/ 82 w 82"/>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 h="48">
                    <a:moveTo>
                      <a:pt x="0" y="12"/>
                    </a:moveTo>
                    <a:lnTo>
                      <a:pt x="10" y="0"/>
                    </a:lnTo>
                    <a:lnTo>
                      <a:pt x="22" y="12"/>
                    </a:lnTo>
                    <a:lnTo>
                      <a:pt x="51" y="10"/>
                    </a:lnTo>
                    <a:lnTo>
                      <a:pt x="82" y="31"/>
                    </a:lnTo>
                    <a:lnTo>
                      <a:pt x="71" y="42"/>
                    </a:lnTo>
                    <a:lnTo>
                      <a:pt x="32" y="48"/>
                    </a:lnTo>
                    <a:lnTo>
                      <a:pt x="26" y="27"/>
                    </a:lnTo>
                    <a:lnTo>
                      <a:pt x="11" y="27"/>
                    </a:lnTo>
                    <a:lnTo>
                      <a:pt x="0" y="12"/>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44" name="Freeform 238"/>
              <p:cNvSpPr>
                <a:spLocks/>
              </p:cNvSpPr>
              <p:nvPr/>
            </p:nvSpPr>
            <p:spPr bwMode="auto">
              <a:xfrm>
                <a:off x="1901" y="3392"/>
                <a:ext cx="82" cy="48"/>
              </a:xfrm>
              <a:custGeom>
                <a:avLst/>
                <a:gdLst>
                  <a:gd name="T0" fmla="*/ 0 w 82"/>
                  <a:gd name="T1" fmla="*/ 12 h 48"/>
                  <a:gd name="T2" fmla="*/ 10 w 82"/>
                  <a:gd name="T3" fmla="*/ 0 h 48"/>
                  <a:gd name="T4" fmla="*/ 22 w 82"/>
                  <a:gd name="T5" fmla="*/ 12 h 48"/>
                  <a:gd name="T6" fmla="*/ 51 w 82"/>
                  <a:gd name="T7" fmla="*/ 10 h 48"/>
                  <a:gd name="T8" fmla="*/ 82 w 82"/>
                  <a:gd name="T9" fmla="*/ 31 h 48"/>
                  <a:gd name="T10" fmla="*/ 71 w 82"/>
                  <a:gd name="T11" fmla="*/ 42 h 48"/>
                  <a:gd name="T12" fmla="*/ 32 w 82"/>
                  <a:gd name="T13" fmla="*/ 48 h 48"/>
                  <a:gd name="T14" fmla="*/ 26 w 82"/>
                  <a:gd name="T15" fmla="*/ 27 h 48"/>
                  <a:gd name="T16" fmla="*/ 11 w 82"/>
                  <a:gd name="T17" fmla="*/ 27 h 48"/>
                  <a:gd name="T18" fmla="*/ 0 w 82"/>
                  <a:gd name="T19" fmla="*/ 1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
                  <a:gd name="T31" fmla="*/ 0 h 48"/>
                  <a:gd name="T32" fmla="*/ 82 w 82"/>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 h="48">
                    <a:moveTo>
                      <a:pt x="0" y="12"/>
                    </a:moveTo>
                    <a:lnTo>
                      <a:pt x="10" y="0"/>
                    </a:lnTo>
                    <a:lnTo>
                      <a:pt x="22" y="12"/>
                    </a:lnTo>
                    <a:lnTo>
                      <a:pt x="51" y="10"/>
                    </a:lnTo>
                    <a:lnTo>
                      <a:pt x="82" y="31"/>
                    </a:lnTo>
                    <a:lnTo>
                      <a:pt x="71" y="42"/>
                    </a:lnTo>
                    <a:lnTo>
                      <a:pt x="32" y="48"/>
                    </a:lnTo>
                    <a:lnTo>
                      <a:pt x="26" y="27"/>
                    </a:lnTo>
                    <a:lnTo>
                      <a:pt x="11" y="27"/>
                    </a:lnTo>
                    <a:lnTo>
                      <a:pt x="0" y="12"/>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45" name="Freeform 239"/>
              <p:cNvSpPr>
                <a:spLocks/>
              </p:cNvSpPr>
              <p:nvPr/>
            </p:nvSpPr>
            <p:spPr bwMode="auto">
              <a:xfrm>
                <a:off x="1975" y="3480"/>
                <a:ext cx="137" cy="156"/>
              </a:xfrm>
              <a:custGeom>
                <a:avLst/>
                <a:gdLst>
                  <a:gd name="T0" fmla="*/ 0 w 137"/>
                  <a:gd name="T1" fmla="*/ 61 h 156"/>
                  <a:gd name="T2" fmla="*/ 18 w 137"/>
                  <a:gd name="T3" fmla="*/ 104 h 156"/>
                  <a:gd name="T4" fmla="*/ 15 w 137"/>
                  <a:gd name="T5" fmla="*/ 138 h 156"/>
                  <a:gd name="T6" fmla="*/ 44 w 137"/>
                  <a:gd name="T7" fmla="*/ 156 h 156"/>
                  <a:gd name="T8" fmla="*/ 60 w 137"/>
                  <a:gd name="T9" fmla="*/ 129 h 156"/>
                  <a:gd name="T10" fmla="*/ 119 w 137"/>
                  <a:gd name="T11" fmla="*/ 105 h 156"/>
                  <a:gd name="T12" fmla="*/ 137 w 137"/>
                  <a:gd name="T13" fmla="*/ 86 h 156"/>
                  <a:gd name="T14" fmla="*/ 90 w 137"/>
                  <a:gd name="T15" fmla="*/ 31 h 156"/>
                  <a:gd name="T16" fmla="*/ 22 w 137"/>
                  <a:gd name="T17" fmla="*/ 0 h 156"/>
                  <a:gd name="T18" fmla="*/ 16 w 137"/>
                  <a:gd name="T19" fmla="*/ 9 h 156"/>
                  <a:gd name="T20" fmla="*/ 24 w 137"/>
                  <a:gd name="T21" fmla="*/ 33 h 156"/>
                  <a:gd name="T22" fmla="*/ 0 w 137"/>
                  <a:gd name="T23" fmla="*/ 61 h 1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7"/>
                  <a:gd name="T37" fmla="*/ 0 h 156"/>
                  <a:gd name="T38" fmla="*/ 137 w 137"/>
                  <a:gd name="T39" fmla="*/ 156 h 1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7" h="156">
                    <a:moveTo>
                      <a:pt x="0" y="61"/>
                    </a:moveTo>
                    <a:lnTo>
                      <a:pt x="18" y="104"/>
                    </a:lnTo>
                    <a:lnTo>
                      <a:pt x="15" y="138"/>
                    </a:lnTo>
                    <a:lnTo>
                      <a:pt x="44" y="156"/>
                    </a:lnTo>
                    <a:lnTo>
                      <a:pt x="60" y="129"/>
                    </a:lnTo>
                    <a:lnTo>
                      <a:pt x="119" y="105"/>
                    </a:lnTo>
                    <a:lnTo>
                      <a:pt x="137" y="86"/>
                    </a:lnTo>
                    <a:lnTo>
                      <a:pt x="90" y="31"/>
                    </a:lnTo>
                    <a:lnTo>
                      <a:pt x="22" y="0"/>
                    </a:lnTo>
                    <a:lnTo>
                      <a:pt x="16" y="9"/>
                    </a:lnTo>
                    <a:lnTo>
                      <a:pt x="24" y="33"/>
                    </a:lnTo>
                    <a:lnTo>
                      <a:pt x="0" y="6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46" name="Freeform 240"/>
              <p:cNvSpPr>
                <a:spLocks/>
              </p:cNvSpPr>
              <p:nvPr/>
            </p:nvSpPr>
            <p:spPr bwMode="auto">
              <a:xfrm>
                <a:off x="1975" y="3480"/>
                <a:ext cx="137" cy="156"/>
              </a:xfrm>
              <a:custGeom>
                <a:avLst/>
                <a:gdLst>
                  <a:gd name="T0" fmla="*/ 0 w 137"/>
                  <a:gd name="T1" fmla="*/ 61 h 156"/>
                  <a:gd name="T2" fmla="*/ 18 w 137"/>
                  <a:gd name="T3" fmla="*/ 104 h 156"/>
                  <a:gd name="T4" fmla="*/ 15 w 137"/>
                  <a:gd name="T5" fmla="*/ 138 h 156"/>
                  <a:gd name="T6" fmla="*/ 44 w 137"/>
                  <a:gd name="T7" fmla="*/ 156 h 156"/>
                  <a:gd name="T8" fmla="*/ 60 w 137"/>
                  <a:gd name="T9" fmla="*/ 129 h 156"/>
                  <a:gd name="T10" fmla="*/ 119 w 137"/>
                  <a:gd name="T11" fmla="*/ 105 h 156"/>
                  <a:gd name="T12" fmla="*/ 137 w 137"/>
                  <a:gd name="T13" fmla="*/ 86 h 156"/>
                  <a:gd name="T14" fmla="*/ 90 w 137"/>
                  <a:gd name="T15" fmla="*/ 31 h 156"/>
                  <a:gd name="T16" fmla="*/ 22 w 137"/>
                  <a:gd name="T17" fmla="*/ 0 h 156"/>
                  <a:gd name="T18" fmla="*/ 16 w 137"/>
                  <a:gd name="T19" fmla="*/ 9 h 156"/>
                  <a:gd name="T20" fmla="*/ 24 w 137"/>
                  <a:gd name="T21" fmla="*/ 33 h 156"/>
                  <a:gd name="T22" fmla="*/ 0 w 137"/>
                  <a:gd name="T23" fmla="*/ 61 h 1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7"/>
                  <a:gd name="T37" fmla="*/ 0 h 156"/>
                  <a:gd name="T38" fmla="*/ 137 w 137"/>
                  <a:gd name="T39" fmla="*/ 156 h 1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7" h="156">
                    <a:moveTo>
                      <a:pt x="0" y="61"/>
                    </a:moveTo>
                    <a:lnTo>
                      <a:pt x="18" y="104"/>
                    </a:lnTo>
                    <a:lnTo>
                      <a:pt x="15" y="138"/>
                    </a:lnTo>
                    <a:lnTo>
                      <a:pt x="44" y="156"/>
                    </a:lnTo>
                    <a:lnTo>
                      <a:pt x="60" y="129"/>
                    </a:lnTo>
                    <a:lnTo>
                      <a:pt x="119" y="105"/>
                    </a:lnTo>
                    <a:lnTo>
                      <a:pt x="137" y="86"/>
                    </a:lnTo>
                    <a:lnTo>
                      <a:pt x="90" y="31"/>
                    </a:lnTo>
                    <a:lnTo>
                      <a:pt x="22" y="0"/>
                    </a:lnTo>
                    <a:lnTo>
                      <a:pt x="16" y="9"/>
                    </a:lnTo>
                    <a:lnTo>
                      <a:pt x="24" y="33"/>
                    </a:lnTo>
                    <a:lnTo>
                      <a:pt x="0" y="6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47" name="Freeform 241"/>
              <p:cNvSpPr>
                <a:spLocks/>
              </p:cNvSpPr>
              <p:nvPr/>
            </p:nvSpPr>
            <p:spPr bwMode="auto">
              <a:xfrm>
                <a:off x="1975" y="3480"/>
                <a:ext cx="137" cy="156"/>
              </a:xfrm>
              <a:custGeom>
                <a:avLst/>
                <a:gdLst>
                  <a:gd name="T0" fmla="*/ 0 w 137"/>
                  <a:gd name="T1" fmla="*/ 61 h 156"/>
                  <a:gd name="T2" fmla="*/ 18 w 137"/>
                  <a:gd name="T3" fmla="*/ 104 h 156"/>
                  <a:gd name="T4" fmla="*/ 15 w 137"/>
                  <a:gd name="T5" fmla="*/ 138 h 156"/>
                  <a:gd name="T6" fmla="*/ 44 w 137"/>
                  <a:gd name="T7" fmla="*/ 156 h 156"/>
                  <a:gd name="T8" fmla="*/ 60 w 137"/>
                  <a:gd name="T9" fmla="*/ 129 h 156"/>
                  <a:gd name="T10" fmla="*/ 119 w 137"/>
                  <a:gd name="T11" fmla="*/ 105 h 156"/>
                  <a:gd name="T12" fmla="*/ 137 w 137"/>
                  <a:gd name="T13" fmla="*/ 86 h 156"/>
                  <a:gd name="T14" fmla="*/ 90 w 137"/>
                  <a:gd name="T15" fmla="*/ 31 h 156"/>
                  <a:gd name="T16" fmla="*/ 22 w 137"/>
                  <a:gd name="T17" fmla="*/ 0 h 156"/>
                  <a:gd name="T18" fmla="*/ 16 w 137"/>
                  <a:gd name="T19" fmla="*/ 9 h 156"/>
                  <a:gd name="T20" fmla="*/ 24 w 137"/>
                  <a:gd name="T21" fmla="*/ 33 h 156"/>
                  <a:gd name="T22" fmla="*/ 0 w 137"/>
                  <a:gd name="T23" fmla="*/ 61 h 1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7"/>
                  <a:gd name="T37" fmla="*/ 0 h 156"/>
                  <a:gd name="T38" fmla="*/ 137 w 137"/>
                  <a:gd name="T39" fmla="*/ 156 h 1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7" h="156">
                    <a:moveTo>
                      <a:pt x="0" y="61"/>
                    </a:moveTo>
                    <a:lnTo>
                      <a:pt x="18" y="104"/>
                    </a:lnTo>
                    <a:lnTo>
                      <a:pt x="15" y="138"/>
                    </a:lnTo>
                    <a:lnTo>
                      <a:pt x="44" y="156"/>
                    </a:lnTo>
                    <a:lnTo>
                      <a:pt x="60" y="129"/>
                    </a:lnTo>
                    <a:lnTo>
                      <a:pt x="119" y="105"/>
                    </a:lnTo>
                    <a:lnTo>
                      <a:pt x="137" y="86"/>
                    </a:lnTo>
                    <a:lnTo>
                      <a:pt x="90" y="31"/>
                    </a:lnTo>
                    <a:lnTo>
                      <a:pt x="22" y="0"/>
                    </a:lnTo>
                    <a:lnTo>
                      <a:pt x="16" y="9"/>
                    </a:lnTo>
                    <a:lnTo>
                      <a:pt x="24" y="33"/>
                    </a:lnTo>
                    <a:lnTo>
                      <a:pt x="0" y="61"/>
                    </a:lnTo>
                    <a:close/>
                  </a:path>
                </a:pathLst>
              </a:custGeom>
              <a:solidFill>
                <a:srgbClr val="FFCC99"/>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748" name="Freeform 242"/>
              <p:cNvSpPr>
                <a:spLocks/>
              </p:cNvSpPr>
              <p:nvPr/>
            </p:nvSpPr>
            <p:spPr bwMode="auto">
              <a:xfrm>
                <a:off x="1975" y="3480"/>
                <a:ext cx="137" cy="156"/>
              </a:xfrm>
              <a:custGeom>
                <a:avLst/>
                <a:gdLst>
                  <a:gd name="T0" fmla="*/ 0 w 137"/>
                  <a:gd name="T1" fmla="*/ 61 h 156"/>
                  <a:gd name="T2" fmla="*/ 18 w 137"/>
                  <a:gd name="T3" fmla="*/ 104 h 156"/>
                  <a:gd name="T4" fmla="*/ 15 w 137"/>
                  <a:gd name="T5" fmla="*/ 138 h 156"/>
                  <a:gd name="T6" fmla="*/ 44 w 137"/>
                  <a:gd name="T7" fmla="*/ 156 h 156"/>
                  <a:gd name="T8" fmla="*/ 60 w 137"/>
                  <a:gd name="T9" fmla="*/ 129 h 156"/>
                  <a:gd name="T10" fmla="*/ 119 w 137"/>
                  <a:gd name="T11" fmla="*/ 105 h 156"/>
                  <a:gd name="T12" fmla="*/ 137 w 137"/>
                  <a:gd name="T13" fmla="*/ 86 h 156"/>
                  <a:gd name="T14" fmla="*/ 90 w 137"/>
                  <a:gd name="T15" fmla="*/ 31 h 156"/>
                  <a:gd name="T16" fmla="*/ 22 w 137"/>
                  <a:gd name="T17" fmla="*/ 0 h 156"/>
                  <a:gd name="T18" fmla="*/ 16 w 137"/>
                  <a:gd name="T19" fmla="*/ 9 h 156"/>
                  <a:gd name="T20" fmla="*/ 24 w 137"/>
                  <a:gd name="T21" fmla="*/ 33 h 156"/>
                  <a:gd name="T22" fmla="*/ 0 w 137"/>
                  <a:gd name="T23" fmla="*/ 61 h 1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7"/>
                  <a:gd name="T37" fmla="*/ 0 h 156"/>
                  <a:gd name="T38" fmla="*/ 137 w 137"/>
                  <a:gd name="T39" fmla="*/ 156 h 1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7" h="156">
                    <a:moveTo>
                      <a:pt x="0" y="61"/>
                    </a:moveTo>
                    <a:lnTo>
                      <a:pt x="18" y="104"/>
                    </a:lnTo>
                    <a:lnTo>
                      <a:pt x="15" y="138"/>
                    </a:lnTo>
                    <a:lnTo>
                      <a:pt x="44" y="156"/>
                    </a:lnTo>
                    <a:lnTo>
                      <a:pt x="60" y="129"/>
                    </a:lnTo>
                    <a:lnTo>
                      <a:pt x="119" y="105"/>
                    </a:lnTo>
                    <a:lnTo>
                      <a:pt x="137" y="86"/>
                    </a:lnTo>
                    <a:lnTo>
                      <a:pt x="90" y="31"/>
                    </a:lnTo>
                    <a:lnTo>
                      <a:pt x="22" y="0"/>
                    </a:lnTo>
                    <a:lnTo>
                      <a:pt x="16" y="9"/>
                    </a:lnTo>
                    <a:lnTo>
                      <a:pt x="24" y="33"/>
                    </a:lnTo>
                    <a:lnTo>
                      <a:pt x="0" y="61"/>
                    </a:lnTo>
                    <a:close/>
                  </a:path>
                </a:pathLst>
              </a:custGeom>
              <a:solidFill>
                <a:srgbClr val="FFCC99"/>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grpSp>
        <p:sp>
          <p:nvSpPr>
            <p:cNvPr id="19591" name="Freeform 243"/>
            <p:cNvSpPr>
              <a:spLocks/>
            </p:cNvSpPr>
            <p:nvPr/>
          </p:nvSpPr>
          <p:spPr bwMode="auto">
            <a:xfrm>
              <a:off x="3325" y="1186"/>
              <a:ext cx="19" cy="15"/>
            </a:xfrm>
            <a:custGeom>
              <a:avLst/>
              <a:gdLst>
                <a:gd name="T0" fmla="*/ 0 w 29"/>
                <a:gd name="T1" fmla="*/ 23 h 23"/>
                <a:gd name="T2" fmla="*/ 13 w 29"/>
                <a:gd name="T3" fmla="*/ 0 h 23"/>
                <a:gd name="T4" fmla="*/ 29 w 29"/>
                <a:gd name="T5" fmla="*/ 9 h 23"/>
                <a:gd name="T6" fmla="*/ 0 w 29"/>
                <a:gd name="T7" fmla="*/ 23 h 23"/>
                <a:gd name="T8" fmla="*/ 0 60000 65536"/>
                <a:gd name="T9" fmla="*/ 0 60000 65536"/>
                <a:gd name="T10" fmla="*/ 0 60000 65536"/>
                <a:gd name="T11" fmla="*/ 0 60000 65536"/>
                <a:gd name="T12" fmla="*/ 0 w 29"/>
                <a:gd name="T13" fmla="*/ 0 h 23"/>
                <a:gd name="T14" fmla="*/ 29 w 29"/>
                <a:gd name="T15" fmla="*/ 23 h 23"/>
              </a:gdLst>
              <a:ahLst/>
              <a:cxnLst>
                <a:cxn ang="T8">
                  <a:pos x="T0" y="T1"/>
                </a:cxn>
                <a:cxn ang="T9">
                  <a:pos x="T2" y="T3"/>
                </a:cxn>
                <a:cxn ang="T10">
                  <a:pos x="T4" y="T5"/>
                </a:cxn>
                <a:cxn ang="T11">
                  <a:pos x="T6" y="T7"/>
                </a:cxn>
              </a:cxnLst>
              <a:rect l="T12" t="T13" r="T14" b="T15"/>
              <a:pathLst>
                <a:path w="29" h="23">
                  <a:moveTo>
                    <a:pt x="0" y="23"/>
                  </a:moveTo>
                  <a:lnTo>
                    <a:pt x="13" y="0"/>
                  </a:lnTo>
                  <a:lnTo>
                    <a:pt x="29" y="9"/>
                  </a:lnTo>
                  <a:lnTo>
                    <a:pt x="0" y="23"/>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92" name="Freeform 244"/>
            <p:cNvSpPr>
              <a:spLocks/>
            </p:cNvSpPr>
            <p:nvPr/>
          </p:nvSpPr>
          <p:spPr bwMode="auto">
            <a:xfrm>
              <a:off x="3325" y="1186"/>
              <a:ext cx="19" cy="15"/>
            </a:xfrm>
            <a:custGeom>
              <a:avLst/>
              <a:gdLst>
                <a:gd name="T0" fmla="*/ 0 w 29"/>
                <a:gd name="T1" fmla="*/ 23 h 23"/>
                <a:gd name="T2" fmla="*/ 13 w 29"/>
                <a:gd name="T3" fmla="*/ 0 h 23"/>
                <a:gd name="T4" fmla="*/ 29 w 29"/>
                <a:gd name="T5" fmla="*/ 9 h 23"/>
                <a:gd name="T6" fmla="*/ 0 w 29"/>
                <a:gd name="T7" fmla="*/ 23 h 23"/>
                <a:gd name="T8" fmla="*/ 0 60000 65536"/>
                <a:gd name="T9" fmla="*/ 0 60000 65536"/>
                <a:gd name="T10" fmla="*/ 0 60000 65536"/>
                <a:gd name="T11" fmla="*/ 0 60000 65536"/>
                <a:gd name="T12" fmla="*/ 0 w 29"/>
                <a:gd name="T13" fmla="*/ 0 h 23"/>
                <a:gd name="T14" fmla="*/ 29 w 29"/>
                <a:gd name="T15" fmla="*/ 23 h 23"/>
              </a:gdLst>
              <a:ahLst/>
              <a:cxnLst>
                <a:cxn ang="T8">
                  <a:pos x="T0" y="T1"/>
                </a:cxn>
                <a:cxn ang="T9">
                  <a:pos x="T2" y="T3"/>
                </a:cxn>
                <a:cxn ang="T10">
                  <a:pos x="T4" y="T5"/>
                </a:cxn>
                <a:cxn ang="T11">
                  <a:pos x="T6" y="T7"/>
                </a:cxn>
              </a:cxnLst>
              <a:rect l="T12" t="T13" r="T14" b="T15"/>
              <a:pathLst>
                <a:path w="29" h="23">
                  <a:moveTo>
                    <a:pt x="0" y="23"/>
                  </a:moveTo>
                  <a:lnTo>
                    <a:pt x="13" y="0"/>
                  </a:lnTo>
                  <a:lnTo>
                    <a:pt x="29" y="9"/>
                  </a:lnTo>
                  <a:lnTo>
                    <a:pt x="0" y="23"/>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93" name="Freeform 245"/>
            <p:cNvSpPr>
              <a:spLocks/>
            </p:cNvSpPr>
            <p:nvPr/>
          </p:nvSpPr>
          <p:spPr bwMode="auto">
            <a:xfrm>
              <a:off x="3361" y="1182"/>
              <a:ext cx="15" cy="12"/>
            </a:xfrm>
            <a:custGeom>
              <a:avLst/>
              <a:gdLst>
                <a:gd name="T0" fmla="*/ 0 w 23"/>
                <a:gd name="T1" fmla="*/ 18 h 18"/>
                <a:gd name="T2" fmla="*/ 13 w 23"/>
                <a:gd name="T3" fmla="*/ 0 h 18"/>
                <a:gd name="T4" fmla="*/ 23 w 23"/>
                <a:gd name="T5" fmla="*/ 14 h 18"/>
                <a:gd name="T6" fmla="*/ 0 w 23"/>
                <a:gd name="T7" fmla="*/ 18 h 18"/>
                <a:gd name="T8" fmla="*/ 0 60000 65536"/>
                <a:gd name="T9" fmla="*/ 0 60000 65536"/>
                <a:gd name="T10" fmla="*/ 0 60000 65536"/>
                <a:gd name="T11" fmla="*/ 0 60000 65536"/>
                <a:gd name="T12" fmla="*/ 0 w 23"/>
                <a:gd name="T13" fmla="*/ 0 h 18"/>
                <a:gd name="T14" fmla="*/ 23 w 23"/>
                <a:gd name="T15" fmla="*/ 18 h 18"/>
              </a:gdLst>
              <a:ahLst/>
              <a:cxnLst>
                <a:cxn ang="T8">
                  <a:pos x="T0" y="T1"/>
                </a:cxn>
                <a:cxn ang="T9">
                  <a:pos x="T2" y="T3"/>
                </a:cxn>
                <a:cxn ang="T10">
                  <a:pos x="T4" y="T5"/>
                </a:cxn>
                <a:cxn ang="T11">
                  <a:pos x="T6" y="T7"/>
                </a:cxn>
              </a:cxnLst>
              <a:rect l="T12" t="T13" r="T14" b="T15"/>
              <a:pathLst>
                <a:path w="23" h="18">
                  <a:moveTo>
                    <a:pt x="0" y="18"/>
                  </a:moveTo>
                  <a:lnTo>
                    <a:pt x="13" y="0"/>
                  </a:lnTo>
                  <a:lnTo>
                    <a:pt x="23" y="14"/>
                  </a:lnTo>
                  <a:lnTo>
                    <a:pt x="0" y="18"/>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94" name="Freeform 246"/>
            <p:cNvSpPr>
              <a:spLocks/>
            </p:cNvSpPr>
            <p:nvPr/>
          </p:nvSpPr>
          <p:spPr bwMode="auto">
            <a:xfrm>
              <a:off x="3361" y="1182"/>
              <a:ext cx="15" cy="12"/>
            </a:xfrm>
            <a:custGeom>
              <a:avLst/>
              <a:gdLst>
                <a:gd name="T0" fmla="*/ 0 w 23"/>
                <a:gd name="T1" fmla="*/ 18 h 18"/>
                <a:gd name="T2" fmla="*/ 13 w 23"/>
                <a:gd name="T3" fmla="*/ 0 h 18"/>
                <a:gd name="T4" fmla="*/ 23 w 23"/>
                <a:gd name="T5" fmla="*/ 14 h 18"/>
                <a:gd name="T6" fmla="*/ 0 w 23"/>
                <a:gd name="T7" fmla="*/ 18 h 18"/>
                <a:gd name="T8" fmla="*/ 0 60000 65536"/>
                <a:gd name="T9" fmla="*/ 0 60000 65536"/>
                <a:gd name="T10" fmla="*/ 0 60000 65536"/>
                <a:gd name="T11" fmla="*/ 0 60000 65536"/>
                <a:gd name="T12" fmla="*/ 0 w 23"/>
                <a:gd name="T13" fmla="*/ 0 h 18"/>
                <a:gd name="T14" fmla="*/ 23 w 23"/>
                <a:gd name="T15" fmla="*/ 18 h 18"/>
              </a:gdLst>
              <a:ahLst/>
              <a:cxnLst>
                <a:cxn ang="T8">
                  <a:pos x="T0" y="T1"/>
                </a:cxn>
                <a:cxn ang="T9">
                  <a:pos x="T2" y="T3"/>
                </a:cxn>
                <a:cxn ang="T10">
                  <a:pos x="T4" y="T5"/>
                </a:cxn>
                <a:cxn ang="T11">
                  <a:pos x="T6" y="T7"/>
                </a:cxn>
              </a:cxnLst>
              <a:rect l="T12" t="T13" r="T14" b="T15"/>
              <a:pathLst>
                <a:path w="23" h="18">
                  <a:moveTo>
                    <a:pt x="0" y="18"/>
                  </a:moveTo>
                  <a:lnTo>
                    <a:pt x="13" y="0"/>
                  </a:lnTo>
                  <a:lnTo>
                    <a:pt x="23" y="14"/>
                  </a:lnTo>
                  <a:lnTo>
                    <a:pt x="0" y="18"/>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95" name="Freeform 247"/>
            <p:cNvSpPr>
              <a:spLocks/>
            </p:cNvSpPr>
            <p:nvPr/>
          </p:nvSpPr>
          <p:spPr bwMode="auto">
            <a:xfrm>
              <a:off x="1352" y="1232"/>
              <a:ext cx="523" cy="263"/>
            </a:xfrm>
            <a:custGeom>
              <a:avLst/>
              <a:gdLst>
                <a:gd name="T0" fmla="*/ 0 w 775"/>
                <a:gd name="T1" fmla="*/ 238 h 390"/>
                <a:gd name="T2" fmla="*/ 22 w 775"/>
                <a:gd name="T3" fmla="*/ 0 h 390"/>
                <a:gd name="T4" fmla="*/ 500 w 775"/>
                <a:gd name="T5" fmla="*/ 30 h 390"/>
                <a:gd name="T6" fmla="*/ 532 w 775"/>
                <a:gd name="T7" fmla="*/ 54 h 390"/>
                <a:gd name="T8" fmla="*/ 589 w 775"/>
                <a:gd name="T9" fmla="*/ 51 h 390"/>
                <a:gd name="T10" fmla="*/ 616 w 775"/>
                <a:gd name="T11" fmla="*/ 58 h 390"/>
                <a:gd name="T12" fmla="*/ 648 w 775"/>
                <a:gd name="T13" fmla="*/ 72 h 390"/>
                <a:gd name="T14" fmla="*/ 664 w 775"/>
                <a:gd name="T15" fmla="*/ 92 h 390"/>
                <a:gd name="T16" fmla="*/ 678 w 775"/>
                <a:gd name="T17" fmla="*/ 97 h 390"/>
                <a:gd name="T18" fmla="*/ 705 w 775"/>
                <a:gd name="T19" fmla="*/ 171 h 390"/>
                <a:gd name="T20" fmla="*/ 705 w 775"/>
                <a:gd name="T21" fmla="*/ 193 h 390"/>
                <a:gd name="T22" fmla="*/ 723 w 775"/>
                <a:gd name="T23" fmla="*/ 228 h 390"/>
                <a:gd name="T24" fmla="*/ 732 w 775"/>
                <a:gd name="T25" fmla="*/ 285 h 390"/>
                <a:gd name="T26" fmla="*/ 727 w 775"/>
                <a:gd name="T27" fmla="*/ 301 h 390"/>
                <a:gd name="T28" fmla="*/ 738 w 775"/>
                <a:gd name="T29" fmla="*/ 319 h 390"/>
                <a:gd name="T30" fmla="*/ 775 w 775"/>
                <a:gd name="T31" fmla="*/ 390 h 390"/>
                <a:gd name="T32" fmla="*/ 430 w 775"/>
                <a:gd name="T33" fmla="*/ 387 h 390"/>
                <a:gd name="T34" fmla="*/ 170 w 775"/>
                <a:gd name="T35" fmla="*/ 372 h 390"/>
                <a:gd name="T36" fmla="*/ 178 w 775"/>
                <a:gd name="T37" fmla="*/ 252 h 390"/>
                <a:gd name="T38" fmla="*/ 0 w 775"/>
                <a:gd name="T39" fmla="*/ 238 h 3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75"/>
                <a:gd name="T61" fmla="*/ 0 h 390"/>
                <a:gd name="T62" fmla="*/ 775 w 775"/>
                <a:gd name="T63" fmla="*/ 390 h 39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75" h="390">
                  <a:moveTo>
                    <a:pt x="0" y="238"/>
                  </a:moveTo>
                  <a:lnTo>
                    <a:pt x="22" y="0"/>
                  </a:lnTo>
                  <a:lnTo>
                    <a:pt x="500" y="30"/>
                  </a:lnTo>
                  <a:lnTo>
                    <a:pt x="532" y="54"/>
                  </a:lnTo>
                  <a:lnTo>
                    <a:pt x="589" y="51"/>
                  </a:lnTo>
                  <a:lnTo>
                    <a:pt x="616" y="58"/>
                  </a:lnTo>
                  <a:lnTo>
                    <a:pt x="648" y="72"/>
                  </a:lnTo>
                  <a:lnTo>
                    <a:pt x="664" y="92"/>
                  </a:lnTo>
                  <a:lnTo>
                    <a:pt x="678" y="97"/>
                  </a:lnTo>
                  <a:lnTo>
                    <a:pt x="705" y="171"/>
                  </a:lnTo>
                  <a:lnTo>
                    <a:pt x="705" y="193"/>
                  </a:lnTo>
                  <a:lnTo>
                    <a:pt x="723" y="228"/>
                  </a:lnTo>
                  <a:lnTo>
                    <a:pt x="732" y="285"/>
                  </a:lnTo>
                  <a:lnTo>
                    <a:pt x="727" y="301"/>
                  </a:lnTo>
                  <a:lnTo>
                    <a:pt x="738" y="319"/>
                  </a:lnTo>
                  <a:lnTo>
                    <a:pt x="775" y="390"/>
                  </a:lnTo>
                  <a:lnTo>
                    <a:pt x="430" y="387"/>
                  </a:lnTo>
                  <a:lnTo>
                    <a:pt x="170" y="372"/>
                  </a:lnTo>
                  <a:lnTo>
                    <a:pt x="178" y="252"/>
                  </a:lnTo>
                  <a:lnTo>
                    <a:pt x="0" y="238"/>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96" name="Freeform 248"/>
            <p:cNvSpPr>
              <a:spLocks/>
            </p:cNvSpPr>
            <p:nvPr/>
          </p:nvSpPr>
          <p:spPr bwMode="auto">
            <a:xfrm>
              <a:off x="1352" y="1232"/>
              <a:ext cx="523" cy="263"/>
            </a:xfrm>
            <a:custGeom>
              <a:avLst/>
              <a:gdLst>
                <a:gd name="T0" fmla="*/ 0 w 775"/>
                <a:gd name="T1" fmla="*/ 238 h 390"/>
                <a:gd name="T2" fmla="*/ 22 w 775"/>
                <a:gd name="T3" fmla="*/ 0 h 390"/>
                <a:gd name="T4" fmla="*/ 500 w 775"/>
                <a:gd name="T5" fmla="*/ 30 h 390"/>
                <a:gd name="T6" fmla="*/ 532 w 775"/>
                <a:gd name="T7" fmla="*/ 54 h 390"/>
                <a:gd name="T8" fmla="*/ 589 w 775"/>
                <a:gd name="T9" fmla="*/ 51 h 390"/>
                <a:gd name="T10" fmla="*/ 616 w 775"/>
                <a:gd name="T11" fmla="*/ 58 h 390"/>
                <a:gd name="T12" fmla="*/ 648 w 775"/>
                <a:gd name="T13" fmla="*/ 72 h 390"/>
                <a:gd name="T14" fmla="*/ 664 w 775"/>
                <a:gd name="T15" fmla="*/ 92 h 390"/>
                <a:gd name="T16" fmla="*/ 678 w 775"/>
                <a:gd name="T17" fmla="*/ 97 h 390"/>
                <a:gd name="T18" fmla="*/ 705 w 775"/>
                <a:gd name="T19" fmla="*/ 171 h 390"/>
                <a:gd name="T20" fmla="*/ 705 w 775"/>
                <a:gd name="T21" fmla="*/ 193 h 390"/>
                <a:gd name="T22" fmla="*/ 723 w 775"/>
                <a:gd name="T23" fmla="*/ 228 h 390"/>
                <a:gd name="T24" fmla="*/ 732 w 775"/>
                <a:gd name="T25" fmla="*/ 285 h 390"/>
                <a:gd name="T26" fmla="*/ 727 w 775"/>
                <a:gd name="T27" fmla="*/ 301 h 390"/>
                <a:gd name="T28" fmla="*/ 738 w 775"/>
                <a:gd name="T29" fmla="*/ 319 h 390"/>
                <a:gd name="T30" fmla="*/ 775 w 775"/>
                <a:gd name="T31" fmla="*/ 390 h 390"/>
                <a:gd name="T32" fmla="*/ 430 w 775"/>
                <a:gd name="T33" fmla="*/ 387 h 390"/>
                <a:gd name="T34" fmla="*/ 170 w 775"/>
                <a:gd name="T35" fmla="*/ 372 h 390"/>
                <a:gd name="T36" fmla="*/ 178 w 775"/>
                <a:gd name="T37" fmla="*/ 252 h 390"/>
                <a:gd name="T38" fmla="*/ 0 w 775"/>
                <a:gd name="T39" fmla="*/ 238 h 3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75"/>
                <a:gd name="T61" fmla="*/ 0 h 390"/>
                <a:gd name="T62" fmla="*/ 775 w 775"/>
                <a:gd name="T63" fmla="*/ 390 h 39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75" h="390">
                  <a:moveTo>
                    <a:pt x="0" y="238"/>
                  </a:moveTo>
                  <a:lnTo>
                    <a:pt x="22" y="0"/>
                  </a:lnTo>
                  <a:lnTo>
                    <a:pt x="500" y="30"/>
                  </a:lnTo>
                  <a:lnTo>
                    <a:pt x="532" y="54"/>
                  </a:lnTo>
                  <a:lnTo>
                    <a:pt x="589" y="51"/>
                  </a:lnTo>
                  <a:lnTo>
                    <a:pt x="616" y="58"/>
                  </a:lnTo>
                  <a:lnTo>
                    <a:pt x="648" y="72"/>
                  </a:lnTo>
                  <a:lnTo>
                    <a:pt x="664" y="92"/>
                  </a:lnTo>
                  <a:lnTo>
                    <a:pt x="678" y="97"/>
                  </a:lnTo>
                  <a:lnTo>
                    <a:pt x="705" y="171"/>
                  </a:lnTo>
                  <a:lnTo>
                    <a:pt x="705" y="193"/>
                  </a:lnTo>
                  <a:lnTo>
                    <a:pt x="723" y="228"/>
                  </a:lnTo>
                  <a:lnTo>
                    <a:pt x="732" y="285"/>
                  </a:lnTo>
                  <a:lnTo>
                    <a:pt x="727" y="301"/>
                  </a:lnTo>
                  <a:lnTo>
                    <a:pt x="738" y="319"/>
                  </a:lnTo>
                  <a:lnTo>
                    <a:pt x="775" y="390"/>
                  </a:lnTo>
                  <a:lnTo>
                    <a:pt x="430" y="387"/>
                  </a:lnTo>
                  <a:lnTo>
                    <a:pt x="170" y="372"/>
                  </a:lnTo>
                  <a:lnTo>
                    <a:pt x="178" y="252"/>
                  </a:lnTo>
                  <a:lnTo>
                    <a:pt x="0" y="238"/>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97" name="Freeform 249"/>
            <p:cNvSpPr>
              <a:spLocks/>
            </p:cNvSpPr>
            <p:nvPr/>
          </p:nvSpPr>
          <p:spPr bwMode="auto">
            <a:xfrm>
              <a:off x="1352" y="1232"/>
              <a:ext cx="523" cy="263"/>
            </a:xfrm>
            <a:custGeom>
              <a:avLst/>
              <a:gdLst>
                <a:gd name="T0" fmla="*/ 0 w 775"/>
                <a:gd name="T1" fmla="*/ 238 h 390"/>
                <a:gd name="T2" fmla="*/ 22 w 775"/>
                <a:gd name="T3" fmla="*/ 0 h 390"/>
                <a:gd name="T4" fmla="*/ 500 w 775"/>
                <a:gd name="T5" fmla="*/ 30 h 390"/>
                <a:gd name="T6" fmla="*/ 532 w 775"/>
                <a:gd name="T7" fmla="*/ 54 h 390"/>
                <a:gd name="T8" fmla="*/ 589 w 775"/>
                <a:gd name="T9" fmla="*/ 51 h 390"/>
                <a:gd name="T10" fmla="*/ 616 w 775"/>
                <a:gd name="T11" fmla="*/ 58 h 390"/>
                <a:gd name="T12" fmla="*/ 648 w 775"/>
                <a:gd name="T13" fmla="*/ 72 h 390"/>
                <a:gd name="T14" fmla="*/ 664 w 775"/>
                <a:gd name="T15" fmla="*/ 92 h 390"/>
                <a:gd name="T16" fmla="*/ 678 w 775"/>
                <a:gd name="T17" fmla="*/ 97 h 390"/>
                <a:gd name="T18" fmla="*/ 705 w 775"/>
                <a:gd name="T19" fmla="*/ 171 h 390"/>
                <a:gd name="T20" fmla="*/ 705 w 775"/>
                <a:gd name="T21" fmla="*/ 193 h 390"/>
                <a:gd name="T22" fmla="*/ 723 w 775"/>
                <a:gd name="T23" fmla="*/ 228 h 390"/>
                <a:gd name="T24" fmla="*/ 732 w 775"/>
                <a:gd name="T25" fmla="*/ 285 h 390"/>
                <a:gd name="T26" fmla="*/ 727 w 775"/>
                <a:gd name="T27" fmla="*/ 301 h 390"/>
                <a:gd name="T28" fmla="*/ 738 w 775"/>
                <a:gd name="T29" fmla="*/ 319 h 390"/>
                <a:gd name="T30" fmla="*/ 775 w 775"/>
                <a:gd name="T31" fmla="*/ 390 h 390"/>
                <a:gd name="T32" fmla="*/ 430 w 775"/>
                <a:gd name="T33" fmla="*/ 387 h 390"/>
                <a:gd name="T34" fmla="*/ 170 w 775"/>
                <a:gd name="T35" fmla="*/ 372 h 390"/>
                <a:gd name="T36" fmla="*/ 178 w 775"/>
                <a:gd name="T37" fmla="*/ 252 h 390"/>
                <a:gd name="T38" fmla="*/ 0 w 775"/>
                <a:gd name="T39" fmla="*/ 238 h 3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75"/>
                <a:gd name="T61" fmla="*/ 0 h 390"/>
                <a:gd name="T62" fmla="*/ 775 w 775"/>
                <a:gd name="T63" fmla="*/ 390 h 39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75" h="390">
                  <a:moveTo>
                    <a:pt x="0" y="238"/>
                  </a:moveTo>
                  <a:lnTo>
                    <a:pt x="22" y="0"/>
                  </a:lnTo>
                  <a:lnTo>
                    <a:pt x="500" y="30"/>
                  </a:lnTo>
                  <a:lnTo>
                    <a:pt x="532" y="54"/>
                  </a:lnTo>
                  <a:lnTo>
                    <a:pt x="589" y="51"/>
                  </a:lnTo>
                  <a:lnTo>
                    <a:pt x="616" y="58"/>
                  </a:lnTo>
                  <a:lnTo>
                    <a:pt x="648" y="72"/>
                  </a:lnTo>
                  <a:lnTo>
                    <a:pt x="664" y="92"/>
                  </a:lnTo>
                  <a:lnTo>
                    <a:pt x="678" y="97"/>
                  </a:lnTo>
                  <a:lnTo>
                    <a:pt x="705" y="171"/>
                  </a:lnTo>
                  <a:lnTo>
                    <a:pt x="705" y="193"/>
                  </a:lnTo>
                  <a:lnTo>
                    <a:pt x="723" y="228"/>
                  </a:lnTo>
                  <a:lnTo>
                    <a:pt x="732" y="285"/>
                  </a:lnTo>
                  <a:lnTo>
                    <a:pt x="727" y="301"/>
                  </a:lnTo>
                  <a:lnTo>
                    <a:pt x="738" y="319"/>
                  </a:lnTo>
                  <a:lnTo>
                    <a:pt x="775" y="390"/>
                  </a:lnTo>
                  <a:lnTo>
                    <a:pt x="430" y="387"/>
                  </a:lnTo>
                  <a:lnTo>
                    <a:pt x="170" y="372"/>
                  </a:lnTo>
                  <a:lnTo>
                    <a:pt x="178" y="252"/>
                  </a:lnTo>
                  <a:lnTo>
                    <a:pt x="0" y="238"/>
                  </a:lnTo>
                  <a:close/>
                </a:path>
              </a:pathLst>
            </a:custGeom>
            <a:solidFill>
              <a:srgbClr val="BBE0E3"/>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98" name="Freeform 250"/>
            <p:cNvSpPr>
              <a:spLocks/>
            </p:cNvSpPr>
            <p:nvPr/>
          </p:nvSpPr>
          <p:spPr bwMode="auto">
            <a:xfrm>
              <a:off x="1352" y="1232"/>
              <a:ext cx="523" cy="263"/>
            </a:xfrm>
            <a:custGeom>
              <a:avLst/>
              <a:gdLst>
                <a:gd name="T0" fmla="*/ 0 w 775"/>
                <a:gd name="T1" fmla="*/ 238 h 390"/>
                <a:gd name="T2" fmla="*/ 22 w 775"/>
                <a:gd name="T3" fmla="*/ 0 h 390"/>
                <a:gd name="T4" fmla="*/ 500 w 775"/>
                <a:gd name="T5" fmla="*/ 30 h 390"/>
                <a:gd name="T6" fmla="*/ 532 w 775"/>
                <a:gd name="T7" fmla="*/ 54 h 390"/>
                <a:gd name="T8" fmla="*/ 589 w 775"/>
                <a:gd name="T9" fmla="*/ 51 h 390"/>
                <a:gd name="T10" fmla="*/ 616 w 775"/>
                <a:gd name="T11" fmla="*/ 58 h 390"/>
                <a:gd name="T12" fmla="*/ 648 w 775"/>
                <a:gd name="T13" fmla="*/ 72 h 390"/>
                <a:gd name="T14" fmla="*/ 664 w 775"/>
                <a:gd name="T15" fmla="*/ 92 h 390"/>
                <a:gd name="T16" fmla="*/ 678 w 775"/>
                <a:gd name="T17" fmla="*/ 97 h 390"/>
                <a:gd name="T18" fmla="*/ 705 w 775"/>
                <a:gd name="T19" fmla="*/ 171 h 390"/>
                <a:gd name="T20" fmla="*/ 705 w 775"/>
                <a:gd name="T21" fmla="*/ 193 h 390"/>
                <a:gd name="T22" fmla="*/ 723 w 775"/>
                <a:gd name="T23" fmla="*/ 228 h 390"/>
                <a:gd name="T24" fmla="*/ 732 w 775"/>
                <a:gd name="T25" fmla="*/ 285 h 390"/>
                <a:gd name="T26" fmla="*/ 727 w 775"/>
                <a:gd name="T27" fmla="*/ 301 h 390"/>
                <a:gd name="T28" fmla="*/ 738 w 775"/>
                <a:gd name="T29" fmla="*/ 319 h 390"/>
                <a:gd name="T30" fmla="*/ 775 w 775"/>
                <a:gd name="T31" fmla="*/ 390 h 390"/>
                <a:gd name="T32" fmla="*/ 430 w 775"/>
                <a:gd name="T33" fmla="*/ 387 h 390"/>
                <a:gd name="T34" fmla="*/ 170 w 775"/>
                <a:gd name="T35" fmla="*/ 372 h 390"/>
                <a:gd name="T36" fmla="*/ 178 w 775"/>
                <a:gd name="T37" fmla="*/ 252 h 390"/>
                <a:gd name="T38" fmla="*/ 0 w 775"/>
                <a:gd name="T39" fmla="*/ 238 h 3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75"/>
                <a:gd name="T61" fmla="*/ 0 h 390"/>
                <a:gd name="T62" fmla="*/ 775 w 775"/>
                <a:gd name="T63" fmla="*/ 390 h 39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75" h="390">
                  <a:moveTo>
                    <a:pt x="0" y="238"/>
                  </a:moveTo>
                  <a:lnTo>
                    <a:pt x="22" y="0"/>
                  </a:lnTo>
                  <a:lnTo>
                    <a:pt x="500" y="30"/>
                  </a:lnTo>
                  <a:lnTo>
                    <a:pt x="532" y="54"/>
                  </a:lnTo>
                  <a:lnTo>
                    <a:pt x="589" y="51"/>
                  </a:lnTo>
                  <a:lnTo>
                    <a:pt x="616" y="58"/>
                  </a:lnTo>
                  <a:lnTo>
                    <a:pt x="648" y="72"/>
                  </a:lnTo>
                  <a:lnTo>
                    <a:pt x="664" y="92"/>
                  </a:lnTo>
                  <a:lnTo>
                    <a:pt x="678" y="97"/>
                  </a:lnTo>
                  <a:lnTo>
                    <a:pt x="705" y="171"/>
                  </a:lnTo>
                  <a:lnTo>
                    <a:pt x="705" y="193"/>
                  </a:lnTo>
                  <a:lnTo>
                    <a:pt x="723" y="228"/>
                  </a:lnTo>
                  <a:lnTo>
                    <a:pt x="732" y="285"/>
                  </a:lnTo>
                  <a:lnTo>
                    <a:pt x="727" y="301"/>
                  </a:lnTo>
                  <a:lnTo>
                    <a:pt x="738" y="319"/>
                  </a:lnTo>
                  <a:lnTo>
                    <a:pt x="775" y="390"/>
                  </a:lnTo>
                  <a:lnTo>
                    <a:pt x="430" y="387"/>
                  </a:lnTo>
                  <a:lnTo>
                    <a:pt x="170" y="372"/>
                  </a:lnTo>
                  <a:lnTo>
                    <a:pt x="178" y="252"/>
                  </a:lnTo>
                  <a:lnTo>
                    <a:pt x="0" y="238"/>
                  </a:lnTo>
                  <a:close/>
                </a:path>
              </a:pathLst>
            </a:custGeom>
            <a:solidFill>
              <a:srgbClr val="BBE0E3"/>
            </a:solidFill>
            <a:ln w="4763"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599" name="Freeform 251"/>
            <p:cNvSpPr>
              <a:spLocks/>
            </p:cNvSpPr>
            <p:nvPr/>
          </p:nvSpPr>
          <p:spPr bwMode="auto">
            <a:xfrm>
              <a:off x="2500" y="1268"/>
              <a:ext cx="267" cy="301"/>
            </a:xfrm>
            <a:custGeom>
              <a:avLst/>
              <a:gdLst>
                <a:gd name="T0" fmla="*/ 0 w 395"/>
                <a:gd name="T1" fmla="*/ 82 h 445"/>
                <a:gd name="T2" fmla="*/ 33 w 395"/>
                <a:gd name="T3" fmla="*/ 390 h 445"/>
                <a:gd name="T4" fmla="*/ 62 w 395"/>
                <a:gd name="T5" fmla="*/ 389 h 445"/>
                <a:gd name="T6" fmla="*/ 81 w 395"/>
                <a:gd name="T7" fmla="*/ 396 h 445"/>
                <a:gd name="T8" fmla="*/ 91 w 395"/>
                <a:gd name="T9" fmla="*/ 415 h 445"/>
                <a:gd name="T10" fmla="*/ 122 w 395"/>
                <a:gd name="T11" fmla="*/ 421 h 445"/>
                <a:gd name="T12" fmla="*/ 141 w 395"/>
                <a:gd name="T13" fmla="*/ 433 h 445"/>
                <a:gd name="T14" fmla="*/ 183 w 395"/>
                <a:gd name="T15" fmla="*/ 430 h 445"/>
                <a:gd name="T16" fmla="*/ 203 w 395"/>
                <a:gd name="T17" fmla="*/ 415 h 445"/>
                <a:gd name="T18" fmla="*/ 249 w 395"/>
                <a:gd name="T19" fmla="*/ 445 h 445"/>
                <a:gd name="T20" fmla="*/ 279 w 395"/>
                <a:gd name="T21" fmla="*/ 421 h 445"/>
                <a:gd name="T22" fmla="*/ 284 w 395"/>
                <a:gd name="T23" fmla="*/ 372 h 445"/>
                <a:gd name="T24" fmla="*/ 303 w 395"/>
                <a:gd name="T25" fmla="*/ 383 h 445"/>
                <a:gd name="T26" fmla="*/ 312 w 395"/>
                <a:gd name="T27" fmla="*/ 342 h 445"/>
                <a:gd name="T28" fmla="*/ 362 w 395"/>
                <a:gd name="T29" fmla="*/ 305 h 445"/>
                <a:gd name="T30" fmla="*/ 378 w 395"/>
                <a:gd name="T31" fmla="*/ 283 h 445"/>
                <a:gd name="T32" fmla="*/ 390 w 395"/>
                <a:gd name="T33" fmla="*/ 186 h 445"/>
                <a:gd name="T34" fmla="*/ 382 w 395"/>
                <a:gd name="T35" fmla="*/ 166 h 445"/>
                <a:gd name="T36" fmla="*/ 395 w 395"/>
                <a:gd name="T37" fmla="*/ 156 h 445"/>
                <a:gd name="T38" fmla="*/ 369 w 395"/>
                <a:gd name="T39" fmla="*/ 0 h 445"/>
                <a:gd name="T40" fmla="*/ 330 w 395"/>
                <a:gd name="T41" fmla="*/ 19 h 445"/>
                <a:gd name="T42" fmla="*/ 303 w 395"/>
                <a:gd name="T43" fmla="*/ 35 h 445"/>
                <a:gd name="T44" fmla="*/ 291 w 395"/>
                <a:gd name="T45" fmla="*/ 52 h 445"/>
                <a:gd name="T46" fmla="*/ 269 w 395"/>
                <a:gd name="T47" fmla="*/ 72 h 445"/>
                <a:gd name="T48" fmla="*/ 244 w 395"/>
                <a:gd name="T49" fmla="*/ 75 h 445"/>
                <a:gd name="T50" fmla="*/ 219 w 395"/>
                <a:gd name="T51" fmla="*/ 88 h 445"/>
                <a:gd name="T52" fmla="*/ 207 w 395"/>
                <a:gd name="T53" fmla="*/ 94 h 445"/>
                <a:gd name="T54" fmla="*/ 190 w 395"/>
                <a:gd name="T55" fmla="*/ 84 h 445"/>
                <a:gd name="T56" fmla="*/ 168 w 395"/>
                <a:gd name="T57" fmla="*/ 95 h 445"/>
                <a:gd name="T58" fmla="*/ 164 w 395"/>
                <a:gd name="T59" fmla="*/ 90 h 445"/>
                <a:gd name="T60" fmla="*/ 185 w 395"/>
                <a:gd name="T61" fmla="*/ 78 h 445"/>
                <a:gd name="T62" fmla="*/ 184 w 395"/>
                <a:gd name="T63" fmla="*/ 77 h 445"/>
                <a:gd name="T64" fmla="*/ 174 w 395"/>
                <a:gd name="T65" fmla="*/ 75 h 445"/>
                <a:gd name="T66" fmla="*/ 165 w 395"/>
                <a:gd name="T67" fmla="*/ 82 h 445"/>
                <a:gd name="T68" fmla="*/ 130 w 395"/>
                <a:gd name="T69" fmla="*/ 65 h 445"/>
                <a:gd name="T70" fmla="*/ 115 w 395"/>
                <a:gd name="T71" fmla="*/ 72 h 445"/>
                <a:gd name="T72" fmla="*/ 118 w 395"/>
                <a:gd name="T73" fmla="*/ 63 h 445"/>
                <a:gd name="T74" fmla="*/ 0 w 395"/>
                <a:gd name="T75" fmla="*/ 82 h 44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95"/>
                <a:gd name="T115" fmla="*/ 0 h 445"/>
                <a:gd name="T116" fmla="*/ 395 w 395"/>
                <a:gd name="T117" fmla="*/ 445 h 44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95" h="445">
                  <a:moveTo>
                    <a:pt x="0" y="82"/>
                  </a:moveTo>
                  <a:lnTo>
                    <a:pt x="33" y="390"/>
                  </a:lnTo>
                  <a:lnTo>
                    <a:pt x="62" y="389"/>
                  </a:lnTo>
                  <a:lnTo>
                    <a:pt x="81" y="396"/>
                  </a:lnTo>
                  <a:lnTo>
                    <a:pt x="91" y="415"/>
                  </a:lnTo>
                  <a:lnTo>
                    <a:pt x="122" y="421"/>
                  </a:lnTo>
                  <a:lnTo>
                    <a:pt x="141" y="433"/>
                  </a:lnTo>
                  <a:lnTo>
                    <a:pt x="183" y="430"/>
                  </a:lnTo>
                  <a:lnTo>
                    <a:pt x="203" y="415"/>
                  </a:lnTo>
                  <a:lnTo>
                    <a:pt x="249" y="445"/>
                  </a:lnTo>
                  <a:lnTo>
                    <a:pt x="279" y="421"/>
                  </a:lnTo>
                  <a:lnTo>
                    <a:pt x="284" y="372"/>
                  </a:lnTo>
                  <a:lnTo>
                    <a:pt x="303" y="383"/>
                  </a:lnTo>
                  <a:lnTo>
                    <a:pt x="312" y="342"/>
                  </a:lnTo>
                  <a:lnTo>
                    <a:pt x="362" y="305"/>
                  </a:lnTo>
                  <a:lnTo>
                    <a:pt x="378" y="283"/>
                  </a:lnTo>
                  <a:lnTo>
                    <a:pt x="390" y="186"/>
                  </a:lnTo>
                  <a:lnTo>
                    <a:pt x="382" y="166"/>
                  </a:lnTo>
                  <a:lnTo>
                    <a:pt x="395" y="156"/>
                  </a:lnTo>
                  <a:lnTo>
                    <a:pt x="369" y="0"/>
                  </a:lnTo>
                  <a:lnTo>
                    <a:pt x="330" y="19"/>
                  </a:lnTo>
                  <a:lnTo>
                    <a:pt x="303" y="35"/>
                  </a:lnTo>
                  <a:lnTo>
                    <a:pt x="291" y="52"/>
                  </a:lnTo>
                  <a:lnTo>
                    <a:pt x="269" y="72"/>
                  </a:lnTo>
                  <a:lnTo>
                    <a:pt x="244" y="75"/>
                  </a:lnTo>
                  <a:lnTo>
                    <a:pt x="219" y="88"/>
                  </a:lnTo>
                  <a:lnTo>
                    <a:pt x="207" y="94"/>
                  </a:lnTo>
                  <a:lnTo>
                    <a:pt x="190" y="84"/>
                  </a:lnTo>
                  <a:lnTo>
                    <a:pt x="168" y="95"/>
                  </a:lnTo>
                  <a:lnTo>
                    <a:pt x="164" y="90"/>
                  </a:lnTo>
                  <a:lnTo>
                    <a:pt x="185" y="78"/>
                  </a:lnTo>
                  <a:lnTo>
                    <a:pt x="184" y="77"/>
                  </a:lnTo>
                  <a:lnTo>
                    <a:pt x="174" y="75"/>
                  </a:lnTo>
                  <a:lnTo>
                    <a:pt x="165" y="82"/>
                  </a:lnTo>
                  <a:lnTo>
                    <a:pt x="130" y="65"/>
                  </a:lnTo>
                  <a:lnTo>
                    <a:pt x="115" y="72"/>
                  </a:lnTo>
                  <a:lnTo>
                    <a:pt x="118" y="63"/>
                  </a:lnTo>
                  <a:lnTo>
                    <a:pt x="0" y="82"/>
                  </a:lnTo>
                  <a:close/>
                </a:path>
              </a:pathLst>
            </a:custGeom>
            <a:no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00" name="Freeform 252"/>
            <p:cNvSpPr>
              <a:spLocks/>
            </p:cNvSpPr>
            <p:nvPr/>
          </p:nvSpPr>
          <p:spPr bwMode="auto">
            <a:xfrm>
              <a:off x="2500" y="1268"/>
              <a:ext cx="267" cy="301"/>
            </a:xfrm>
            <a:custGeom>
              <a:avLst/>
              <a:gdLst>
                <a:gd name="T0" fmla="*/ 0 w 395"/>
                <a:gd name="T1" fmla="*/ 82 h 445"/>
                <a:gd name="T2" fmla="*/ 33 w 395"/>
                <a:gd name="T3" fmla="*/ 390 h 445"/>
                <a:gd name="T4" fmla="*/ 62 w 395"/>
                <a:gd name="T5" fmla="*/ 389 h 445"/>
                <a:gd name="T6" fmla="*/ 81 w 395"/>
                <a:gd name="T7" fmla="*/ 396 h 445"/>
                <a:gd name="T8" fmla="*/ 91 w 395"/>
                <a:gd name="T9" fmla="*/ 415 h 445"/>
                <a:gd name="T10" fmla="*/ 122 w 395"/>
                <a:gd name="T11" fmla="*/ 421 h 445"/>
                <a:gd name="T12" fmla="*/ 141 w 395"/>
                <a:gd name="T13" fmla="*/ 433 h 445"/>
                <a:gd name="T14" fmla="*/ 183 w 395"/>
                <a:gd name="T15" fmla="*/ 430 h 445"/>
                <a:gd name="T16" fmla="*/ 203 w 395"/>
                <a:gd name="T17" fmla="*/ 415 h 445"/>
                <a:gd name="T18" fmla="*/ 249 w 395"/>
                <a:gd name="T19" fmla="*/ 445 h 445"/>
                <a:gd name="T20" fmla="*/ 279 w 395"/>
                <a:gd name="T21" fmla="*/ 421 h 445"/>
                <a:gd name="T22" fmla="*/ 284 w 395"/>
                <a:gd name="T23" fmla="*/ 372 h 445"/>
                <a:gd name="T24" fmla="*/ 303 w 395"/>
                <a:gd name="T25" fmla="*/ 383 h 445"/>
                <a:gd name="T26" fmla="*/ 312 w 395"/>
                <a:gd name="T27" fmla="*/ 342 h 445"/>
                <a:gd name="T28" fmla="*/ 362 w 395"/>
                <a:gd name="T29" fmla="*/ 305 h 445"/>
                <a:gd name="T30" fmla="*/ 378 w 395"/>
                <a:gd name="T31" fmla="*/ 283 h 445"/>
                <a:gd name="T32" fmla="*/ 390 w 395"/>
                <a:gd name="T33" fmla="*/ 186 h 445"/>
                <a:gd name="T34" fmla="*/ 382 w 395"/>
                <a:gd name="T35" fmla="*/ 166 h 445"/>
                <a:gd name="T36" fmla="*/ 395 w 395"/>
                <a:gd name="T37" fmla="*/ 156 h 445"/>
                <a:gd name="T38" fmla="*/ 369 w 395"/>
                <a:gd name="T39" fmla="*/ 0 h 445"/>
                <a:gd name="T40" fmla="*/ 330 w 395"/>
                <a:gd name="T41" fmla="*/ 19 h 445"/>
                <a:gd name="T42" fmla="*/ 303 w 395"/>
                <a:gd name="T43" fmla="*/ 35 h 445"/>
                <a:gd name="T44" fmla="*/ 291 w 395"/>
                <a:gd name="T45" fmla="*/ 52 h 445"/>
                <a:gd name="T46" fmla="*/ 269 w 395"/>
                <a:gd name="T47" fmla="*/ 72 h 445"/>
                <a:gd name="T48" fmla="*/ 244 w 395"/>
                <a:gd name="T49" fmla="*/ 75 h 445"/>
                <a:gd name="T50" fmla="*/ 219 w 395"/>
                <a:gd name="T51" fmla="*/ 88 h 445"/>
                <a:gd name="T52" fmla="*/ 207 w 395"/>
                <a:gd name="T53" fmla="*/ 94 h 445"/>
                <a:gd name="T54" fmla="*/ 190 w 395"/>
                <a:gd name="T55" fmla="*/ 84 h 445"/>
                <a:gd name="T56" fmla="*/ 168 w 395"/>
                <a:gd name="T57" fmla="*/ 95 h 445"/>
                <a:gd name="T58" fmla="*/ 164 w 395"/>
                <a:gd name="T59" fmla="*/ 90 h 445"/>
                <a:gd name="T60" fmla="*/ 185 w 395"/>
                <a:gd name="T61" fmla="*/ 78 h 445"/>
                <a:gd name="T62" fmla="*/ 184 w 395"/>
                <a:gd name="T63" fmla="*/ 77 h 445"/>
                <a:gd name="T64" fmla="*/ 174 w 395"/>
                <a:gd name="T65" fmla="*/ 75 h 445"/>
                <a:gd name="T66" fmla="*/ 165 w 395"/>
                <a:gd name="T67" fmla="*/ 82 h 445"/>
                <a:gd name="T68" fmla="*/ 130 w 395"/>
                <a:gd name="T69" fmla="*/ 65 h 445"/>
                <a:gd name="T70" fmla="*/ 115 w 395"/>
                <a:gd name="T71" fmla="*/ 72 h 445"/>
                <a:gd name="T72" fmla="*/ 118 w 395"/>
                <a:gd name="T73" fmla="*/ 63 h 445"/>
                <a:gd name="T74" fmla="*/ 0 w 395"/>
                <a:gd name="T75" fmla="*/ 82 h 44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95"/>
                <a:gd name="T115" fmla="*/ 0 h 445"/>
                <a:gd name="T116" fmla="*/ 395 w 395"/>
                <a:gd name="T117" fmla="*/ 445 h 44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95" h="445">
                  <a:moveTo>
                    <a:pt x="0" y="82"/>
                  </a:moveTo>
                  <a:lnTo>
                    <a:pt x="33" y="390"/>
                  </a:lnTo>
                  <a:lnTo>
                    <a:pt x="62" y="389"/>
                  </a:lnTo>
                  <a:lnTo>
                    <a:pt x="81" y="396"/>
                  </a:lnTo>
                  <a:lnTo>
                    <a:pt x="91" y="415"/>
                  </a:lnTo>
                  <a:lnTo>
                    <a:pt x="122" y="421"/>
                  </a:lnTo>
                  <a:lnTo>
                    <a:pt x="141" y="433"/>
                  </a:lnTo>
                  <a:lnTo>
                    <a:pt x="183" y="430"/>
                  </a:lnTo>
                  <a:lnTo>
                    <a:pt x="203" y="415"/>
                  </a:lnTo>
                  <a:lnTo>
                    <a:pt x="249" y="445"/>
                  </a:lnTo>
                  <a:lnTo>
                    <a:pt x="279" y="421"/>
                  </a:lnTo>
                  <a:lnTo>
                    <a:pt x="284" y="372"/>
                  </a:lnTo>
                  <a:lnTo>
                    <a:pt x="303" y="383"/>
                  </a:lnTo>
                  <a:lnTo>
                    <a:pt x="312" y="342"/>
                  </a:lnTo>
                  <a:lnTo>
                    <a:pt x="362" y="305"/>
                  </a:lnTo>
                  <a:lnTo>
                    <a:pt x="378" y="283"/>
                  </a:lnTo>
                  <a:lnTo>
                    <a:pt x="390" y="186"/>
                  </a:lnTo>
                  <a:lnTo>
                    <a:pt x="382" y="166"/>
                  </a:lnTo>
                  <a:lnTo>
                    <a:pt x="395" y="156"/>
                  </a:lnTo>
                  <a:lnTo>
                    <a:pt x="369" y="0"/>
                  </a:lnTo>
                  <a:lnTo>
                    <a:pt x="330" y="19"/>
                  </a:lnTo>
                  <a:lnTo>
                    <a:pt x="303" y="35"/>
                  </a:lnTo>
                  <a:lnTo>
                    <a:pt x="291" y="52"/>
                  </a:lnTo>
                  <a:lnTo>
                    <a:pt x="269" y="72"/>
                  </a:lnTo>
                  <a:lnTo>
                    <a:pt x="244" y="75"/>
                  </a:lnTo>
                  <a:lnTo>
                    <a:pt x="219" y="88"/>
                  </a:lnTo>
                  <a:lnTo>
                    <a:pt x="207" y="94"/>
                  </a:lnTo>
                  <a:lnTo>
                    <a:pt x="190" y="84"/>
                  </a:lnTo>
                  <a:lnTo>
                    <a:pt x="168" y="95"/>
                  </a:lnTo>
                  <a:lnTo>
                    <a:pt x="164" y="90"/>
                  </a:lnTo>
                  <a:lnTo>
                    <a:pt x="185" y="78"/>
                  </a:lnTo>
                  <a:lnTo>
                    <a:pt x="184" y="77"/>
                  </a:lnTo>
                  <a:lnTo>
                    <a:pt x="174" y="75"/>
                  </a:lnTo>
                  <a:lnTo>
                    <a:pt x="165" y="82"/>
                  </a:lnTo>
                  <a:lnTo>
                    <a:pt x="130" y="65"/>
                  </a:lnTo>
                  <a:lnTo>
                    <a:pt x="115" y="72"/>
                  </a:lnTo>
                  <a:lnTo>
                    <a:pt x="118" y="63"/>
                  </a:lnTo>
                  <a:lnTo>
                    <a:pt x="0" y="82"/>
                  </a:lnTo>
                  <a:close/>
                </a:path>
              </a:pathLst>
            </a:custGeom>
            <a:no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01" name="Freeform 253"/>
            <p:cNvSpPr>
              <a:spLocks/>
            </p:cNvSpPr>
            <p:nvPr/>
          </p:nvSpPr>
          <p:spPr bwMode="auto">
            <a:xfrm>
              <a:off x="3089" y="1523"/>
              <a:ext cx="28" cy="80"/>
            </a:xfrm>
            <a:custGeom>
              <a:avLst/>
              <a:gdLst>
                <a:gd name="T0" fmla="*/ 1 w 41"/>
                <a:gd name="T1" fmla="*/ 67 h 118"/>
                <a:gd name="T2" fmla="*/ 0 w 41"/>
                <a:gd name="T3" fmla="*/ 103 h 118"/>
                <a:gd name="T4" fmla="*/ 8 w 41"/>
                <a:gd name="T5" fmla="*/ 118 h 118"/>
                <a:gd name="T6" fmla="*/ 16 w 41"/>
                <a:gd name="T7" fmla="*/ 75 h 118"/>
                <a:gd name="T8" fmla="*/ 29 w 41"/>
                <a:gd name="T9" fmla="*/ 57 h 118"/>
                <a:gd name="T10" fmla="*/ 41 w 41"/>
                <a:gd name="T11" fmla="*/ 0 h 118"/>
                <a:gd name="T12" fmla="*/ 17 w 41"/>
                <a:gd name="T13" fmla="*/ 13 h 118"/>
                <a:gd name="T14" fmla="*/ 1 w 41"/>
                <a:gd name="T15" fmla="*/ 67 h 118"/>
                <a:gd name="T16" fmla="*/ 0 60000 65536"/>
                <a:gd name="T17" fmla="*/ 0 60000 65536"/>
                <a:gd name="T18" fmla="*/ 0 60000 65536"/>
                <a:gd name="T19" fmla="*/ 0 60000 65536"/>
                <a:gd name="T20" fmla="*/ 0 60000 65536"/>
                <a:gd name="T21" fmla="*/ 0 60000 65536"/>
                <a:gd name="T22" fmla="*/ 0 60000 65536"/>
                <a:gd name="T23" fmla="*/ 0 60000 65536"/>
                <a:gd name="T24" fmla="*/ 0 w 41"/>
                <a:gd name="T25" fmla="*/ 0 h 118"/>
                <a:gd name="T26" fmla="*/ 41 w 41"/>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1" h="118">
                  <a:moveTo>
                    <a:pt x="1" y="67"/>
                  </a:moveTo>
                  <a:lnTo>
                    <a:pt x="0" y="103"/>
                  </a:lnTo>
                  <a:lnTo>
                    <a:pt x="8" y="118"/>
                  </a:lnTo>
                  <a:lnTo>
                    <a:pt x="16" y="75"/>
                  </a:lnTo>
                  <a:lnTo>
                    <a:pt x="29" y="57"/>
                  </a:lnTo>
                  <a:lnTo>
                    <a:pt x="41" y="0"/>
                  </a:lnTo>
                  <a:lnTo>
                    <a:pt x="17" y="13"/>
                  </a:lnTo>
                  <a:lnTo>
                    <a:pt x="1" y="67"/>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02" name="Freeform 254"/>
            <p:cNvSpPr>
              <a:spLocks/>
            </p:cNvSpPr>
            <p:nvPr/>
          </p:nvSpPr>
          <p:spPr bwMode="auto">
            <a:xfrm>
              <a:off x="3089" y="1523"/>
              <a:ext cx="28" cy="80"/>
            </a:xfrm>
            <a:custGeom>
              <a:avLst/>
              <a:gdLst>
                <a:gd name="T0" fmla="*/ 1 w 41"/>
                <a:gd name="T1" fmla="*/ 67 h 118"/>
                <a:gd name="T2" fmla="*/ 0 w 41"/>
                <a:gd name="T3" fmla="*/ 103 h 118"/>
                <a:gd name="T4" fmla="*/ 8 w 41"/>
                <a:gd name="T5" fmla="*/ 118 h 118"/>
                <a:gd name="T6" fmla="*/ 16 w 41"/>
                <a:gd name="T7" fmla="*/ 75 h 118"/>
                <a:gd name="T8" fmla="*/ 29 w 41"/>
                <a:gd name="T9" fmla="*/ 57 h 118"/>
                <a:gd name="T10" fmla="*/ 41 w 41"/>
                <a:gd name="T11" fmla="*/ 0 h 118"/>
                <a:gd name="T12" fmla="*/ 17 w 41"/>
                <a:gd name="T13" fmla="*/ 13 h 118"/>
                <a:gd name="T14" fmla="*/ 1 w 41"/>
                <a:gd name="T15" fmla="*/ 67 h 118"/>
                <a:gd name="T16" fmla="*/ 0 60000 65536"/>
                <a:gd name="T17" fmla="*/ 0 60000 65536"/>
                <a:gd name="T18" fmla="*/ 0 60000 65536"/>
                <a:gd name="T19" fmla="*/ 0 60000 65536"/>
                <a:gd name="T20" fmla="*/ 0 60000 65536"/>
                <a:gd name="T21" fmla="*/ 0 60000 65536"/>
                <a:gd name="T22" fmla="*/ 0 60000 65536"/>
                <a:gd name="T23" fmla="*/ 0 60000 65536"/>
                <a:gd name="T24" fmla="*/ 0 w 41"/>
                <a:gd name="T25" fmla="*/ 0 h 118"/>
                <a:gd name="T26" fmla="*/ 41 w 41"/>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1" h="118">
                  <a:moveTo>
                    <a:pt x="1" y="67"/>
                  </a:moveTo>
                  <a:lnTo>
                    <a:pt x="0" y="103"/>
                  </a:lnTo>
                  <a:lnTo>
                    <a:pt x="8" y="118"/>
                  </a:lnTo>
                  <a:lnTo>
                    <a:pt x="16" y="75"/>
                  </a:lnTo>
                  <a:lnTo>
                    <a:pt x="29" y="57"/>
                  </a:lnTo>
                  <a:lnTo>
                    <a:pt x="41" y="0"/>
                  </a:lnTo>
                  <a:lnTo>
                    <a:pt x="17" y="13"/>
                  </a:lnTo>
                  <a:lnTo>
                    <a:pt x="1" y="67"/>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03" name="Freeform 255"/>
            <p:cNvSpPr>
              <a:spLocks/>
            </p:cNvSpPr>
            <p:nvPr/>
          </p:nvSpPr>
          <p:spPr bwMode="auto">
            <a:xfrm>
              <a:off x="3089" y="1523"/>
              <a:ext cx="28" cy="80"/>
            </a:xfrm>
            <a:custGeom>
              <a:avLst/>
              <a:gdLst>
                <a:gd name="T0" fmla="*/ 1 w 41"/>
                <a:gd name="T1" fmla="*/ 67 h 118"/>
                <a:gd name="T2" fmla="*/ 0 w 41"/>
                <a:gd name="T3" fmla="*/ 103 h 118"/>
                <a:gd name="T4" fmla="*/ 8 w 41"/>
                <a:gd name="T5" fmla="*/ 118 h 118"/>
                <a:gd name="T6" fmla="*/ 16 w 41"/>
                <a:gd name="T7" fmla="*/ 75 h 118"/>
                <a:gd name="T8" fmla="*/ 29 w 41"/>
                <a:gd name="T9" fmla="*/ 57 h 118"/>
                <a:gd name="T10" fmla="*/ 41 w 41"/>
                <a:gd name="T11" fmla="*/ 0 h 118"/>
                <a:gd name="T12" fmla="*/ 17 w 41"/>
                <a:gd name="T13" fmla="*/ 13 h 118"/>
                <a:gd name="T14" fmla="*/ 1 w 41"/>
                <a:gd name="T15" fmla="*/ 67 h 118"/>
                <a:gd name="T16" fmla="*/ 0 60000 65536"/>
                <a:gd name="T17" fmla="*/ 0 60000 65536"/>
                <a:gd name="T18" fmla="*/ 0 60000 65536"/>
                <a:gd name="T19" fmla="*/ 0 60000 65536"/>
                <a:gd name="T20" fmla="*/ 0 60000 65536"/>
                <a:gd name="T21" fmla="*/ 0 60000 65536"/>
                <a:gd name="T22" fmla="*/ 0 60000 65536"/>
                <a:gd name="T23" fmla="*/ 0 60000 65536"/>
                <a:gd name="T24" fmla="*/ 0 w 41"/>
                <a:gd name="T25" fmla="*/ 0 h 118"/>
                <a:gd name="T26" fmla="*/ 41 w 41"/>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1" h="118">
                  <a:moveTo>
                    <a:pt x="1" y="67"/>
                  </a:moveTo>
                  <a:lnTo>
                    <a:pt x="0" y="103"/>
                  </a:lnTo>
                  <a:lnTo>
                    <a:pt x="8" y="118"/>
                  </a:lnTo>
                  <a:lnTo>
                    <a:pt x="16" y="75"/>
                  </a:lnTo>
                  <a:lnTo>
                    <a:pt x="29" y="57"/>
                  </a:lnTo>
                  <a:lnTo>
                    <a:pt x="41" y="0"/>
                  </a:lnTo>
                  <a:lnTo>
                    <a:pt x="17" y="13"/>
                  </a:lnTo>
                  <a:lnTo>
                    <a:pt x="1" y="67"/>
                  </a:lnTo>
                  <a:close/>
                </a:path>
              </a:pathLst>
            </a:custGeom>
            <a:solidFill>
              <a:srgbClr val="99CC00"/>
            </a:solidFill>
            <a:ln w="9525">
              <a:no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04" name="Freeform 256"/>
            <p:cNvSpPr>
              <a:spLocks/>
            </p:cNvSpPr>
            <p:nvPr/>
          </p:nvSpPr>
          <p:spPr bwMode="auto">
            <a:xfrm>
              <a:off x="3089" y="1523"/>
              <a:ext cx="28" cy="80"/>
            </a:xfrm>
            <a:custGeom>
              <a:avLst/>
              <a:gdLst>
                <a:gd name="T0" fmla="*/ 1 w 41"/>
                <a:gd name="T1" fmla="*/ 67 h 118"/>
                <a:gd name="T2" fmla="*/ 0 w 41"/>
                <a:gd name="T3" fmla="*/ 103 h 118"/>
                <a:gd name="T4" fmla="*/ 8 w 41"/>
                <a:gd name="T5" fmla="*/ 118 h 118"/>
                <a:gd name="T6" fmla="*/ 16 w 41"/>
                <a:gd name="T7" fmla="*/ 75 h 118"/>
                <a:gd name="T8" fmla="*/ 29 w 41"/>
                <a:gd name="T9" fmla="*/ 57 h 118"/>
                <a:gd name="T10" fmla="*/ 41 w 41"/>
                <a:gd name="T11" fmla="*/ 0 h 118"/>
                <a:gd name="T12" fmla="*/ 17 w 41"/>
                <a:gd name="T13" fmla="*/ 13 h 118"/>
                <a:gd name="T14" fmla="*/ 1 w 41"/>
                <a:gd name="T15" fmla="*/ 67 h 118"/>
                <a:gd name="T16" fmla="*/ 0 60000 65536"/>
                <a:gd name="T17" fmla="*/ 0 60000 65536"/>
                <a:gd name="T18" fmla="*/ 0 60000 65536"/>
                <a:gd name="T19" fmla="*/ 0 60000 65536"/>
                <a:gd name="T20" fmla="*/ 0 60000 65536"/>
                <a:gd name="T21" fmla="*/ 0 60000 65536"/>
                <a:gd name="T22" fmla="*/ 0 60000 65536"/>
                <a:gd name="T23" fmla="*/ 0 60000 65536"/>
                <a:gd name="T24" fmla="*/ 0 w 41"/>
                <a:gd name="T25" fmla="*/ 0 h 118"/>
                <a:gd name="T26" fmla="*/ 41 w 41"/>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1" h="118">
                  <a:moveTo>
                    <a:pt x="1" y="67"/>
                  </a:moveTo>
                  <a:lnTo>
                    <a:pt x="0" y="103"/>
                  </a:lnTo>
                  <a:lnTo>
                    <a:pt x="8" y="118"/>
                  </a:lnTo>
                  <a:lnTo>
                    <a:pt x="16" y="75"/>
                  </a:lnTo>
                  <a:lnTo>
                    <a:pt x="29" y="57"/>
                  </a:lnTo>
                  <a:lnTo>
                    <a:pt x="41" y="0"/>
                  </a:lnTo>
                  <a:lnTo>
                    <a:pt x="17" y="13"/>
                  </a:lnTo>
                  <a:lnTo>
                    <a:pt x="1" y="67"/>
                  </a:lnTo>
                  <a:close/>
                </a:path>
              </a:pathLst>
            </a:custGeom>
            <a:solidFill>
              <a:srgbClr val="99CC00"/>
            </a:solidFill>
            <a:ln w="6350" cap="rnd">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sp>
          <p:nvSpPr>
            <p:cNvPr id="19605" name="Text Box 257"/>
            <p:cNvSpPr txBox="1">
              <a:spLocks noChangeArrowheads="1"/>
            </p:cNvSpPr>
            <p:nvPr/>
          </p:nvSpPr>
          <p:spPr bwMode="auto">
            <a:xfrm>
              <a:off x="558" y="1201"/>
              <a:ext cx="435" cy="173"/>
            </a:xfrm>
            <a:prstGeom prst="rect">
              <a:avLst/>
            </a:prstGeom>
            <a:noFill/>
            <a:ln w="9525">
              <a:noFill/>
              <a:miter lim="800000"/>
              <a:headEnd/>
              <a:tailEnd/>
            </a:ln>
          </p:spPr>
          <p:txBody>
            <a:bodyPr lIns="0" tIns="0" rIns="0" bIns="0" anchor="ctr" anchorCtr="1">
              <a:spAutoFit/>
            </a:bodyPr>
            <a:lstStyle/>
            <a:p>
              <a:pPr algn="l">
                <a:spcBef>
                  <a:spcPct val="50000"/>
                </a:spcBef>
              </a:pPr>
              <a:r>
                <a:rPr lang="en-US">
                  <a:solidFill>
                    <a:srgbClr val="000000"/>
                  </a:solidFill>
                </a:rPr>
                <a:t>WEST</a:t>
              </a:r>
            </a:p>
          </p:txBody>
        </p:sp>
        <p:sp>
          <p:nvSpPr>
            <p:cNvPr id="19606" name="Text Box 258"/>
            <p:cNvSpPr txBox="1">
              <a:spLocks noChangeArrowheads="1"/>
            </p:cNvSpPr>
            <p:nvPr/>
          </p:nvSpPr>
          <p:spPr bwMode="auto">
            <a:xfrm>
              <a:off x="1546" y="1623"/>
              <a:ext cx="794" cy="173"/>
            </a:xfrm>
            <a:prstGeom prst="rect">
              <a:avLst/>
            </a:prstGeom>
            <a:noFill/>
            <a:ln w="9525">
              <a:noFill/>
              <a:miter lim="800000"/>
              <a:headEnd/>
              <a:tailEnd/>
            </a:ln>
          </p:spPr>
          <p:txBody>
            <a:bodyPr lIns="0" tIns="0" rIns="0" bIns="0" anchor="ctr" anchorCtr="1">
              <a:spAutoFit/>
            </a:bodyPr>
            <a:lstStyle/>
            <a:p>
              <a:pPr algn="l">
                <a:spcBef>
                  <a:spcPct val="50000"/>
                </a:spcBef>
              </a:pPr>
              <a:r>
                <a:rPr lang="en-US">
                  <a:solidFill>
                    <a:srgbClr val="000000"/>
                  </a:solidFill>
                </a:rPr>
                <a:t>CENTRAL</a:t>
              </a:r>
            </a:p>
          </p:txBody>
        </p:sp>
        <p:sp>
          <p:nvSpPr>
            <p:cNvPr id="19607" name="Text Box 259"/>
            <p:cNvSpPr txBox="1">
              <a:spLocks noChangeArrowheads="1"/>
            </p:cNvSpPr>
            <p:nvPr/>
          </p:nvSpPr>
          <p:spPr bwMode="auto">
            <a:xfrm>
              <a:off x="2767" y="1562"/>
              <a:ext cx="386" cy="173"/>
            </a:xfrm>
            <a:prstGeom prst="rect">
              <a:avLst/>
            </a:prstGeom>
            <a:noFill/>
            <a:ln w="9525">
              <a:noFill/>
              <a:miter lim="800000"/>
              <a:headEnd/>
              <a:tailEnd/>
            </a:ln>
          </p:spPr>
          <p:txBody>
            <a:bodyPr lIns="0" tIns="0" rIns="0" bIns="0" anchor="ctr" anchorCtr="1">
              <a:spAutoFit/>
            </a:bodyPr>
            <a:lstStyle/>
            <a:p>
              <a:pPr algn="l">
                <a:spcBef>
                  <a:spcPct val="50000"/>
                </a:spcBef>
              </a:pPr>
              <a:r>
                <a:rPr lang="en-US">
                  <a:solidFill>
                    <a:srgbClr val="000000"/>
                  </a:solidFill>
                </a:rPr>
                <a:t>EAST</a:t>
              </a:r>
            </a:p>
          </p:txBody>
        </p:sp>
        <p:sp>
          <p:nvSpPr>
            <p:cNvPr id="19608" name="Text Box 260"/>
            <p:cNvSpPr txBox="1">
              <a:spLocks noChangeArrowheads="1"/>
            </p:cNvSpPr>
            <p:nvPr/>
          </p:nvSpPr>
          <p:spPr bwMode="auto">
            <a:xfrm>
              <a:off x="3186" y="1274"/>
              <a:ext cx="158" cy="77"/>
            </a:xfrm>
            <a:prstGeom prst="rect">
              <a:avLst/>
            </a:prstGeom>
            <a:noFill/>
            <a:ln w="9525">
              <a:noFill/>
              <a:miter lim="800000"/>
              <a:headEnd/>
              <a:tailEnd/>
            </a:ln>
          </p:spPr>
          <p:txBody>
            <a:bodyPr lIns="0" tIns="0" rIns="0" bIns="0" anchor="ctr">
              <a:spAutoFit/>
            </a:bodyPr>
            <a:lstStyle/>
            <a:p>
              <a:pPr algn="l">
                <a:spcBef>
                  <a:spcPct val="50000"/>
                </a:spcBef>
              </a:pPr>
              <a:r>
                <a:rPr lang="en-US" sz="800">
                  <a:solidFill>
                    <a:srgbClr val="000000"/>
                  </a:solidFill>
                </a:rPr>
                <a:t>JFK</a:t>
              </a:r>
            </a:p>
          </p:txBody>
        </p:sp>
        <p:sp>
          <p:nvSpPr>
            <p:cNvPr id="19609" name="Text Box 261"/>
            <p:cNvSpPr txBox="1">
              <a:spLocks noChangeArrowheads="1"/>
            </p:cNvSpPr>
            <p:nvPr/>
          </p:nvSpPr>
          <p:spPr bwMode="auto">
            <a:xfrm>
              <a:off x="396" y="1748"/>
              <a:ext cx="147" cy="77"/>
            </a:xfrm>
            <a:prstGeom prst="rect">
              <a:avLst/>
            </a:prstGeom>
            <a:noFill/>
            <a:ln w="9525">
              <a:noFill/>
              <a:miter lim="800000"/>
              <a:headEnd/>
              <a:tailEnd/>
            </a:ln>
          </p:spPr>
          <p:txBody>
            <a:bodyPr lIns="0" tIns="0" rIns="0" bIns="0" anchor="ctr" anchorCtr="1">
              <a:spAutoFit/>
            </a:bodyPr>
            <a:lstStyle/>
            <a:p>
              <a:pPr algn="l">
                <a:spcBef>
                  <a:spcPct val="50000"/>
                </a:spcBef>
              </a:pPr>
              <a:r>
                <a:rPr lang="en-US" sz="800">
                  <a:solidFill>
                    <a:srgbClr val="000000"/>
                  </a:solidFill>
                </a:rPr>
                <a:t>LAX</a:t>
              </a:r>
            </a:p>
          </p:txBody>
        </p:sp>
        <p:sp>
          <p:nvSpPr>
            <p:cNvPr id="19610" name="Text Box 262"/>
            <p:cNvSpPr txBox="1">
              <a:spLocks noChangeArrowheads="1"/>
            </p:cNvSpPr>
            <p:nvPr/>
          </p:nvSpPr>
          <p:spPr bwMode="auto">
            <a:xfrm>
              <a:off x="2342" y="1307"/>
              <a:ext cx="158" cy="77"/>
            </a:xfrm>
            <a:prstGeom prst="rect">
              <a:avLst/>
            </a:prstGeom>
            <a:noFill/>
            <a:ln w="9525">
              <a:noFill/>
              <a:miter lim="800000"/>
              <a:headEnd/>
              <a:tailEnd/>
            </a:ln>
          </p:spPr>
          <p:txBody>
            <a:bodyPr lIns="0" tIns="0" rIns="0" bIns="0" anchor="ctr" anchorCtr="1">
              <a:spAutoFit/>
            </a:bodyPr>
            <a:lstStyle/>
            <a:p>
              <a:pPr algn="l">
                <a:spcBef>
                  <a:spcPct val="50000"/>
                </a:spcBef>
              </a:pPr>
              <a:r>
                <a:rPr lang="en-US" sz="800">
                  <a:solidFill>
                    <a:srgbClr val="000000"/>
                  </a:solidFill>
                </a:rPr>
                <a:t>ORD</a:t>
              </a:r>
            </a:p>
          </p:txBody>
        </p:sp>
        <p:sp>
          <p:nvSpPr>
            <p:cNvPr id="19611" name="Text Box 263"/>
            <p:cNvSpPr txBox="1">
              <a:spLocks noChangeArrowheads="1"/>
            </p:cNvSpPr>
            <p:nvPr/>
          </p:nvSpPr>
          <p:spPr bwMode="auto">
            <a:xfrm>
              <a:off x="2633" y="1890"/>
              <a:ext cx="206" cy="77"/>
            </a:xfrm>
            <a:prstGeom prst="rect">
              <a:avLst/>
            </a:prstGeom>
            <a:noFill/>
            <a:ln w="9525">
              <a:noFill/>
              <a:miter lim="800000"/>
              <a:headEnd/>
              <a:tailEnd/>
            </a:ln>
          </p:spPr>
          <p:txBody>
            <a:bodyPr lIns="0" tIns="0" rIns="0" bIns="0" anchor="ctr" anchorCtr="1">
              <a:spAutoFit/>
            </a:bodyPr>
            <a:lstStyle/>
            <a:p>
              <a:pPr algn="l">
                <a:spcBef>
                  <a:spcPct val="50000"/>
                </a:spcBef>
              </a:pPr>
              <a:r>
                <a:rPr lang="en-US" sz="800">
                  <a:solidFill>
                    <a:srgbClr val="000000"/>
                  </a:solidFill>
                </a:rPr>
                <a:t>ATL</a:t>
              </a:r>
            </a:p>
          </p:txBody>
        </p:sp>
        <p:sp>
          <p:nvSpPr>
            <p:cNvPr id="19612" name="Text Box 264"/>
            <p:cNvSpPr txBox="1">
              <a:spLocks noChangeArrowheads="1"/>
            </p:cNvSpPr>
            <p:nvPr/>
          </p:nvSpPr>
          <p:spPr bwMode="auto">
            <a:xfrm>
              <a:off x="2990" y="2526"/>
              <a:ext cx="179" cy="77"/>
            </a:xfrm>
            <a:prstGeom prst="rect">
              <a:avLst/>
            </a:prstGeom>
            <a:noFill/>
            <a:ln w="9525">
              <a:noFill/>
              <a:miter lim="800000"/>
              <a:headEnd/>
              <a:tailEnd/>
            </a:ln>
          </p:spPr>
          <p:txBody>
            <a:bodyPr lIns="0" tIns="0" rIns="0" bIns="0" anchor="ctr" anchorCtr="1">
              <a:spAutoFit/>
            </a:bodyPr>
            <a:lstStyle/>
            <a:p>
              <a:pPr algn="l">
                <a:spcBef>
                  <a:spcPct val="50000"/>
                </a:spcBef>
              </a:pPr>
              <a:r>
                <a:rPr lang="en-US" sz="800">
                  <a:solidFill>
                    <a:srgbClr val="000000"/>
                  </a:solidFill>
                </a:rPr>
                <a:t>MIA</a:t>
              </a:r>
            </a:p>
          </p:txBody>
        </p:sp>
        <p:sp>
          <p:nvSpPr>
            <p:cNvPr id="19613" name="Text Box 265"/>
            <p:cNvSpPr txBox="1">
              <a:spLocks noChangeArrowheads="1"/>
            </p:cNvSpPr>
            <p:nvPr/>
          </p:nvSpPr>
          <p:spPr bwMode="auto">
            <a:xfrm>
              <a:off x="267" y="1404"/>
              <a:ext cx="135" cy="77"/>
            </a:xfrm>
            <a:prstGeom prst="rect">
              <a:avLst/>
            </a:prstGeom>
            <a:noFill/>
            <a:ln w="9525">
              <a:noFill/>
              <a:miter lim="800000"/>
              <a:headEnd/>
              <a:tailEnd/>
            </a:ln>
          </p:spPr>
          <p:txBody>
            <a:bodyPr lIns="0" tIns="0" rIns="0" bIns="0" anchor="ctr" anchorCtr="1">
              <a:spAutoFit/>
            </a:bodyPr>
            <a:lstStyle/>
            <a:p>
              <a:pPr algn="l">
                <a:spcBef>
                  <a:spcPct val="50000"/>
                </a:spcBef>
              </a:pPr>
              <a:r>
                <a:rPr lang="en-US" sz="800">
                  <a:solidFill>
                    <a:srgbClr val="000000"/>
                  </a:solidFill>
                </a:rPr>
                <a:t>SFO</a:t>
              </a:r>
            </a:p>
          </p:txBody>
        </p:sp>
        <p:sp>
          <p:nvSpPr>
            <p:cNvPr id="19614" name="Text Box 266"/>
            <p:cNvSpPr txBox="1">
              <a:spLocks noChangeArrowheads="1"/>
            </p:cNvSpPr>
            <p:nvPr/>
          </p:nvSpPr>
          <p:spPr bwMode="auto">
            <a:xfrm>
              <a:off x="3186" y="1339"/>
              <a:ext cx="190" cy="77"/>
            </a:xfrm>
            <a:prstGeom prst="rect">
              <a:avLst/>
            </a:prstGeom>
            <a:noFill/>
            <a:ln w="9525">
              <a:noFill/>
              <a:miter lim="800000"/>
              <a:headEnd/>
              <a:tailEnd/>
            </a:ln>
          </p:spPr>
          <p:txBody>
            <a:bodyPr lIns="0" tIns="0" rIns="0" bIns="0" anchor="ctr">
              <a:spAutoFit/>
            </a:bodyPr>
            <a:lstStyle/>
            <a:p>
              <a:pPr algn="l">
                <a:spcBef>
                  <a:spcPct val="50000"/>
                </a:spcBef>
              </a:pPr>
              <a:r>
                <a:rPr lang="en-US" sz="800">
                  <a:solidFill>
                    <a:srgbClr val="000000"/>
                  </a:solidFill>
                </a:rPr>
                <a:t>EWR</a:t>
              </a:r>
            </a:p>
          </p:txBody>
        </p:sp>
        <p:sp>
          <p:nvSpPr>
            <p:cNvPr id="19615" name="Text Box 267"/>
            <p:cNvSpPr txBox="1">
              <a:spLocks noChangeArrowheads="1"/>
            </p:cNvSpPr>
            <p:nvPr/>
          </p:nvSpPr>
          <p:spPr bwMode="auto">
            <a:xfrm>
              <a:off x="1823" y="2040"/>
              <a:ext cx="189" cy="77"/>
            </a:xfrm>
            <a:prstGeom prst="rect">
              <a:avLst/>
            </a:prstGeom>
            <a:noFill/>
            <a:ln w="9525">
              <a:noFill/>
              <a:miter lim="800000"/>
              <a:headEnd/>
              <a:tailEnd/>
            </a:ln>
          </p:spPr>
          <p:txBody>
            <a:bodyPr lIns="0" tIns="0" rIns="0" bIns="0" anchor="ctr">
              <a:spAutoFit/>
            </a:bodyPr>
            <a:lstStyle/>
            <a:p>
              <a:pPr algn="l">
                <a:spcBef>
                  <a:spcPct val="50000"/>
                </a:spcBef>
              </a:pPr>
              <a:r>
                <a:rPr lang="en-US" sz="800">
                  <a:solidFill>
                    <a:srgbClr val="000000"/>
                  </a:solidFill>
                </a:rPr>
                <a:t>DFW</a:t>
              </a:r>
            </a:p>
          </p:txBody>
        </p:sp>
        <p:sp>
          <p:nvSpPr>
            <p:cNvPr id="19616" name="Text Box 268"/>
            <p:cNvSpPr txBox="1">
              <a:spLocks noChangeArrowheads="1"/>
            </p:cNvSpPr>
            <p:nvPr/>
          </p:nvSpPr>
          <p:spPr bwMode="auto">
            <a:xfrm>
              <a:off x="461" y="690"/>
              <a:ext cx="187" cy="77"/>
            </a:xfrm>
            <a:prstGeom prst="rect">
              <a:avLst/>
            </a:prstGeom>
            <a:noFill/>
            <a:ln w="9525">
              <a:noFill/>
              <a:miter lim="800000"/>
              <a:headEnd/>
              <a:tailEnd/>
            </a:ln>
          </p:spPr>
          <p:txBody>
            <a:bodyPr lIns="0" tIns="0" rIns="0" bIns="0" anchor="ctr">
              <a:spAutoFit/>
            </a:bodyPr>
            <a:lstStyle/>
            <a:p>
              <a:pPr algn="l">
                <a:spcBef>
                  <a:spcPct val="50000"/>
                </a:spcBef>
              </a:pPr>
              <a:r>
                <a:rPr lang="en-US" sz="800">
                  <a:solidFill>
                    <a:srgbClr val="000000"/>
                  </a:solidFill>
                </a:rPr>
                <a:t>SEA</a:t>
              </a:r>
            </a:p>
          </p:txBody>
        </p:sp>
        <p:sp>
          <p:nvSpPr>
            <p:cNvPr id="19617" name="Text Box 269"/>
            <p:cNvSpPr txBox="1">
              <a:spLocks noChangeArrowheads="1"/>
            </p:cNvSpPr>
            <p:nvPr/>
          </p:nvSpPr>
          <p:spPr bwMode="auto">
            <a:xfrm>
              <a:off x="2886" y="1298"/>
              <a:ext cx="129" cy="77"/>
            </a:xfrm>
            <a:prstGeom prst="rect">
              <a:avLst/>
            </a:prstGeom>
            <a:noFill/>
            <a:ln w="9525">
              <a:noFill/>
              <a:miter lim="800000"/>
              <a:headEnd/>
              <a:tailEnd/>
            </a:ln>
          </p:spPr>
          <p:txBody>
            <a:bodyPr lIns="0" tIns="0" rIns="0" bIns="0" anchor="ctr">
              <a:spAutoFit/>
            </a:bodyPr>
            <a:lstStyle/>
            <a:p>
              <a:pPr algn="r">
                <a:spcBef>
                  <a:spcPct val="50000"/>
                </a:spcBef>
              </a:pPr>
              <a:r>
                <a:rPr lang="en-US" sz="800">
                  <a:solidFill>
                    <a:srgbClr val="000000"/>
                  </a:solidFill>
                </a:rPr>
                <a:t>PHL</a:t>
              </a:r>
            </a:p>
          </p:txBody>
        </p:sp>
        <p:sp>
          <p:nvSpPr>
            <p:cNvPr id="19618" name="Freeform 270"/>
            <p:cNvSpPr>
              <a:spLocks/>
            </p:cNvSpPr>
            <p:nvPr/>
          </p:nvSpPr>
          <p:spPr bwMode="auto">
            <a:xfrm>
              <a:off x="3120" y="2669"/>
              <a:ext cx="154" cy="70"/>
            </a:xfrm>
            <a:custGeom>
              <a:avLst/>
              <a:gdLst>
                <a:gd name="T0" fmla="*/ 1 w 227"/>
                <a:gd name="T1" fmla="*/ 36 h 104"/>
                <a:gd name="T2" fmla="*/ 5 w 227"/>
                <a:gd name="T3" fmla="*/ 64 h 104"/>
                <a:gd name="T4" fmla="*/ 21 w 227"/>
                <a:gd name="T5" fmla="*/ 68 h 104"/>
                <a:gd name="T6" fmla="*/ 25 w 227"/>
                <a:gd name="T7" fmla="*/ 104 h 104"/>
                <a:gd name="T8" fmla="*/ 173 w 227"/>
                <a:gd name="T9" fmla="*/ 92 h 104"/>
                <a:gd name="T10" fmla="*/ 209 w 227"/>
                <a:gd name="T11" fmla="*/ 72 h 104"/>
                <a:gd name="T12" fmla="*/ 217 w 227"/>
                <a:gd name="T13" fmla="*/ 24 h 104"/>
                <a:gd name="T14" fmla="*/ 181 w 227"/>
                <a:gd name="T15" fmla="*/ 4 h 104"/>
                <a:gd name="T16" fmla="*/ 169 w 227"/>
                <a:gd name="T17" fmla="*/ 0 h 104"/>
                <a:gd name="T18" fmla="*/ 13 w 227"/>
                <a:gd name="T19" fmla="*/ 24 h 104"/>
                <a:gd name="T20" fmla="*/ 1 w 227"/>
                <a:gd name="T21" fmla="*/ 36 h 1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7"/>
                <a:gd name="T34" fmla="*/ 0 h 104"/>
                <a:gd name="T35" fmla="*/ 227 w 227"/>
                <a:gd name="T36" fmla="*/ 104 h 10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7" h="104">
                  <a:moveTo>
                    <a:pt x="1" y="36"/>
                  </a:moveTo>
                  <a:cubicBezTo>
                    <a:pt x="2" y="45"/>
                    <a:pt x="0" y="56"/>
                    <a:pt x="5" y="64"/>
                  </a:cubicBezTo>
                  <a:cubicBezTo>
                    <a:pt x="8" y="69"/>
                    <a:pt x="19" y="63"/>
                    <a:pt x="21" y="68"/>
                  </a:cubicBezTo>
                  <a:cubicBezTo>
                    <a:pt x="26" y="79"/>
                    <a:pt x="24" y="92"/>
                    <a:pt x="25" y="104"/>
                  </a:cubicBezTo>
                  <a:cubicBezTo>
                    <a:pt x="83" y="97"/>
                    <a:pt x="99" y="95"/>
                    <a:pt x="173" y="92"/>
                  </a:cubicBezTo>
                  <a:cubicBezTo>
                    <a:pt x="185" y="84"/>
                    <a:pt x="197" y="80"/>
                    <a:pt x="209" y="72"/>
                  </a:cubicBezTo>
                  <a:cubicBezTo>
                    <a:pt x="216" y="52"/>
                    <a:pt x="227" y="48"/>
                    <a:pt x="217" y="24"/>
                  </a:cubicBezTo>
                  <a:cubicBezTo>
                    <a:pt x="211" y="10"/>
                    <a:pt x="193" y="8"/>
                    <a:pt x="181" y="4"/>
                  </a:cubicBezTo>
                  <a:cubicBezTo>
                    <a:pt x="177" y="3"/>
                    <a:pt x="169" y="0"/>
                    <a:pt x="169" y="0"/>
                  </a:cubicBezTo>
                  <a:cubicBezTo>
                    <a:pt x="114" y="3"/>
                    <a:pt x="67" y="19"/>
                    <a:pt x="13" y="24"/>
                  </a:cubicBezTo>
                  <a:cubicBezTo>
                    <a:pt x="0" y="33"/>
                    <a:pt x="1" y="27"/>
                    <a:pt x="1" y="36"/>
                  </a:cubicBezTo>
                  <a:close/>
                </a:path>
              </a:pathLst>
            </a:custGeom>
            <a:solidFill>
              <a:srgbClr val="FFCC99"/>
            </a:solidFill>
            <a:ln w="9525">
              <a:solidFill>
                <a:srgbClr val="FFFFFF"/>
              </a:solidFill>
              <a:round/>
              <a:headEnd/>
              <a:tailEnd/>
            </a:ln>
          </p:spPr>
          <p:txBody>
            <a:bodyPr/>
            <a:lstStyle/>
            <a:p>
              <a:pPr algn="l">
                <a:spcBef>
                  <a:spcPct val="50000"/>
                </a:spcBef>
                <a:buClr>
                  <a:srgbClr val="000066"/>
                </a:buClr>
                <a:buFontTx/>
                <a:buChar char="–"/>
              </a:pPr>
              <a:endParaRPr lang="en-US" sz="1600">
                <a:solidFill>
                  <a:srgbClr val="000000"/>
                </a:solidFill>
              </a:endParaRPr>
            </a:p>
          </p:txBody>
        </p:sp>
        <p:grpSp>
          <p:nvGrpSpPr>
            <p:cNvPr id="19619" name="Group 271"/>
            <p:cNvGrpSpPr>
              <a:grpSpLocks/>
            </p:cNvGrpSpPr>
            <p:nvPr/>
          </p:nvGrpSpPr>
          <p:grpSpPr bwMode="auto">
            <a:xfrm>
              <a:off x="3121" y="1274"/>
              <a:ext cx="70" cy="70"/>
              <a:chOff x="4753" y="1680"/>
              <a:chExt cx="104" cy="104"/>
            </a:xfrm>
          </p:grpSpPr>
          <p:sp>
            <p:nvSpPr>
              <p:cNvPr id="613648" name="AutoShape 272"/>
              <p:cNvSpPr>
                <a:spLocks noChangeArrowheads="1"/>
              </p:cNvSpPr>
              <p:nvPr/>
            </p:nvSpPr>
            <p:spPr bwMode="auto">
              <a:xfrm>
                <a:off x="4753" y="1680"/>
                <a:ext cx="104" cy="104"/>
              </a:xfrm>
              <a:prstGeom prst="star5">
                <a:avLst/>
              </a:prstGeom>
              <a:solidFill>
                <a:srgbClr val="0000FF"/>
              </a:solidFill>
              <a:ln w="9525">
                <a:solidFill>
                  <a:srgbClr val="000000"/>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645" name="Oval 273"/>
              <p:cNvSpPr>
                <a:spLocks noChangeArrowheads="1"/>
              </p:cNvSpPr>
              <p:nvPr/>
            </p:nvSpPr>
            <p:spPr bwMode="auto">
              <a:xfrm>
                <a:off x="4785" y="1712"/>
                <a:ext cx="40" cy="40"/>
              </a:xfrm>
              <a:prstGeom prst="ellipse">
                <a:avLst/>
              </a:prstGeom>
              <a:solidFill>
                <a:srgbClr val="FF0000"/>
              </a:solidFill>
              <a:ln w="9525">
                <a:solidFill>
                  <a:srgbClr val="000000"/>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grpSp>
          <p:nvGrpSpPr>
            <p:cNvPr id="19620" name="Group 274"/>
            <p:cNvGrpSpPr>
              <a:grpSpLocks/>
            </p:cNvGrpSpPr>
            <p:nvPr/>
          </p:nvGrpSpPr>
          <p:grpSpPr bwMode="auto">
            <a:xfrm>
              <a:off x="331" y="1755"/>
              <a:ext cx="71" cy="70"/>
              <a:chOff x="4753" y="1680"/>
              <a:chExt cx="104" cy="104"/>
            </a:xfrm>
          </p:grpSpPr>
          <p:sp>
            <p:nvSpPr>
              <p:cNvPr id="613651" name="AutoShape 275"/>
              <p:cNvSpPr>
                <a:spLocks noChangeArrowheads="1"/>
              </p:cNvSpPr>
              <p:nvPr/>
            </p:nvSpPr>
            <p:spPr bwMode="auto">
              <a:xfrm>
                <a:off x="4753" y="1680"/>
                <a:ext cx="104" cy="104"/>
              </a:xfrm>
              <a:prstGeom prst="star5">
                <a:avLst/>
              </a:prstGeom>
              <a:solidFill>
                <a:srgbClr val="0000FF"/>
              </a:solidFill>
              <a:ln w="9525">
                <a:solidFill>
                  <a:srgbClr val="000000"/>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643" name="Oval 276"/>
              <p:cNvSpPr>
                <a:spLocks noChangeArrowheads="1"/>
              </p:cNvSpPr>
              <p:nvPr/>
            </p:nvSpPr>
            <p:spPr bwMode="auto">
              <a:xfrm>
                <a:off x="4785" y="1712"/>
                <a:ext cx="40" cy="40"/>
              </a:xfrm>
              <a:prstGeom prst="ellipse">
                <a:avLst/>
              </a:prstGeom>
              <a:solidFill>
                <a:srgbClr val="FF0000"/>
              </a:solidFill>
              <a:ln w="9525">
                <a:solidFill>
                  <a:srgbClr val="000000"/>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grpSp>
          <p:nvGrpSpPr>
            <p:cNvPr id="19621" name="Group 277"/>
            <p:cNvGrpSpPr>
              <a:grpSpLocks/>
            </p:cNvGrpSpPr>
            <p:nvPr/>
          </p:nvGrpSpPr>
          <p:grpSpPr bwMode="auto">
            <a:xfrm>
              <a:off x="2277" y="1301"/>
              <a:ext cx="70" cy="70"/>
              <a:chOff x="4753" y="1680"/>
              <a:chExt cx="104" cy="104"/>
            </a:xfrm>
          </p:grpSpPr>
          <p:sp>
            <p:nvSpPr>
              <p:cNvPr id="613654" name="AutoShape 278"/>
              <p:cNvSpPr>
                <a:spLocks noChangeArrowheads="1"/>
              </p:cNvSpPr>
              <p:nvPr/>
            </p:nvSpPr>
            <p:spPr bwMode="auto">
              <a:xfrm>
                <a:off x="4753" y="1680"/>
                <a:ext cx="104" cy="104"/>
              </a:xfrm>
              <a:prstGeom prst="star5">
                <a:avLst/>
              </a:prstGeom>
              <a:solidFill>
                <a:srgbClr val="0000FF"/>
              </a:solidFill>
              <a:ln w="9525">
                <a:solidFill>
                  <a:srgbClr val="000000"/>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641" name="Oval 279"/>
              <p:cNvSpPr>
                <a:spLocks noChangeArrowheads="1"/>
              </p:cNvSpPr>
              <p:nvPr/>
            </p:nvSpPr>
            <p:spPr bwMode="auto">
              <a:xfrm>
                <a:off x="4785" y="1712"/>
                <a:ext cx="40" cy="40"/>
              </a:xfrm>
              <a:prstGeom prst="ellipse">
                <a:avLst/>
              </a:prstGeom>
              <a:solidFill>
                <a:srgbClr val="FF0000"/>
              </a:solidFill>
              <a:ln w="9525">
                <a:solidFill>
                  <a:srgbClr val="000000"/>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grpSp>
          <p:nvGrpSpPr>
            <p:cNvPr id="19622" name="Group 280"/>
            <p:cNvGrpSpPr>
              <a:grpSpLocks/>
            </p:cNvGrpSpPr>
            <p:nvPr/>
          </p:nvGrpSpPr>
          <p:grpSpPr bwMode="auto">
            <a:xfrm>
              <a:off x="2569" y="1890"/>
              <a:ext cx="70" cy="71"/>
              <a:chOff x="4753" y="1680"/>
              <a:chExt cx="104" cy="104"/>
            </a:xfrm>
          </p:grpSpPr>
          <p:sp>
            <p:nvSpPr>
              <p:cNvPr id="613657" name="AutoShape 281"/>
              <p:cNvSpPr>
                <a:spLocks noChangeArrowheads="1"/>
              </p:cNvSpPr>
              <p:nvPr/>
            </p:nvSpPr>
            <p:spPr bwMode="auto">
              <a:xfrm>
                <a:off x="4753" y="1680"/>
                <a:ext cx="104" cy="104"/>
              </a:xfrm>
              <a:prstGeom prst="star5">
                <a:avLst/>
              </a:prstGeom>
              <a:solidFill>
                <a:srgbClr val="0000FF"/>
              </a:solidFill>
              <a:ln w="9525">
                <a:solidFill>
                  <a:srgbClr val="000000"/>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639" name="Oval 282"/>
              <p:cNvSpPr>
                <a:spLocks noChangeArrowheads="1"/>
              </p:cNvSpPr>
              <p:nvPr/>
            </p:nvSpPr>
            <p:spPr bwMode="auto">
              <a:xfrm>
                <a:off x="4785" y="1712"/>
                <a:ext cx="40" cy="40"/>
              </a:xfrm>
              <a:prstGeom prst="ellipse">
                <a:avLst/>
              </a:prstGeom>
              <a:solidFill>
                <a:srgbClr val="FF0000"/>
              </a:solidFill>
              <a:ln w="9525">
                <a:solidFill>
                  <a:srgbClr val="000000"/>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grpSp>
          <p:nvGrpSpPr>
            <p:cNvPr id="19623" name="Group 283"/>
            <p:cNvGrpSpPr>
              <a:grpSpLocks/>
            </p:cNvGrpSpPr>
            <p:nvPr/>
          </p:nvGrpSpPr>
          <p:grpSpPr bwMode="auto">
            <a:xfrm>
              <a:off x="2920" y="2523"/>
              <a:ext cx="70" cy="71"/>
              <a:chOff x="4753" y="1680"/>
              <a:chExt cx="104" cy="104"/>
            </a:xfrm>
          </p:grpSpPr>
          <p:sp>
            <p:nvSpPr>
              <p:cNvPr id="613660" name="AutoShape 284"/>
              <p:cNvSpPr>
                <a:spLocks noChangeArrowheads="1"/>
              </p:cNvSpPr>
              <p:nvPr/>
            </p:nvSpPr>
            <p:spPr bwMode="auto">
              <a:xfrm>
                <a:off x="4753" y="1680"/>
                <a:ext cx="104" cy="104"/>
              </a:xfrm>
              <a:prstGeom prst="star5">
                <a:avLst/>
              </a:prstGeom>
              <a:solidFill>
                <a:srgbClr val="0000FF"/>
              </a:solidFill>
              <a:ln w="9525">
                <a:solidFill>
                  <a:srgbClr val="000000"/>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637" name="Oval 285"/>
              <p:cNvSpPr>
                <a:spLocks noChangeArrowheads="1"/>
              </p:cNvSpPr>
              <p:nvPr/>
            </p:nvSpPr>
            <p:spPr bwMode="auto">
              <a:xfrm>
                <a:off x="4785" y="1712"/>
                <a:ext cx="40" cy="40"/>
              </a:xfrm>
              <a:prstGeom prst="ellipse">
                <a:avLst/>
              </a:prstGeom>
              <a:solidFill>
                <a:srgbClr val="FF0000"/>
              </a:solidFill>
              <a:ln w="9525">
                <a:solidFill>
                  <a:srgbClr val="000000"/>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grpSp>
          <p:nvGrpSpPr>
            <p:cNvPr id="19624" name="Group 286"/>
            <p:cNvGrpSpPr>
              <a:grpSpLocks/>
            </p:cNvGrpSpPr>
            <p:nvPr/>
          </p:nvGrpSpPr>
          <p:grpSpPr bwMode="auto">
            <a:xfrm>
              <a:off x="202" y="1404"/>
              <a:ext cx="70" cy="70"/>
              <a:chOff x="4753" y="1680"/>
              <a:chExt cx="104" cy="104"/>
            </a:xfrm>
          </p:grpSpPr>
          <p:sp>
            <p:nvSpPr>
              <p:cNvPr id="613663" name="AutoShape 287"/>
              <p:cNvSpPr>
                <a:spLocks noChangeArrowheads="1"/>
              </p:cNvSpPr>
              <p:nvPr/>
            </p:nvSpPr>
            <p:spPr bwMode="auto">
              <a:xfrm>
                <a:off x="4753" y="1680"/>
                <a:ext cx="104" cy="104"/>
              </a:xfrm>
              <a:prstGeom prst="star5">
                <a:avLst/>
              </a:prstGeom>
              <a:solidFill>
                <a:srgbClr val="0000FF"/>
              </a:solidFill>
              <a:ln w="9525">
                <a:solidFill>
                  <a:srgbClr val="000000"/>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635" name="Oval 288"/>
              <p:cNvSpPr>
                <a:spLocks noChangeArrowheads="1"/>
              </p:cNvSpPr>
              <p:nvPr/>
            </p:nvSpPr>
            <p:spPr bwMode="auto">
              <a:xfrm>
                <a:off x="4785" y="1712"/>
                <a:ext cx="40" cy="40"/>
              </a:xfrm>
              <a:prstGeom prst="ellipse">
                <a:avLst/>
              </a:prstGeom>
              <a:solidFill>
                <a:srgbClr val="FF0000"/>
              </a:solidFill>
              <a:ln w="9525">
                <a:solidFill>
                  <a:srgbClr val="000000"/>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grpSp>
          <p:nvGrpSpPr>
            <p:cNvPr id="19625" name="Group 289"/>
            <p:cNvGrpSpPr>
              <a:grpSpLocks/>
            </p:cNvGrpSpPr>
            <p:nvPr/>
          </p:nvGrpSpPr>
          <p:grpSpPr bwMode="auto">
            <a:xfrm>
              <a:off x="1753" y="2037"/>
              <a:ext cx="70" cy="70"/>
              <a:chOff x="4753" y="1680"/>
              <a:chExt cx="104" cy="104"/>
            </a:xfrm>
          </p:grpSpPr>
          <p:sp>
            <p:nvSpPr>
              <p:cNvPr id="613666" name="AutoShape 290"/>
              <p:cNvSpPr>
                <a:spLocks noChangeArrowheads="1"/>
              </p:cNvSpPr>
              <p:nvPr/>
            </p:nvSpPr>
            <p:spPr bwMode="auto">
              <a:xfrm>
                <a:off x="4753" y="1680"/>
                <a:ext cx="104" cy="104"/>
              </a:xfrm>
              <a:prstGeom prst="star5">
                <a:avLst/>
              </a:prstGeom>
              <a:solidFill>
                <a:srgbClr val="0000FF"/>
              </a:solidFill>
              <a:ln w="9525">
                <a:solidFill>
                  <a:srgbClr val="000000"/>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633" name="Oval 291"/>
              <p:cNvSpPr>
                <a:spLocks noChangeArrowheads="1"/>
              </p:cNvSpPr>
              <p:nvPr/>
            </p:nvSpPr>
            <p:spPr bwMode="auto">
              <a:xfrm>
                <a:off x="4785" y="1712"/>
                <a:ext cx="40" cy="40"/>
              </a:xfrm>
              <a:prstGeom prst="ellipse">
                <a:avLst/>
              </a:prstGeom>
              <a:solidFill>
                <a:srgbClr val="FF0000"/>
              </a:solidFill>
              <a:ln w="9525">
                <a:solidFill>
                  <a:srgbClr val="000000"/>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grpSp>
          <p:nvGrpSpPr>
            <p:cNvPr id="19626" name="Group 292"/>
            <p:cNvGrpSpPr>
              <a:grpSpLocks/>
            </p:cNvGrpSpPr>
            <p:nvPr/>
          </p:nvGrpSpPr>
          <p:grpSpPr bwMode="auto">
            <a:xfrm>
              <a:off x="391" y="690"/>
              <a:ext cx="70" cy="71"/>
              <a:chOff x="4753" y="1680"/>
              <a:chExt cx="104" cy="104"/>
            </a:xfrm>
          </p:grpSpPr>
          <p:sp>
            <p:nvSpPr>
              <p:cNvPr id="613669" name="AutoShape 293"/>
              <p:cNvSpPr>
                <a:spLocks noChangeArrowheads="1"/>
              </p:cNvSpPr>
              <p:nvPr/>
            </p:nvSpPr>
            <p:spPr bwMode="auto">
              <a:xfrm>
                <a:off x="4753" y="1680"/>
                <a:ext cx="104" cy="104"/>
              </a:xfrm>
              <a:prstGeom prst="star5">
                <a:avLst/>
              </a:prstGeom>
              <a:solidFill>
                <a:srgbClr val="0000FF"/>
              </a:solidFill>
              <a:ln w="9525">
                <a:solidFill>
                  <a:srgbClr val="000000"/>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631" name="Oval 294"/>
              <p:cNvSpPr>
                <a:spLocks noChangeArrowheads="1"/>
              </p:cNvSpPr>
              <p:nvPr/>
            </p:nvSpPr>
            <p:spPr bwMode="auto">
              <a:xfrm>
                <a:off x="4785" y="1712"/>
                <a:ext cx="40" cy="40"/>
              </a:xfrm>
              <a:prstGeom prst="ellipse">
                <a:avLst/>
              </a:prstGeom>
              <a:solidFill>
                <a:srgbClr val="FF0000"/>
              </a:solidFill>
              <a:ln w="9525">
                <a:solidFill>
                  <a:srgbClr val="000000"/>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grpSp>
          <p:nvGrpSpPr>
            <p:cNvPr id="19627" name="Group 295"/>
            <p:cNvGrpSpPr>
              <a:grpSpLocks/>
            </p:cNvGrpSpPr>
            <p:nvPr/>
          </p:nvGrpSpPr>
          <p:grpSpPr bwMode="auto">
            <a:xfrm>
              <a:off x="3023" y="1301"/>
              <a:ext cx="70" cy="70"/>
              <a:chOff x="4753" y="1680"/>
              <a:chExt cx="104" cy="104"/>
            </a:xfrm>
          </p:grpSpPr>
          <p:sp>
            <p:nvSpPr>
              <p:cNvPr id="613672" name="AutoShape 296"/>
              <p:cNvSpPr>
                <a:spLocks noChangeArrowheads="1"/>
              </p:cNvSpPr>
              <p:nvPr/>
            </p:nvSpPr>
            <p:spPr bwMode="auto">
              <a:xfrm>
                <a:off x="4753" y="1680"/>
                <a:ext cx="104" cy="104"/>
              </a:xfrm>
              <a:prstGeom prst="star5">
                <a:avLst/>
              </a:prstGeom>
              <a:solidFill>
                <a:srgbClr val="0000FF"/>
              </a:solidFill>
              <a:ln w="9525">
                <a:solidFill>
                  <a:srgbClr val="000000"/>
                </a:solidFill>
                <a:miter lim="800000"/>
                <a:headEnd/>
                <a:tailEnd/>
              </a:ln>
              <a:effectLst/>
            </p:spPr>
            <p:txBody>
              <a:bodyPr wrap="none" anchor="ctr"/>
              <a:lstStyle/>
              <a:p>
                <a:pPr algn="l">
                  <a:spcBef>
                    <a:spcPct val="50000"/>
                  </a:spcBef>
                  <a:buClr>
                    <a:srgbClr val="000066"/>
                  </a:buClr>
                  <a:buFontTx/>
                  <a:buChar char="–"/>
                  <a:defRPr/>
                </a:pPr>
                <a:endParaRPr lang="en-US" sz="1600">
                  <a:solidFill>
                    <a:srgbClr val="000000"/>
                  </a:solidFill>
                </a:endParaRPr>
              </a:p>
            </p:txBody>
          </p:sp>
          <p:sp>
            <p:nvSpPr>
              <p:cNvPr id="19629" name="Oval 297"/>
              <p:cNvSpPr>
                <a:spLocks noChangeArrowheads="1"/>
              </p:cNvSpPr>
              <p:nvPr/>
            </p:nvSpPr>
            <p:spPr bwMode="auto">
              <a:xfrm>
                <a:off x="4785" y="1712"/>
                <a:ext cx="40" cy="40"/>
              </a:xfrm>
              <a:prstGeom prst="ellipse">
                <a:avLst/>
              </a:prstGeom>
              <a:solidFill>
                <a:srgbClr val="FF0000"/>
              </a:solidFill>
              <a:ln w="9525">
                <a:solidFill>
                  <a:srgbClr val="000000"/>
                </a:solidFill>
                <a:round/>
                <a:headEnd/>
                <a:tailEnd/>
              </a:ln>
            </p:spPr>
            <p:txBody>
              <a:bodyPr wrap="none" anchor="ctr"/>
              <a:lstStyle/>
              <a:p>
                <a:pPr algn="l">
                  <a:spcBef>
                    <a:spcPct val="50000"/>
                  </a:spcBef>
                  <a:buClr>
                    <a:srgbClr val="000066"/>
                  </a:buClr>
                  <a:buFontTx/>
                  <a:buChar char="–"/>
                </a:pPr>
                <a:endParaRPr lang="en-US" sz="1600">
                  <a:solidFill>
                    <a:srgbClr val="000000"/>
                  </a:solidFill>
                </a:endParaRPr>
              </a:p>
            </p:txBody>
          </p:sp>
        </p:grpSp>
      </p:gr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Regional CCSP TSA Contacts</a:t>
            </a:r>
          </a:p>
        </p:txBody>
      </p:sp>
      <p:graphicFrame>
        <p:nvGraphicFramePr>
          <p:cNvPr id="320574" name="Group 62"/>
          <p:cNvGraphicFramePr>
            <a:graphicFrameLocks noGrp="1"/>
          </p:cNvGraphicFramePr>
          <p:nvPr/>
        </p:nvGraphicFramePr>
        <p:xfrm>
          <a:off x="347663" y="1143000"/>
          <a:ext cx="8493125" cy="4513263"/>
        </p:xfrm>
        <a:graphic>
          <a:graphicData uri="http://schemas.openxmlformats.org/drawingml/2006/table">
            <a:tbl>
              <a:tblPr/>
              <a:tblGrid>
                <a:gridCol w="2830512"/>
                <a:gridCol w="2832100"/>
                <a:gridCol w="2830513"/>
              </a:tblGrid>
              <a:tr h="941388">
                <a:tc>
                  <a:txBody>
                    <a:bodyPr/>
                    <a:lstStyle/>
                    <a:p>
                      <a:pPr marL="0" marR="0" lvl="0" indent="0" algn="ctr" defTabSz="914400" rtl="0" eaLnBrk="1" fontAlgn="base" latinLnBrk="0" hangingPunct="1">
                        <a:lnSpc>
                          <a:spcPct val="100000"/>
                        </a:lnSpc>
                        <a:spcBef>
                          <a:spcPct val="0"/>
                        </a:spcBef>
                        <a:spcAft>
                          <a:spcPct val="30000"/>
                        </a:spcAft>
                        <a:buClr>
                          <a:srgbClr val="000066"/>
                        </a:buClr>
                        <a:buSzTx/>
                        <a:buFont typeface="Wingdings" pitchFamily="2" charset="2"/>
                        <a:buNone/>
                        <a:tabLst/>
                      </a:pPr>
                      <a:r>
                        <a:rPr kumimoji="0" lang="en-US" sz="2000" b="1" i="0" u="none" strike="noStrike" cap="none" normalizeH="0" baseline="0" smtClean="0">
                          <a:ln>
                            <a:noFill/>
                          </a:ln>
                          <a:solidFill>
                            <a:schemeClr val="bg1"/>
                          </a:solidFill>
                          <a:effectLst/>
                          <a:latin typeface="Arial" charset="0"/>
                        </a:rPr>
                        <a:t>Western Region</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30000"/>
                        </a:spcAft>
                        <a:buClr>
                          <a:srgbClr val="000066"/>
                        </a:buClr>
                        <a:buSzTx/>
                        <a:buFont typeface="Wingdings" pitchFamily="2" charset="2"/>
                        <a:buNone/>
                        <a:tabLst/>
                      </a:pPr>
                      <a:r>
                        <a:rPr kumimoji="0" lang="en-US" sz="2000" b="1" i="0" u="none" strike="noStrike" cap="none" normalizeH="0" baseline="0" smtClean="0">
                          <a:ln>
                            <a:noFill/>
                          </a:ln>
                          <a:solidFill>
                            <a:schemeClr val="bg1"/>
                          </a:solidFill>
                          <a:effectLst/>
                          <a:latin typeface="Arial" charset="0"/>
                        </a:rPr>
                        <a:t>Central Region</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30000"/>
                        </a:spcAft>
                        <a:buClr>
                          <a:srgbClr val="000066"/>
                        </a:buClr>
                        <a:buSzTx/>
                        <a:buFont typeface="Wingdings" pitchFamily="2" charset="2"/>
                        <a:buNone/>
                        <a:tabLst/>
                      </a:pPr>
                      <a:r>
                        <a:rPr kumimoji="0" lang="en-US" sz="2000" b="1" i="0" u="none" strike="noStrike" cap="none" normalizeH="0" baseline="0" smtClean="0">
                          <a:ln>
                            <a:noFill/>
                          </a:ln>
                          <a:solidFill>
                            <a:schemeClr val="bg1"/>
                          </a:solidFill>
                          <a:effectLst/>
                          <a:latin typeface="Arial" charset="0"/>
                        </a:rPr>
                        <a:t>Eastern Region</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2"/>
                    </a:solidFill>
                  </a:tcPr>
                </a:tc>
              </a:tr>
              <a:tr h="3571875">
                <a:tc>
                  <a:txBody>
                    <a:bodyPr/>
                    <a:lstStyle/>
                    <a:p>
                      <a:pPr marL="0" marR="0" lvl="0" indent="0" algn="l" defTabSz="914400" rtl="0" eaLnBrk="1" fontAlgn="base" latinLnBrk="0" hangingPunct="1">
                        <a:lnSpc>
                          <a:spcPct val="100000"/>
                        </a:lnSpc>
                        <a:spcBef>
                          <a:spcPct val="50000"/>
                        </a:spcBef>
                        <a:spcAft>
                          <a:spcPct val="30000"/>
                        </a:spcAft>
                        <a:buClr>
                          <a:schemeClr val="tx1"/>
                        </a:buClr>
                        <a:buSzTx/>
                        <a:buFont typeface="Wingdings" pitchFamily="2" charset="2"/>
                        <a:buNone/>
                        <a:tabLst/>
                      </a:pPr>
                      <a:r>
                        <a:rPr kumimoji="0" lang="fi-FI" sz="1800" b="1" i="0" u="none" strike="noStrike" cap="none" normalizeH="0" baseline="0" smtClean="0">
                          <a:ln>
                            <a:noFill/>
                          </a:ln>
                          <a:solidFill>
                            <a:schemeClr val="tx1"/>
                          </a:solidFill>
                          <a:effectLst/>
                          <a:latin typeface="Arial" charset="0"/>
                        </a:rPr>
                        <a:t>San Francisco</a:t>
                      </a: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Char char="§"/>
                        <a:tabLst/>
                      </a:pPr>
                      <a:r>
                        <a:rPr kumimoji="0" lang="fi-FI" sz="1600" b="0" i="0" u="none" strike="noStrike" cap="none" normalizeH="0" baseline="0" smtClean="0">
                          <a:ln>
                            <a:noFill/>
                          </a:ln>
                          <a:solidFill>
                            <a:schemeClr val="tx1"/>
                          </a:solidFill>
                          <a:effectLst/>
                          <a:latin typeface="Arial" charset="0"/>
                        </a:rPr>
                        <a:t>Marilyn Christiansen</a:t>
                      </a:r>
                      <a:br>
                        <a:rPr kumimoji="0" lang="fi-FI" sz="1600" b="0" i="0" u="none" strike="noStrike" cap="none" normalizeH="0" baseline="0" smtClean="0">
                          <a:ln>
                            <a:noFill/>
                          </a:ln>
                          <a:solidFill>
                            <a:schemeClr val="tx1"/>
                          </a:solidFill>
                          <a:effectLst/>
                          <a:latin typeface="Arial" charset="0"/>
                        </a:rPr>
                      </a:br>
                      <a:r>
                        <a:rPr kumimoji="0" lang="fi-FI" sz="1200" b="0" i="0" u="none" strike="noStrike" cap="none" normalizeH="0" baseline="0" smtClean="0">
                          <a:ln>
                            <a:noFill/>
                          </a:ln>
                          <a:solidFill>
                            <a:schemeClr val="tx1"/>
                          </a:solidFill>
                          <a:effectLst/>
                          <a:latin typeface="Arial" charset="0"/>
                          <a:hlinkClick r:id="rId2"/>
                        </a:rPr>
                        <a:t>Marilyn.Christiansen@dhs.gov</a:t>
                      </a:r>
                      <a:endParaRPr kumimoji="0" lang="fi-FI"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100000"/>
                        </a:spcBef>
                        <a:spcAft>
                          <a:spcPct val="30000"/>
                        </a:spcAft>
                        <a:buClr>
                          <a:schemeClr val="tx1"/>
                        </a:buClr>
                        <a:buSzTx/>
                        <a:buFont typeface="Wingdings" pitchFamily="2" charset="2"/>
                        <a:buNone/>
                        <a:tabLst/>
                      </a:pPr>
                      <a:r>
                        <a:rPr kumimoji="0" lang="fi-FI" sz="1800" b="1" i="0" u="none" strike="noStrike" cap="none" normalizeH="0" baseline="0" smtClean="0">
                          <a:ln>
                            <a:noFill/>
                          </a:ln>
                          <a:solidFill>
                            <a:schemeClr val="tx1"/>
                          </a:solidFill>
                          <a:effectLst/>
                          <a:latin typeface="Arial" charset="0"/>
                        </a:rPr>
                        <a:t>Los Angeles</a:t>
                      </a: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Char char="§"/>
                        <a:tabLst/>
                      </a:pPr>
                      <a:r>
                        <a:rPr kumimoji="0" lang="fi-FI" sz="1600" b="0" i="0" u="none" strike="noStrike" cap="none" normalizeH="0" baseline="0" smtClean="0">
                          <a:ln>
                            <a:noFill/>
                          </a:ln>
                          <a:solidFill>
                            <a:schemeClr val="tx1"/>
                          </a:solidFill>
                          <a:effectLst/>
                          <a:latin typeface="Arial" charset="0"/>
                        </a:rPr>
                        <a:t>Alida Offenbach</a:t>
                      </a:r>
                      <a:br>
                        <a:rPr kumimoji="0" lang="fi-FI" sz="1600" b="0" i="0" u="none" strike="noStrike" cap="none" normalizeH="0" baseline="0" smtClean="0">
                          <a:ln>
                            <a:noFill/>
                          </a:ln>
                          <a:solidFill>
                            <a:schemeClr val="tx1"/>
                          </a:solidFill>
                          <a:effectLst/>
                          <a:latin typeface="Arial" charset="0"/>
                        </a:rPr>
                      </a:br>
                      <a:r>
                        <a:rPr kumimoji="0" lang="fi-FI" sz="1200" b="0" i="0" u="none" strike="noStrike" cap="none" normalizeH="0" baseline="0" smtClean="0">
                          <a:ln>
                            <a:noFill/>
                          </a:ln>
                          <a:solidFill>
                            <a:schemeClr val="tx1"/>
                          </a:solidFill>
                          <a:effectLst/>
                          <a:latin typeface="Arial" charset="0"/>
                          <a:hlinkClick r:id="rId3"/>
                        </a:rPr>
                        <a:t>Alida.Offenbach@dhs.gov</a:t>
                      </a:r>
                      <a:endParaRPr kumimoji="0" lang="fi-FI"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100000"/>
                        </a:spcBef>
                        <a:spcAft>
                          <a:spcPct val="30000"/>
                        </a:spcAft>
                        <a:buClr>
                          <a:schemeClr val="tx1"/>
                        </a:buClr>
                        <a:buSzTx/>
                        <a:buFont typeface="Wingdings" pitchFamily="2" charset="2"/>
                        <a:buNone/>
                        <a:tabLst/>
                      </a:pPr>
                      <a:r>
                        <a:rPr kumimoji="0" lang="fi-FI" sz="1800" b="1" i="0" u="none" strike="noStrike" cap="none" normalizeH="0" baseline="0" smtClean="0">
                          <a:ln>
                            <a:noFill/>
                          </a:ln>
                          <a:solidFill>
                            <a:schemeClr val="tx1"/>
                          </a:solidFill>
                          <a:effectLst/>
                          <a:latin typeface="Arial" charset="0"/>
                        </a:rPr>
                        <a:t>Seattle</a:t>
                      </a: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Char char="§"/>
                        <a:tabLst/>
                      </a:pPr>
                      <a:r>
                        <a:rPr kumimoji="0" lang="fi-FI" sz="1600" b="0" i="0" u="none" strike="noStrike" cap="none" normalizeH="0" baseline="0" smtClean="0">
                          <a:ln>
                            <a:noFill/>
                          </a:ln>
                          <a:solidFill>
                            <a:schemeClr val="tx1"/>
                          </a:solidFill>
                          <a:effectLst/>
                          <a:latin typeface="Arial" charset="0"/>
                        </a:rPr>
                        <a:t>Robert Shaffer</a:t>
                      </a:r>
                      <a:br>
                        <a:rPr kumimoji="0" lang="fi-FI" sz="1600" b="0" i="0" u="none" strike="noStrike" cap="none" normalizeH="0" baseline="0" smtClean="0">
                          <a:ln>
                            <a:noFill/>
                          </a:ln>
                          <a:solidFill>
                            <a:schemeClr val="tx1"/>
                          </a:solidFill>
                          <a:effectLst/>
                          <a:latin typeface="Arial" charset="0"/>
                        </a:rPr>
                      </a:br>
                      <a:r>
                        <a:rPr kumimoji="0" lang="fi-FI" sz="1200" b="0" i="0" u="none" strike="noStrike" cap="none" normalizeH="0" baseline="0" smtClean="0">
                          <a:ln>
                            <a:noFill/>
                          </a:ln>
                          <a:solidFill>
                            <a:schemeClr val="tx1"/>
                          </a:solidFill>
                          <a:effectLst/>
                          <a:latin typeface="Arial" charset="0"/>
                          <a:hlinkClick r:id="rId4"/>
                        </a:rPr>
                        <a:t>Robert.Shaffer@dhs.gov</a:t>
                      </a:r>
                      <a:endParaRPr kumimoji="0" lang="fi-FI" sz="1200" b="0" i="0" u="none" strike="noStrike" cap="none" normalizeH="0" baseline="0" smtClean="0">
                        <a:ln>
                          <a:noFill/>
                        </a:ln>
                        <a:solidFill>
                          <a:schemeClr val="tx1"/>
                        </a:solidFill>
                        <a:effectLst/>
                        <a:latin typeface="Arial" charset="0"/>
                      </a:endParaRPr>
                    </a:p>
                  </a:txBody>
                  <a:tcPr marL="182880" marT="91440"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50000"/>
                        </a:spcBef>
                        <a:spcAft>
                          <a:spcPct val="30000"/>
                        </a:spcAft>
                        <a:buClr>
                          <a:schemeClr val="tx1"/>
                        </a:buClr>
                        <a:buSzTx/>
                        <a:buFont typeface="Wingdings" pitchFamily="2" charset="2"/>
                        <a:buNone/>
                        <a:tabLst/>
                      </a:pPr>
                      <a:r>
                        <a:rPr kumimoji="0" lang="sv-SE" sz="1800" b="1" i="0" u="none" strike="noStrike" cap="none" normalizeH="0" baseline="0" smtClean="0">
                          <a:ln>
                            <a:noFill/>
                          </a:ln>
                          <a:solidFill>
                            <a:schemeClr val="tx1"/>
                          </a:solidFill>
                          <a:effectLst/>
                          <a:latin typeface="Arial" charset="0"/>
                        </a:rPr>
                        <a:t>Chicago</a:t>
                      </a: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Char char="§"/>
                        <a:tabLst/>
                      </a:pPr>
                      <a:r>
                        <a:rPr kumimoji="0" lang="sv-SE" sz="1600" b="0" i="0" u="none" strike="noStrike" cap="none" normalizeH="0" baseline="0" smtClean="0">
                          <a:ln>
                            <a:noFill/>
                          </a:ln>
                          <a:solidFill>
                            <a:schemeClr val="tx1"/>
                          </a:solidFill>
                          <a:effectLst/>
                          <a:latin typeface="Arial" charset="0"/>
                        </a:rPr>
                        <a:t>Carl Trombatore</a:t>
                      </a:r>
                      <a:br>
                        <a:rPr kumimoji="0" lang="sv-SE" sz="1600" b="0" i="0" u="none" strike="noStrike" cap="none" normalizeH="0" baseline="0" smtClean="0">
                          <a:ln>
                            <a:noFill/>
                          </a:ln>
                          <a:solidFill>
                            <a:schemeClr val="tx1"/>
                          </a:solidFill>
                          <a:effectLst/>
                          <a:latin typeface="Arial" charset="0"/>
                        </a:rPr>
                      </a:br>
                      <a:r>
                        <a:rPr kumimoji="0" lang="sv-SE" sz="1200" b="0" i="0" u="none" strike="noStrike" cap="none" normalizeH="0" baseline="0" smtClean="0">
                          <a:ln>
                            <a:noFill/>
                          </a:ln>
                          <a:solidFill>
                            <a:schemeClr val="tx1"/>
                          </a:solidFill>
                          <a:effectLst/>
                          <a:latin typeface="Arial" charset="0"/>
                          <a:hlinkClick r:id="rId5"/>
                        </a:rPr>
                        <a:t>Carl.Trombatore@dhs.gov</a:t>
                      </a:r>
                      <a:endParaRPr kumimoji="0" lang="sv-SE"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100000"/>
                        </a:spcBef>
                        <a:spcAft>
                          <a:spcPct val="30000"/>
                        </a:spcAft>
                        <a:buClr>
                          <a:schemeClr val="tx1"/>
                        </a:buClr>
                        <a:buSzTx/>
                        <a:buFont typeface="Wingdings" pitchFamily="2" charset="2"/>
                        <a:buNone/>
                        <a:tabLst/>
                      </a:pPr>
                      <a:r>
                        <a:rPr kumimoji="0" lang="sv-SE" sz="1800" b="1" i="0" u="none" strike="noStrike" cap="none" normalizeH="0" baseline="0" smtClean="0">
                          <a:ln>
                            <a:noFill/>
                          </a:ln>
                          <a:solidFill>
                            <a:schemeClr val="tx1"/>
                          </a:solidFill>
                          <a:effectLst/>
                          <a:latin typeface="Arial" charset="0"/>
                        </a:rPr>
                        <a:t>Dallas</a:t>
                      </a: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Char char="§"/>
                        <a:tabLst/>
                      </a:pPr>
                      <a:r>
                        <a:rPr kumimoji="0" lang="sv-SE" sz="1600" b="0" i="0" u="none" strike="noStrike" cap="none" normalizeH="0" baseline="0" smtClean="0">
                          <a:ln>
                            <a:noFill/>
                          </a:ln>
                          <a:solidFill>
                            <a:schemeClr val="tx1"/>
                          </a:solidFill>
                          <a:effectLst/>
                          <a:latin typeface="Arial" charset="0"/>
                        </a:rPr>
                        <a:t>Ruth Porrata</a:t>
                      </a:r>
                      <a:br>
                        <a:rPr kumimoji="0" lang="sv-SE" sz="1600" b="0" i="0" u="none" strike="noStrike" cap="none" normalizeH="0" baseline="0" smtClean="0">
                          <a:ln>
                            <a:noFill/>
                          </a:ln>
                          <a:solidFill>
                            <a:schemeClr val="tx1"/>
                          </a:solidFill>
                          <a:effectLst/>
                          <a:latin typeface="Arial" charset="0"/>
                        </a:rPr>
                      </a:br>
                      <a:r>
                        <a:rPr kumimoji="0" lang="sv-SE" sz="1200" b="0" i="0" u="none" strike="noStrike" cap="none" normalizeH="0" baseline="0" smtClean="0">
                          <a:ln>
                            <a:noFill/>
                          </a:ln>
                          <a:solidFill>
                            <a:schemeClr val="tx1"/>
                          </a:solidFill>
                          <a:effectLst/>
                          <a:latin typeface="Arial" charset="0"/>
                          <a:hlinkClick r:id="rId6"/>
                        </a:rPr>
                        <a:t>Ruth.Porrata@dhs.gov</a:t>
                      </a:r>
                      <a:endParaRPr kumimoji="0" lang="en-US"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100000"/>
                        </a:spcBef>
                        <a:spcAft>
                          <a:spcPct val="30000"/>
                        </a:spcAft>
                        <a:buClr>
                          <a:schemeClr val="tx1"/>
                        </a:buClr>
                        <a:buSzTx/>
                        <a:buFont typeface="Wingdings" pitchFamily="2" charset="2"/>
                        <a:buNone/>
                        <a:tabLst/>
                      </a:pPr>
                      <a:r>
                        <a:rPr kumimoji="0" lang="sv-SE" sz="1800" b="1" i="0" u="none" strike="noStrike" cap="none" normalizeH="0" baseline="0" smtClean="0">
                          <a:ln>
                            <a:noFill/>
                          </a:ln>
                          <a:solidFill>
                            <a:schemeClr val="tx1"/>
                          </a:solidFill>
                          <a:effectLst/>
                          <a:latin typeface="Arial" charset="0"/>
                        </a:rPr>
                        <a:t>Atlanta</a:t>
                      </a: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Char char="§"/>
                        <a:tabLst/>
                      </a:pPr>
                      <a:r>
                        <a:rPr kumimoji="0" lang="sv-SE" sz="1600" b="0" i="0" u="none" strike="noStrike" cap="none" normalizeH="0" baseline="0" smtClean="0">
                          <a:ln>
                            <a:noFill/>
                          </a:ln>
                          <a:solidFill>
                            <a:schemeClr val="tx1"/>
                          </a:solidFill>
                          <a:effectLst/>
                          <a:latin typeface="Arial" charset="0"/>
                        </a:rPr>
                        <a:t>Yvette Jamison</a:t>
                      </a:r>
                      <a:br>
                        <a:rPr kumimoji="0" lang="sv-SE" sz="1600" b="0" i="0" u="none" strike="noStrike" cap="none" normalizeH="0" baseline="0" smtClean="0">
                          <a:ln>
                            <a:noFill/>
                          </a:ln>
                          <a:solidFill>
                            <a:schemeClr val="tx1"/>
                          </a:solidFill>
                          <a:effectLst/>
                          <a:latin typeface="Arial" charset="0"/>
                        </a:rPr>
                      </a:br>
                      <a:r>
                        <a:rPr kumimoji="0" lang="sv-SE" sz="1200" b="0" i="0" u="none" strike="noStrike" cap="none" normalizeH="0" baseline="0" smtClean="0">
                          <a:ln>
                            <a:noFill/>
                          </a:ln>
                          <a:solidFill>
                            <a:schemeClr val="tx1"/>
                          </a:solidFill>
                          <a:effectLst/>
                          <a:latin typeface="Arial" charset="0"/>
                          <a:hlinkClick r:id="rId7"/>
                        </a:rPr>
                        <a:t>Yvette.Jamison@dhs.gov</a:t>
                      </a:r>
                      <a:endParaRPr kumimoji="0" lang="sv-SE" sz="1200" b="0" i="0" u="none" strike="noStrike" cap="none" normalizeH="0" baseline="0" smtClean="0">
                        <a:ln>
                          <a:noFill/>
                        </a:ln>
                        <a:solidFill>
                          <a:schemeClr val="tx1"/>
                        </a:solidFill>
                        <a:effectLst/>
                        <a:latin typeface="Arial" charset="0"/>
                      </a:endParaRPr>
                    </a:p>
                  </a:txBody>
                  <a:tcPr marL="182880" marT="91440"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50000"/>
                        </a:spcBef>
                        <a:spcAft>
                          <a:spcPct val="30000"/>
                        </a:spcAft>
                        <a:buClr>
                          <a:schemeClr val="tx1"/>
                        </a:buClr>
                        <a:buSzTx/>
                        <a:buFont typeface="Wingdings" pitchFamily="2" charset="2"/>
                        <a:buNone/>
                        <a:tabLst/>
                      </a:pPr>
                      <a:r>
                        <a:rPr kumimoji="0" lang="en-US" sz="1800" b="1" i="0" u="none" strike="noStrike" cap="none" normalizeH="0" baseline="0" smtClean="0">
                          <a:ln>
                            <a:noFill/>
                          </a:ln>
                          <a:solidFill>
                            <a:schemeClr val="tx1"/>
                          </a:solidFill>
                          <a:effectLst/>
                          <a:latin typeface="Arial" charset="0"/>
                        </a:rPr>
                        <a:t>Philadelphia</a:t>
                      </a: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Char char="§"/>
                        <a:tabLst/>
                      </a:pPr>
                      <a:r>
                        <a:rPr kumimoji="0" lang="en-US" sz="1600" b="0" i="0" u="none" strike="noStrike" cap="none" normalizeH="0" baseline="0" smtClean="0">
                          <a:ln>
                            <a:noFill/>
                          </a:ln>
                          <a:solidFill>
                            <a:schemeClr val="tx1"/>
                          </a:solidFill>
                          <a:effectLst/>
                          <a:latin typeface="Arial" charset="0"/>
                        </a:rPr>
                        <a:t>Darryl Hines</a:t>
                      </a:r>
                      <a:br>
                        <a:rPr kumimoji="0" lang="en-US" sz="1600" b="0" i="0" u="none" strike="noStrike" cap="none" normalizeH="0" baseline="0" smtClean="0">
                          <a:ln>
                            <a:noFill/>
                          </a:ln>
                          <a:solidFill>
                            <a:schemeClr val="tx1"/>
                          </a:solidFill>
                          <a:effectLst/>
                          <a:latin typeface="Arial" charset="0"/>
                        </a:rPr>
                      </a:br>
                      <a:r>
                        <a:rPr kumimoji="0" lang="en-US" sz="1200" b="0" i="0" u="none" strike="noStrike" cap="none" normalizeH="0" baseline="0" smtClean="0">
                          <a:ln>
                            <a:noFill/>
                          </a:ln>
                          <a:solidFill>
                            <a:schemeClr val="tx1"/>
                          </a:solidFill>
                          <a:effectLst/>
                          <a:latin typeface="Arial" charset="0"/>
                          <a:hlinkClick r:id="rId8"/>
                        </a:rPr>
                        <a:t>Darryl.Hines@dhs.gov</a:t>
                      </a:r>
                      <a:endParaRPr kumimoji="0" lang="en-US"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100000"/>
                        </a:spcBef>
                        <a:spcAft>
                          <a:spcPct val="30000"/>
                        </a:spcAft>
                        <a:buClr>
                          <a:schemeClr val="tx1"/>
                        </a:buClr>
                        <a:buSzTx/>
                        <a:buFont typeface="Wingdings" pitchFamily="2" charset="2"/>
                        <a:buNone/>
                        <a:tabLst/>
                      </a:pPr>
                      <a:r>
                        <a:rPr kumimoji="0" lang="en-US" sz="1800" b="1" i="0" u="none" strike="noStrike" cap="none" normalizeH="0" baseline="0" smtClean="0">
                          <a:ln>
                            <a:noFill/>
                          </a:ln>
                          <a:solidFill>
                            <a:schemeClr val="tx1"/>
                          </a:solidFill>
                          <a:effectLst/>
                          <a:latin typeface="Arial" charset="0"/>
                        </a:rPr>
                        <a:t>New York/Newark</a:t>
                      </a: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Char char="§"/>
                        <a:tabLst/>
                      </a:pPr>
                      <a:r>
                        <a:rPr kumimoji="0" lang="en-US" sz="1600" b="0" i="0" u="none" strike="noStrike" cap="none" normalizeH="0" baseline="0" smtClean="0">
                          <a:ln>
                            <a:noFill/>
                          </a:ln>
                          <a:solidFill>
                            <a:schemeClr val="tx1"/>
                          </a:solidFill>
                          <a:effectLst/>
                          <a:latin typeface="Arial" charset="0"/>
                        </a:rPr>
                        <a:t>Don Basso</a:t>
                      </a:r>
                      <a:br>
                        <a:rPr kumimoji="0" lang="en-US" sz="1600" b="0" i="0" u="none" strike="noStrike" cap="none" normalizeH="0" baseline="0" smtClean="0">
                          <a:ln>
                            <a:noFill/>
                          </a:ln>
                          <a:solidFill>
                            <a:schemeClr val="tx1"/>
                          </a:solidFill>
                          <a:effectLst/>
                          <a:latin typeface="Arial" charset="0"/>
                        </a:rPr>
                      </a:br>
                      <a:r>
                        <a:rPr kumimoji="0" lang="en-US" sz="1200" b="0" i="0" u="none" strike="noStrike" cap="none" normalizeH="0" baseline="0" smtClean="0">
                          <a:ln>
                            <a:noFill/>
                          </a:ln>
                          <a:solidFill>
                            <a:schemeClr val="tx1"/>
                          </a:solidFill>
                          <a:effectLst/>
                          <a:latin typeface="Arial" charset="0"/>
                          <a:hlinkClick r:id="rId9"/>
                        </a:rPr>
                        <a:t>Donald.Basso@dhs.gov</a:t>
                      </a:r>
                      <a:endParaRPr kumimoji="0" lang="en-US"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100000"/>
                        </a:spcBef>
                        <a:spcAft>
                          <a:spcPct val="30000"/>
                        </a:spcAft>
                        <a:buClr>
                          <a:schemeClr val="tx1"/>
                        </a:buClr>
                        <a:buSzTx/>
                        <a:buFont typeface="Wingdings" pitchFamily="2" charset="2"/>
                        <a:buNone/>
                        <a:tabLst/>
                      </a:pPr>
                      <a:r>
                        <a:rPr kumimoji="0" lang="en-US" sz="1800" b="1" i="0" u="none" strike="noStrike" cap="none" normalizeH="0" baseline="0" smtClean="0">
                          <a:ln>
                            <a:noFill/>
                          </a:ln>
                          <a:solidFill>
                            <a:schemeClr val="tx1"/>
                          </a:solidFill>
                          <a:effectLst/>
                          <a:latin typeface="Arial" charset="0"/>
                        </a:rPr>
                        <a:t>Miami</a:t>
                      </a: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Char char="§"/>
                        <a:tabLst/>
                      </a:pPr>
                      <a:r>
                        <a:rPr kumimoji="0" lang="en-US" sz="1600" b="0" i="0" u="none" strike="noStrike" cap="none" normalizeH="0" baseline="0" smtClean="0">
                          <a:ln>
                            <a:noFill/>
                          </a:ln>
                          <a:solidFill>
                            <a:schemeClr val="tx1"/>
                          </a:solidFill>
                          <a:effectLst/>
                          <a:latin typeface="Arial" charset="0"/>
                        </a:rPr>
                        <a:t>Henry Murray</a:t>
                      </a:r>
                      <a:br>
                        <a:rPr kumimoji="0" lang="en-US" sz="1600" b="0" i="0" u="none" strike="noStrike" cap="none" normalizeH="0" baseline="0" smtClean="0">
                          <a:ln>
                            <a:noFill/>
                          </a:ln>
                          <a:solidFill>
                            <a:schemeClr val="tx1"/>
                          </a:solidFill>
                          <a:effectLst/>
                          <a:latin typeface="Arial" charset="0"/>
                        </a:rPr>
                      </a:br>
                      <a:r>
                        <a:rPr kumimoji="0" lang="en-US" sz="1200" b="0" i="0" u="none" strike="noStrike" cap="none" normalizeH="0" baseline="0" smtClean="0">
                          <a:ln>
                            <a:noFill/>
                          </a:ln>
                          <a:solidFill>
                            <a:schemeClr val="tx1"/>
                          </a:solidFill>
                          <a:effectLst/>
                          <a:latin typeface="Arial" charset="0"/>
                          <a:hlinkClick r:id="rId10"/>
                        </a:rPr>
                        <a:t>Henry.Murray@dhs.gov</a:t>
                      </a:r>
                      <a:endParaRPr kumimoji="0" lang="en-US" sz="1200" b="0" i="0" u="none" strike="noStrike" cap="none" normalizeH="0" baseline="0" smtClean="0">
                        <a:ln>
                          <a:noFill/>
                        </a:ln>
                        <a:solidFill>
                          <a:schemeClr val="tx1"/>
                        </a:solidFill>
                        <a:effectLst/>
                        <a:latin typeface="Arial" charset="0"/>
                      </a:endParaRPr>
                    </a:p>
                    <a:p>
                      <a:pPr marL="400050" marR="0" lvl="1" indent="-171450" algn="l" defTabSz="914400" rtl="0" eaLnBrk="1" fontAlgn="base" latinLnBrk="0" hangingPunct="1">
                        <a:lnSpc>
                          <a:spcPct val="100000"/>
                        </a:lnSpc>
                        <a:spcBef>
                          <a:spcPct val="0"/>
                        </a:spcBef>
                        <a:spcAft>
                          <a:spcPct val="30000"/>
                        </a:spcAft>
                        <a:buClr>
                          <a:schemeClr val="tx1"/>
                        </a:buClr>
                        <a:buSzTx/>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L="182880" marT="91440"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2136775" y="2681288"/>
            <a:ext cx="7007225" cy="519112"/>
          </a:xfrm>
        </p:spPr>
        <p:txBody>
          <a:bodyPr/>
          <a:lstStyle/>
          <a:p>
            <a:pPr eaLnBrk="1" hangingPunct="1"/>
            <a:r>
              <a:rPr lang="en-US" smtClean="0"/>
              <a:t>CCSP Standards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CCSP Program Standards</a:t>
            </a:r>
          </a:p>
        </p:txBody>
      </p:sp>
      <p:sp>
        <p:nvSpPr>
          <p:cNvPr id="22531" name="Rectangle 3"/>
          <p:cNvSpPr>
            <a:spLocks noChangeArrowheads="1"/>
          </p:cNvSpPr>
          <p:nvPr/>
        </p:nvSpPr>
        <p:spPr bwMode="auto">
          <a:xfrm>
            <a:off x="152400" y="762000"/>
            <a:ext cx="8991600" cy="2209800"/>
          </a:xfrm>
          <a:prstGeom prst="rect">
            <a:avLst/>
          </a:prstGeom>
          <a:noFill/>
          <a:ln w="9525" algn="ctr">
            <a:noFill/>
            <a:miter lim="800000"/>
            <a:headEnd/>
            <a:tailEnd/>
          </a:ln>
        </p:spPr>
        <p:txBody>
          <a:bodyPr tIns="91440" bIns="91440"/>
          <a:lstStyle/>
          <a:p>
            <a:pPr marL="234950" indent="-234950" algn="l">
              <a:spcBef>
                <a:spcPct val="70000"/>
              </a:spcBef>
              <a:buClr>
                <a:srgbClr val="000066"/>
              </a:buClr>
              <a:buFont typeface="Wingdings" pitchFamily="2" charset="2"/>
              <a:buChar char="§"/>
            </a:pPr>
            <a:r>
              <a:rPr lang="en-US" b="0"/>
              <a:t>During Phase One:</a:t>
            </a:r>
          </a:p>
          <a:p>
            <a:pPr marL="512763" lvl="1" indent="-163513" algn="l">
              <a:spcBef>
                <a:spcPct val="30000"/>
              </a:spcBef>
              <a:buClr>
                <a:srgbClr val="000066"/>
              </a:buClr>
              <a:buFontTx/>
              <a:buChar char="–"/>
            </a:pPr>
            <a:r>
              <a:rPr lang="en-US" sz="1600" b="0"/>
              <a:t>Non-regulated entities will operate under a regulatory Order issued by TSA.</a:t>
            </a:r>
          </a:p>
          <a:p>
            <a:pPr marL="512763" lvl="1" indent="-163513" algn="l">
              <a:spcBef>
                <a:spcPct val="30000"/>
              </a:spcBef>
              <a:buClr>
                <a:srgbClr val="000066"/>
              </a:buClr>
              <a:buFontTx/>
              <a:buChar char="–"/>
            </a:pPr>
            <a:r>
              <a:rPr lang="en-US" sz="1600" b="0"/>
              <a:t>Freight forwarders and air carriers will operate under Alternate Procedures (APs) to their standard security programs (SSPs).</a:t>
            </a:r>
          </a:p>
          <a:p>
            <a:pPr marL="234950" indent="-234950" algn="l">
              <a:spcBef>
                <a:spcPct val="70000"/>
              </a:spcBef>
              <a:buClr>
                <a:srgbClr val="000066"/>
              </a:buClr>
              <a:buFont typeface="Wingdings" pitchFamily="2" charset="2"/>
              <a:buChar char="§"/>
            </a:pPr>
            <a:r>
              <a:rPr lang="en-US" b="0"/>
              <a:t>At full rollout, all CCSFs will operate under the Certified Cargo Screening Standard Security Program (CCSSSP).</a:t>
            </a:r>
          </a:p>
        </p:txBody>
      </p:sp>
      <p:sp>
        <p:nvSpPr>
          <p:cNvPr id="22532" name="Rectangle 4"/>
          <p:cNvSpPr>
            <a:spLocks noChangeArrowheads="1"/>
          </p:cNvSpPr>
          <p:nvPr/>
        </p:nvSpPr>
        <p:spPr bwMode="auto">
          <a:xfrm>
            <a:off x="2689225" y="5083175"/>
            <a:ext cx="3763963" cy="1187450"/>
          </a:xfrm>
          <a:prstGeom prst="rect">
            <a:avLst/>
          </a:prstGeom>
          <a:solidFill>
            <a:schemeClr val="tx2"/>
          </a:solidFill>
          <a:ln w="12700" algn="ctr">
            <a:solidFill>
              <a:srgbClr val="FFFFFF"/>
            </a:solidFill>
            <a:miter lim="800000"/>
            <a:headEnd/>
            <a:tailEnd/>
          </a:ln>
        </p:spPr>
        <p:txBody>
          <a:bodyPr lIns="72000" tIns="72000" rIns="72000" bIns="72000" anchor="ctr" anchorCtr="1"/>
          <a:lstStyle/>
          <a:p>
            <a:r>
              <a:rPr lang="en-US">
                <a:solidFill>
                  <a:schemeClr val="bg1"/>
                </a:solidFill>
              </a:rPr>
              <a:t>Certified Cargo Screening Standard Security Program</a:t>
            </a:r>
            <a:endParaRPr lang="en-US" sz="1200">
              <a:solidFill>
                <a:schemeClr val="bg1"/>
              </a:solidFill>
            </a:endParaRPr>
          </a:p>
        </p:txBody>
      </p:sp>
      <p:sp>
        <p:nvSpPr>
          <p:cNvPr id="22533" name="AutoShape 5"/>
          <p:cNvSpPr>
            <a:spLocks noChangeArrowheads="1"/>
          </p:cNvSpPr>
          <p:nvPr/>
        </p:nvSpPr>
        <p:spPr bwMode="auto">
          <a:xfrm rot="16200000" flipH="1">
            <a:off x="2730500" y="3746500"/>
            <a:ext cx="2038350" cy="635000"/>
          </a:xfrm>
          <a:prstGeom prst="homePlate">
            <a:avLst>
              <a:gd name="adj" fmla="val 59994"/>
            </a:avLst>
          </a:prstGeom>
          <a:solidFill>
            <a:schemeClr val="accent1"/>
          </a:solidFill>
          <a:ln w="28575" algn="ctr">
            <a:solidFill>
              <a:srgbClr val="000066"/>
            </a:solidFill>
            <a:miter lim="800000"/>
            <a:headEnd/>
            <a:tailEnd/>
          </a:ln>
        </p:spPr>
        <p:txBody>
          <a:bodyPr vert="eaVert" tIns="72000" bIns="72000" anchor="ctr" anchorCtr="1"/>
          <a:lstStyle/>
          <a:p>
            <a:pPr>
              <a:spcAft>
                <a:spcPct val="10000"/>
              </a:spcAft>
            </a:pPr>
            <a:r>
              <a:rPr lang="en-US" sz="1400">
                <a:solidFill>
                  <a:schemeClr val="tx2"/>
                </a:solidFill>
              </a:rPr>
              <a:t>M</a:t>
            </a:r>
          </a:p>
          <a:p>
            <a:pPr>
              <a:spcAft>
                <a:spcPct val="10000"/>
              </a:spcAft>
            </a:pPr>
            <a:r>
              <a:rPr lang="en-US" sz="1400">
                <a:solidFill>
                  <a:schemeClr val="tx2"/>
                </a:solidFill>
              </a:rPr>
              <a:t>S</a:t>
            </a:r>
          </a:p>
          <a:p>
            <a:pPr>
              <a:spcAft>
                <a:spcPct val="10000"/>
              </a:spcAft>
            </a:pPr>
            <a:r>
              <a:rPr lang="en-US" sz="1400">
                <a:solidFill>
                  <a:schemeClr val="tx2"/>
                </a:solidFill>
              </a:rPr>
              <a:t>P</a:t>
            </a:r>
          </a:p>
        </p:txBody>
      </p:sp>
      <p:sp>
        <p:nvSpPr>
          <p:cNvPr id="22534" name="AutoShape 6"/>
          <p:cNvSpPr>
            <a:spLocks noChangeArrowheads="1"/>
          </p:cNvSpPr>
          <p:nvPr/>
        </p:nvSpPr>
        <p:spPr bwMode="auto">
          <a:xfrm rot="16200000" flipH="1">
            <a:off x="3532188" y="3746500"/>
            <a:ext cx="2038350" cy="635000"/>
          </a:xfrm>
          <a:prstGeom prst="homePlate">
            <a:avLst>
              <a:gd name="adj" fmla="val 59994"/>
            </a:avLst>
          </a:prstGeom>
          <a:solidFill>
            <a:schemeClr val="accent1"/>
          </a:solidFill>
          <a:ln w="28575" algn="ctr">
            <a:solidFill>
              <a:srgbClr val="000066"/>
            </a:solidFill>
            <a:miter lim="800000"/>
            <a:headEnd/>
            <a:tailEnd/>
          </a:ln>
        </p:spPr>
        <p:txBody>
          <a:bodyPr vert="eaVert" tIns="72000" bIns="72000" anchor="ctr" anchorCtr="1"/>
          <a:lstStyle/>
          <a:p>
            <a:pPr>
              <a:spcAft>
                <a:spcPct val="10000"/>
              </a:spcAft>
            </a:pPr>
            <a:r>
              <a:rPr lang="en-US" sz="1400">
                <a:solidFill>
                  <a:schemeClr val="tx2"/>
                </a:solidFill>
              </a:rPr>
              <a:t>I</a:t>
            </a:r>
          </a:p>
          <a:p>
            <a:pPr>
              <a:spcAft>
                <a:spcPct val="10000"/>
              </a:spcAft>
            </a:pPr>
            <a:r>
              <a:rPr lang="en-US" sz="1400">
                <a:solidFill>
                  <a:schemeClr val="tx2"/>
                </a:solidFill>
              </a:rPr>
              <a:t>A</a:t>
            </a:r>
          </a:p>
          <a:p>
            <a:pPr>
              <a:spcAft>
                <a:spcPct val="10000"/>
              </a:spcAft>
            </a:pPr>
            <a:r>
              <a:rPr lang="en-US" sz="1400">
                <a:solidFill>
                  <a:schemeClr val="tx2"/>
                </a:solidFill>
              </a:rPr>
              <a:t>C</a:t>
            </a:r>
          </a:p>
          <a:p>
            <a:pPr>
              <a:spcAft>
                <a:spcPct val="10000"/>
              </a:spcAft>
            </a:pPr>
            <a:r>
              <a:rPr lang="en-US" sz="1400">
                <a:solidFill>
                  <a:schemeClr val="tx2"/>
                </a:solidFill>
              </a:rPr>
              <a:t>S</a:t>
            </a:r>
          </a:p>
          <a:p>
            <a:pPr>
              <a:spcAft>
                <a:spcPct val="10000"/>
              </a:spcAft>
            </a:pPr>
            <a:r>
              <a:rPr lang="en-US" sz="1400">
                <a:solidFill>
                  <a:schemeClr val="tx2"/>
                </a:solidFill>
              </a:rPr>
              <a:t>S</a:t>
            </a:r>
          </a:p>
          <a:p>
            <a:pPr>
              <a:spcAft>
                <a:spcPct val="10000"/>
              </a:spcAft>
            </a:pPr>
            <a:r>
              <a:rPr lang="en-US" sz="1400">
                <a:solidFill>
                  <a:schemeClr val="tx2"/>
                </a:solidFill>
              </a:rPr>
              <a:t>P</a:t>
            </a:r>
          </a:p>
        </p:txBody>
      </p:sp>
      <p:sp>
        <p:nvSpPr>
          <p:cNvPr id="22535" name="AutoShape 7"/>
          <p:cNvSpPr>
            <a:spLocks noChangeArrowheads="1"/>
          </p:cNvSpPr>
          <p:nvPr/>
        </p:nvSpPr>
        <p:spPr bwMode="auto">
          <a:xfrm rot="16200000" flipH="1">
            <a:off x="4333875" y="3746500"/>
            <a:ext cx="2038350" cy="635000"/>
          </a:xfrm>
          <a:prstGeom prst="homePlate">
            <a:avLst>
              <a:gd name="adj" fmla="val 59994"/>
            </a:avLst>
          </a:prstGeom>
          <a:solidFill>
            <a:schemeClr val="accent1"/>
          </a:solidFill>
          <a:ln w="28575" algn="ctr">
            <a:solidFill>
              <a:srgbClr val="000066"/>
            </a:solidFill>
            <a:miter lim="800000"/>
            <a:headEnd/>
            <a:tailEnd/>
          </a:ln>
        </p:spPr>
        <p:txBody>
          <a:bodyPr vert="eaVert" tIns="72000" bIns="72000" anchor="ctr" anchorCtr="1"/>
          <a:lstStyle/>
          <a:p>
            <a:pPr>
              <a:spcAft>
                <a:spcPct val="10000"/>
              </a:spcAft>
            </a:pPr>
            <a:r>
              <a:rPr lang="en-US" sz="1400">
                <a:solidFill>
                  <a:schemeClr val="tx2"/>
                </a:solidFill>
              </a:rPr>
              <a:t>A</a:t>
            </a:r>
          </a:p>
          <a:p>
            <a:pPr>
              <a:spcAft>
                <a:spcPct val="10000"/>
              </a:spcAft>
            </a:pPr>
            <a:r>
              <a:rPr lang="en-US" sz="1400">
                <a:solidFill>
                  <a:schemeClr val="tx2"/>
                </a:solidFill>
              </a:rPr>
              <a:t>O</a:t>
            </a:r>
          </a:p>
          <a:p>
            <a:pPr>
              <a:spcAft>
                <a:spcPct val="10000"/>
              </a:spcAft>
            </a:pPr>
            <a:r>
              <a:rPr lang="en-US" sz="1400">
                <a:solidFill>
                  <a:schemeClr val="tx2"/>
                </a:solidFill>
              </a:rPr>
              <a:t>S</a:t>
            </a:r>
          </a:p>
          <a:p>
            <a:pPr>
              <a:spcAft>
                <a:spcPct val="10000"/>
              </a:spcAft>
            </a:pPr>
            <a:r>
              <a:rPr lang="en-US" sz="1400">
                <a:solidFill>
                  <a:schemeClr val="tx2"/>
                </a:solidFill>
              </a:rPr>
              <a:t>S</a:t>
            </a:r>
          </a:p>
          <a:p>
            <a:pPr>
              <a:spcAft>
                <a:spcPct val="10000"/>
              </a:spcAft>
            </a:pPr>
            <a:r>
              <a:rPr lang="en-US" sz="1400">
                <a:solidFill>
                  <a:schemeClr val="tx2"/>
                </a:solidFill>
              </a:rPr>
              <a:t>P</a:t>
            </a:r>
          </a:p>
        </p:txBody>
      </p:sp>
      <p:sp>
        <p:nvSpPr>
          <p:cNvPr id="22536" name="AutoShape 8"/>
          <p:cNvSpPr>
            <a:spLocks noChangeArrowheads="1"/>
          </p:cNvSpPr>
          <p:nvPr/>
        </p:nvSpPr>
        <p:spPr bwMode="auto">
          <a:xfrm rot="16200000" flipH="1">
            <a:off x="1928813" y="3746500"/>
            <a:ext cx="2038350" cy="635000"/>
          </a:xfrm>
          <a:prstGeom prst="homePlate">
            <a:avLst>
              <a:gd name="adj" fmla="val 59994"/>
            </a:avLst>
          </a:prstGeom>
          <a:solidFill>
            <a:schemeClr val="accent1"/>
          </a:solidFill>
          <a:ln w="28575" algn="ctr">
            <a:solidFill>
              <a:srgbClr val="000066"/>
            </a:solidFill>
            <a:miter lim="800000"/>
            <a:headEnd/>
            <a:tailEnd/>
          </a:ln>
        </p:spPr>
        <p:txBody>
          <a:bodyPr vert="eaVert" tIns="72000" bIns="72000" anchor="ctr" anchorCtr="1"/>
          <a:lstStyle/>
          <a:p>
            <a:pPr>
              <a:spcAft>
                <a:spcPct val="10000"/>
              </a:spcAft>
            </a:pPr>
            <a:r>
              <a:rPr lang="en-US" sz="1400">
                <a:solidFill>
                  <a:schemeClr val="tx2"/>
                </a:solidFill>
              </a:rPr>
              <a:t>O</a:t>
            </a:r>
          </a:p>
          <a:p>
            <a:pPr>
              <a:spcAft>
                <a:spcPct val="10000"/>
              </a:spcAft>
            </a:pPr>
            <a:r>
              <a:rPr lang="en-US" sz="1400">
                <a:solidFill>
                  <a:schemeClr val="tx2"/>
                </a:solidFill>
              </a:rPr>
              <a:t>R</a:t>
            </a:r>
          </a:p>
          <a:p>
            <a:pPr>
              <a:spcAft>
                <a:spcPct val="10000"/>
              </a:spcAft>
            </a:pPr>
            <a:r>
              <a:rPr lang="en-US" sz="1400">
                <a:solidFill>
                  <a:schemeClr val="tx2"/>
                </a:solidFill>
              </a:rPr>
              <a:t>D</a:t>
            </a:r>
          </a:p>
          <a:p>
            <a:pPr>
              <a:spcAft>
                <a:spcPct val="10000"/>
              </a:spcAft>
            </a:pPr>
            <a:r>
              <a:rPr lang="en-US" sz="1400">
                <a:solidFill>
                  <a:schemeClr val="tx2"/>
                </a:solidFill>
              </a:rPr>
              <a:t>E</a:t>
            </a:r>
          </a:p>
          <a:p>
            <a:pPr>
              <a:spcAft>
                <a:spcPct val="10000"/>
              </a:spcAft>
            </a:pPr>
            <a:r>
              <a:rPr lang="en-US" sz="1400">
                <a:solidFill>
                  <a:schemeClr val="tx2"/>
                </a:solidFill>
              </a:rPr>
              <a:t>R</a:t>
            </a:r>
          </a:p>
        </p:txBody>
      </p:sp>
      <p:sp>
        <p:nvSpPr>
          <p:cNvPr id="22537" name="AutoShape 9"/>
          <p:cNvSpPr>
            <a:spLocks noChangeArrowheads="1"/>
          </p:cNvSpPr>
          <p:nvPr/>
        </p:nvSpPr>
        <p:spPr bwMode="auto">
          <a:xfrm rot="16200000" flipH="1">
            <a:off x="5137150" y="3746500"/>
            <a:ext cx="2038350" cy="635000"/>
          </a:xfrm>
          <a:prstGeom prst="homePlate">
            <a:avLst>
              <a:gd name="adj" fmla="val 59994"/>
            </a:avLst>
          </a:prstGeom>
          <a:solidFill>
            <a:schemeClr val="accent1"/>
          </a:solidFill>
          <a:ln w="28575" algn="ctr">
            <a:solidFill>
              <a:srgbClr val="000066"/>
            </a:solidFill>
            <a:miter lim="800000"/>
            <a:headEnd/>
            <a:tailEnd/>
          </a:ln>
        </p:spPr>
        <p:txBody>
          <a:bodyPr vert="eaVert" tIns="72000" bIns="72000" anchor="ctr" anchorCtr="1"/>
          <a:lstStyle/>
          <a:p>
            <a:pPr>
              <a:spcAft>
                <a:spcPct val="10000"/>
              </a:spcAft>
            </a:pPr>
            <a:r>
              <a:rPr lang="en-US" sz="1400">
                <a:solidFill>
                  <a:schemeClr val="tx2"/>
                </a:solidFill>
              </a:rPr>
              <a:t>F</a:t>
            </a:r>
          </a:p>
          <a:p>
            <a:pPr>
              <a:spcAft>
                <a:spcPct val="10000"/>
              </a:spcAft>
            </a:pPr>
            <a:r>
              <a:rPr lang="en-US" sz="1400">
                <a:solidFill>
                  <a:schemeClr val="tx2"/>
                </a:solidFill>
              </a:rPr>
              <a:t>A</a:t>
            </a:r>
          </a:p>
          <a:p>
            <a:pPr>
              <a:spcAft>
                <a:spcPct val="10000"/>
              </a:spcAft>
            </a:pPr>
            <a:r>
              <a:rPr lang="en-US" sz="1400">
                <a:solidFill>
                  <a:schemeClr val="tx2"/>
                </a:solidFill>
              </a:rPr>
              <a:t>C</a:t>
            </a:r>
          </a:p>
          <a:p>
            <a:pPr>
              <a:spcAft>
                <a:spcPct val="10000"/>
              </a:spcAft>
            </a:pPr>
            <a:r>
              <a:rPr lang="en-US" sz="1400">
                <a:solidFill>
                  <a:schemeClr val="tx2"/>
                </a:solidFill>
              </a:rPr>
              <a:t>A</a:t>
            </a:r>
          </a:p>
          <a:p>
            <a:pPr>
              <a:spcAft>
                <a:spcPct val="10000"/>
              </a:spcAft>
            </a:pPr>
            <a:r>
              <a:rPr lang="en-US" sz="1400">
                <a:solidFill>
                  <a:schemeClr val="tx2"/>
                </a:solidFill>
              </a:rPr>
              <a:t>O</a:t>
            </a:r>
          </a:p>
          <a:p>
            <a:pPr>
              <a:spcAft>
                <a:spcPct val="10000"/>
              </a:spcAft>
            </a:pPr>
            <a:r>
              <a:rPr lang="en-US" sz="1400">
                <a:solidFill>
                  <a:schemeClr val="tx2"/>
                </a:solidFill>
              </a:rPr>
              <a:t>S</a:t>
            </a:r>
          </a:p>
          <a:p>
            <a:pPr>
              <a:spcAft>
                <a:spcPct val="10000"/>
              </a:spcAft>
            </a:pPr>
            <a:r>
              <a:rPr lang="en-US" sz="1400">
                <a:solidFill>
                  <a:schemeClr val="tx2"/>
                </a:solidFill>
              </a:rPr>
              <a:t>S</a:t>
            </a:r>
          </a:p>
          <a:p>
            <a:pPr>
              <a:spcAft>
                <a:spcPct val="10000"/>
              </a:spcAft>
            </a:pPr>
            <a:r>
              <a:rPr lang="en-US" sz="1400">
                <a:solidFill>
                  <a:schemeClr val="tx2"/>
                </a:solidFill>
              </a:rPr>
              <a:t>P</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41288" y="228600"/>
            <a:ext cx="9002712" cy="457200"/>
          </a:xfrm>
        </p:spPr>
        <p:txBody>
          <a:bodyPr/>
          <a:lstStyle/>
          <a:p>
            <a:pPr eaLnBrk="1" hangingPunct="1"/>
            <a:r>
              <a:rPr lang="en-US" b="0" smtClean="0"/>
              <a:t>Chain of Custody Requirements</a:t>
            </a:r>
          </a:p>
        </p:txBody>
      </p:sp>
      <p:sp>
        <p:nvSpPr>
          <p:cNvPr id="11267" name="Rectangle 3"/>
          <p:cNvSpPr>
            <a:spLocks noGrp="1" noChangeArrowheads="1"/>
          </p:cNvSpPr>
          <p:nvPr>
            <p:ph type="body" idx="1"/>
          </p:nvPr>
        </p:nvSpPr>
        <p:spPr>
          <a:xfrm>
            <a:off x="228600" y="914400"/>
            <a:ext cx="8424863" cy="2703513"/>
          </a:xfrm>
        </p:spPr>
        <p:txBody>
          <a:bodyPr/>
          <a:lstStyle/>
          <a:p>
            <a:pPr eaLnBrk="1" hangingPunct="1"/>
            <a:r>
              <a:rPr lang="en-US" altLang="ja-JP" sz="1800" smtClean="0">
                <a:ea typeface="MS PGothic" pitchFamily="34" charset="-128"/>
              </a:rPr>
              <a:t>A Certified Cargo Screening Facility must adhere to the chain of custody (CoC) process in order to prevent or deter the introduction of unauthorized explosives, incendiaries, and other destructive substances or items into screened cargo. </a:t>
            </a:r>
          </a:p>
          <a:p>
            <a:pPr eaLnBrk="1" hangingPunct="1"/>
            <a:r>
              <a:rPr lang="en-US" altLang="ja-JP" sz="1800" smtClean="0">
                <a:ea typeface="MS PGothic" pitchFamily="34" charset="-128"/>
              </a:rPr>
              <a:t>The chain of custody process must be initiated immediately upon screening and prior to screened cargo leaving the Designated Screening Area (DSA). </a:t>
            </a:r>
          </a:p>
          <a:p>
            <a:pPr lvl="1" eaLnBrk="1" hangingPunct="1"/>
            <a:r>
              <a:rPr lang="en-US" altLang="ja-JP" sz="1800" smtClean="0">
                <a:ea typeface="MS PGothic" pitchFamily="34" charset="-128"/>
              </a:rPr>
              <a:t>A CCSF must adhere to the chain of custody process until the cargo is tendered to another CCSF, IAC, aircraft operator or air carrier. </a:t>
            </a:r>
          </a:p>
          <a:p>
            <a:pPr eaLnBrk="1" hangingPunct="1">
              <a:buFont typeface="Wingdings" pitchFamily="2" charset="2"/>
              <a:buNone/>
            </a:pPr>
            <a:endParaRPr lang="en-US" altLang="ja-JP" sz="1800" smtClean="0">
              <a:ea typeface="MS PGothic" pitchFamily="34" charset="-128"/>
            </a:endParaRPr>
          </a:p>
        </p:txBody>
      </p:sp>
      <p:sp>
        <p:nvSpPr>
          <p:cNvPr id="11268" name="Freeform 36"/>
          <p:cNvSpPr>
            <a:spLocks/>
          </p:cNvSpPr>
          <p:nvPr/>
        </p:nvSpPr>
        <p:spPr bwMode="auto">
          <a:xfrm>
            <a:off x="5135563" y="4487863"/>
            <a:ext cx="2433637" cy="1068387"/>
          </a:xfrm>
          <a:custGeom>
            <a:avLst/>
            <a:gdLst>
              <a:gd name="T0" fmla="*/ 768865 w 1839"/>
              <a:gd name="T1" fmla="*/ 0 h 1162"/>
              <a:gd name="T2" fmla="*/ 0 w 1839"/>
              <a:gd name="T3" fmla="*/ 1068387 h 1162"/>
              <a:gd name="T4" fmla="*/ 2433637 w 1839"/>
              <a:gd name="T5" fmla="*/ 1068387 h 1162"/>
              <a:gd name="T6" fmla="*/ 2433637 w 1839"/>
              <a:gd name="T7" fmla="*/ 0 h 1162"/>
              <a:gd name="T8" fmla="*/ 768865 w 1839"/>
              <a:gd name="T9" fmla="*/ 0 h 1162"/>
              <a:gd name="T10" fmla="*/ 0 60000 65536"/>
              <a:gd name="T11" fmla="*/ 0 60000 65536"/>
              <a:gd name="T12" fmla="*/ 0 60000 65536"/>
              <a:gd name="T13" fmla="*/ 0 60000 65536"/>
              <a:gd name="T14" fmla="*/ 0 60000 65536"/>
              <a:gd name="T15" fmla="*/ 0 w 1839"/>
              <a:gd name="T16" fmla="*/ 0 h 1162"/>
              <a:gd name="T17" fmla="*/ 1839 w 1839"/>
              <a:gd name="T18" fmla="*/ 1162 h 1162"/>
            </a:gdLst>
            <a:ahLst/>
            <a:cxnLst>
              <a:cxn ang="T10">
                <a:pos x="T0" y="T1"/>
              </a:cxn>
              <a:cxn ang="T11">
                <a:pos x="T2" y="T3"/>
              </a:cxn>
              <a:cxn ang="T12">
                <a:pos x="T4" y="T5"/>
              </a:cxn>
              <a:cxn ang="T13">
                <a:pos x="T6" y="T7"/>
              </a:cxn>
              <a:cxn ang="T14">
                <a:pos x="T8" y="T9"/>
              </a:cxn>
            </a:cxnLst>
            <a:rect l="T15" t="T16" r="T17" b="T18"/>
            <a:pathLst>
              <a:path w="1839" h="1162">
                <a:moveTo>
                  <a:pt x="581" y="0"/>
                </a:moveTo>
                <a:lnTo>
                  <a:pt x="0" y="1162"/>
                </a:lnTo>
                <a:lnTo>
                  <a:pt x="1839" y="1162"/>
                </a:lnTo>
                <a:lnTo>
                  <a:pt x="1839" y="0"/>
                </a:lnTo>
                <a:lnTo>
                  <a:pt x="581" y="0"/>
                </a:lnTo>
                <a:close/>
              </a:path>
            </a:pathLst>
          </a:custGeom>
          <a:solidFill>
            <a:srgbClr val="9EDDDD"/>
          </a:solidFill>
          <a:ln w="28575">
            <a:solidFill>
              <a:srgbClr val="3366FF"/>
            </a:solidFill>
            <a:prstDash val="dash"/>
            <a:round/>
            <a:headEnd/>
            <a:tailEnd/>
          </a:ln>
        </p:spPr>
        <p:txBody>
          <a:bodyPr anchor="ctr">
            <a:spAutoFit/>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69" name="Rectangle 37"/>
          <p:cNvSpPr>
            <a:spLocks noChangeArrowheads="1"/>
          </p:cNvSpPr>
          <p:nvPr/>
        </p:nvSpPr>
        <p:spPr bwMode="auto">
          <a:xfrm>
            <a:off x="2384425" y="4494213"/>
            <a:ext cx="990600" cy="1060450"/>
          </a:xfrm>
          <a:prstGeom prst="rect">
            <a:avLst/>
          </a:prstGeom>
          <a:solidFill>
            <a:srgbClr val="FFFF66"/>
          </a:solidFill>
          <a:ln w="28575" algn="ctr">
            <a:solidFill>
              <a:srgbClr val="FFFF00"/>
            </a:solidFill>
            <a:prstDash val="dash"/>
            <a:miter lim="800000"/>
            <a:headEnd/>
            <a:tailEnd/>
          </a:ln>
        </p:spPr>
        <p:txBody>
          <a:bodyPr wrap="none" anchor="ctr">
            <a:spAutoFit/>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70" name="Freeform 38"/>
          <p:cNvSpPr>
            <a:spLocks/>
          </p:cNvSpPr>
          <p:nvPr/>
        </p:nvSpPr>
        <p:spPr bwMode="auto">
          <a:xfrm>
            <a:off x="3376613" y="4487863"/>
            <a:ext cx="2528887" cy="1068387"/>
          </a:xfrm>
          <a:custGeom>
            <a:avLst/>
            <a:gdLst>
              <a:gd name="T0" fmla="*/ 0 w 1911"/>
              <a:gd name="T1" fmla="*/ 0 h 1162"/>
              <a:gd name="T2" fmla="*/ 0 w 1911"/>
              <a:gd name="T3" fmla="*/ 1068387 h 1162"/>
              <a:gd name="T4" fmla="*/ 1760031 w 1911"/>
              <a:gd name="T5" fmla="*/ 1068387 h 1162"/>
              <a:gd name="T6" fmla="*/ 2528887 w 1911"/>
              <a:gd name="T7" fmla="*/ 0 h 1162"/>
              <a:gd name="T8" fmla="*/ 0 w 1911"/>
              <a:gd name="T9" fmla="*/ 0 h 1162"/>
              <a:gd name="T10" fmla="*/ 0 60000 65536"/>
              <a:gd name="T11" fmla="*/ 0 60000 65536"/>
              <a:gd name="T12" fmla="*/ 0 60000 65536"/>
              <a:gd name="T13" fmla="*/ 0 60000 65536"/>
              <a:gd name="T14" fmla="*/ 0 60000 65536"/>
              <a:gd name="T15" fmla="*/ 0 w 1911"/>
              <a:gd name="T16" fmla="*/ 0 h 1162"/>
              <a:gd name="T17" fmla="*/ 1911 w 1911"/>
              <a:gd name="T18" fmla="*/ 1162 h 1162"/>
            </a:gdLst>
            <a:ahLst/>
            <a:cxnLst>
              <a:cxn ang="T10">
                <a:pos x="T0" y="T1"/>
              </a:cxn>
              <a:cxn ang="T11">
                <a:pos x="T2" y="T3"/>
              </a:cxn>
              <a:cxn ang="T12">
                <a:pos x="T4" y="T5"/>
              </a:cxn>
              <a:cxn ang="T13">
                <a:pos x="T6" y="T7"/>
              </a:cxn>
              <a:cxn ang="T14">
                <a:pos x="T8" y="T9"/>
              </a:cxn>
            </a:cxnLst>
            <a:rect l="T15" t="T16" r="T17" b="T18"/>
            <a:pathLst>
              <a:path w="1911" h="1162">
                <a:moveTo>
                  <a:pt x="0" y="0"/>
                </a:moveTo>
                <a:lnTo>
                  <a:pt x="0" y="1162"/>
                </a:lnTo>
                <a:lnTo>
                  <a:pt x="1330" y="1162"/>
                </a:lnTo>
                <a:lnTo>
                  <a:pt x="1911" y="0"/>
                </a:lnTo>
                <a:lnTo>
                  <a:pt x="0" y="0"/>
                </a:lnTo>
                <a:close/>
              </a:path>
            </a:pathLst>
          </a:custGeom>
          <a:solidFill>
            <a:srgbClr val="72E65E"/>
          </a:solidFill>
          <a:ln w="28575">
            <a:solidFill>
              <a:srgbClr val="339966"/>
            </a:solidFill>
            <a:prstDash val="dash"/>
            <a:round/>
            <a:headEnd/>
            <a:tailEnd/>
          </a:ln>
        </p:spPr>
        <p:txBody>
          <a:bodyPr anchor="ctr">
            <a:spAutoFit/>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71" name="Line 39"/>
          <p:cNvSpPr>
            <a:spLocks noChangeShapeType="1"/>
          </p:cNvSpPr>
          <p:nvPr/>
        </p:nvSpPr>
        <p:spPr bwMode="auto">
          <a:xfrm flipH="1">
            <a:off x="4105275" y="4267200"/>
            <a:ext cx="1990725" cy="0"/>
          </a:xfrm>
          <a:prstGeom prst="line">
            <a:avLst/>
          </a:prstGeom>
          <a:noFill/>
          <a:ln w="38100">
            <a:solidFill>
              <a:schemeClr val="tx1"/>
            </a:solidFill>
            <a:round/>
            <a:headEnd/>
            <a:tailEnd type="triangle" w="med" len="me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72" name="Line 40"/>
          <p:cNvSpPr>
            <a:spLocks noChangeShapeType="1"/>
          </p:cNvSpPr>
          <p:nvPr/>
        </p:nvSpPr>
        <p:spPr bwMode="auto">
          <a:xfrm flipH="1">
            <a:off x="4945063" y="4243388"/>
            <a:ext cx="1150937" cy="1601787"/>
          </a:xfrm>
          <a:prstGeom prst="line">
            <a:avLst/>
          </a:prstGeom>
          <a:noFill/>
          <a:ln w="38100">
            <a:solidFill>
              <a:schemeClr val="tx1"/>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73" name="Text Box 41"/>
          <p:cNvSpPr txBox="1">
            <a:spLocks noChangeArrowheads="1"/>
          </p:cNvSpPr>
          <p:nvPr/>
        </p:nvSpPr>
        <p:spPr bwMode="auto">
          <a:xfrm>
            <a:off x="4238625" y="3822700"/>
            <a:ext cx="1714500" cy="292100"/>
          </a:xfrm>
          <a:prstGeom prst="rect">
            <a:avLst/>
          </a:prstGeom>
          <a:noFill/>
          <a:ln w="9525">
            <a:noFill/>
            <a:miter lim="800000"/>
            <a:headEnd/>
            <a:tailEnd/>
          </a:ln>
        </p:spPr>
        <p:txBody>
          <a:bodyPr lIns="0" tIns="0" rIns="0" bIns="0"/>
          <a:lstStyle/>
          <a:p>
            <a:pPr algn="ctr" rtl="0" fontAlgn="base">
              <a:spcBef>
                <a:spcPct val="50000"/>
              </a:spcBef>
              <a:spcAft>
                <a:spcPct val="0"/>
              </a:spcAft>
            </a:pPr>
            <a:r>
              <a:rPr lang="en-US" sz="1000" b="1" kern="1200">
                <a:solidFill>
                  <a:srgbClr val="000000"/>
                </a:solidFill>
                <a:latin typeface="Arial" pitchFamily="34" charset="0"/>
                <a:ea typeface="+mn-ea"/>
                <a:cs typeface="+mn-cs"/>
              </a:rPr>
              <a:t>Shipper’s </a:t>
            </a:r>
            <a:br>
              <a:rPr lang="en-US" sz="1000" b="1" kern="1200">
                <a:solidFill>
                  <a:srgbClr val="000000"/>
                </a:solidFill>
                <a:latin typeface="Arial" pitchFamily="34" charset="0"/>
                <a:ea typeface="+mn-ea"/>
                <a:cs typeface="+mn-cs"/>
              </a:rPr>
            </a:br>
            <a:r>
              <a:rPr lang="en-US" sz="1000" b="1" kern="1200">
                <a:solidFill>
                  <a:srgbClr val="000000"/>
                </a:solidFill>
                <a:latin typeface="Arial" pitchFamily="34" charset="0"/>
                <a:ea typeface="+mn-ea"/>
                <a:cs typeface="+mn-cs"/>
              </a:rPr>
              <a:t>Compliance Responsibility</a:t>
            </a:r>
          </a:p>
        </p:txBody>
      </p:sp>
      <p:sp>
        <p:nvSpPr>
          <p:cNvPr id="11274" name="Text Box 42"/>
          <p:cNvSpPr txBox="1">
            <a:spLocks noChangeArrowheads="1"/>
          </p:cNvSpPr>
          <p:nvPr/>
        </p:nvSpPr>
        <p:spPr bwMode="auto">
          <a:xfrm>
            <a:off x="2736850" y="4487863"/>
            <a:ext cx="1270000" cy="141287"/>
          </a:xfrm>
          <a:prstGeom prst="rect">
            <a:avLst/>
          </a:prstGeom>
          <a:noFill/>
          <a:ln w="9525" algn="ctr">
            <a:noFill/>
            <a:miter lim="800000"/>
            <a:headEnd/>
            <a:tailEnd/>
          </a:ln>
        </p:spPr>
        <p:txBody>
          <a:bodyPr/>
          <a:lstStyle/>
          <a:p>
            <a:pPr algn="l" rtl="0" fontAlgn="base">
              <a:spcBef>
                <a:spcPct val="50000"/>
              </a:spcBef>
              <a:spcAft>
                <a:spcPct val="0"/>
              </a:spcAft>
            </a:pPr>
            <a:r>
              <a:rPr lang="en-US" sz="1000" b="1" kern="1200">
                <a:solidFill>
                  <a:srgbClr val="000000"/>
                </a:solidFill>
                <a:latin typeface="Arial" pitchFamily="34" charset="0"/>
                <a:ea typeface="+mn-ea"/>
                <a:cs typeface="+mn-cs"/>
              </a:rPr>
              <a:t>Access Control Area</a:t>
            </a:r>
          </a:p>
        </p:txBody>
      </p:sp>
      <p:sp>
        <p:nvSpPr>
          <p:cNvPr id="11275" name="Text Box 43"/>
          <p:cNvSpPr txBox="1">
            <a:spLocks noChangeArrowheads="1"/>
          </p:cNvSpPr>
          <p:nvPr/>
        </p:nvSpPr>
        <p:spPr bwMode="auto">
          <a:xfrm>
            <a:off x="3376613" y="5410200"/>
            <a:ext cx="1905000" cy="141288"/>
          </a:xfrm>
          <a:prstGeom prst="rect">
            <a:avLst/>
          </a:prstGeom>
          <a:noFill/>
          <a:ln w="9525" algn="ctr">
            <a:noFill/>
            <a:miter lim="800000"/>
            <a:headEnd/>
            <a:tailEnd/>
          </a:ln>
        </p:spPr>
        <p:txBody>
          <a:bodyPr/>
          <a:lstStyle/>
          <a:p>
            <a:pPr algn="l" rtl="0" fontAlgn="base">
              <a:spcBef>
                <a:spcPct val="50000"/>
              </a:spcBef>
              <a:spcAft>
                <a:spcPct val="0"/>
              </a:spcAft>
            </a:pPr>
            <a:r>
              <a:rPr lang="en-US" sz="1000" b="1" kern="1200">
                <a:solidFill>
                  <a:srgbClr val="000000"/>
                </a:solidFill>
                <a:latin typeface="Arial" pitchFamily="34" charset="0"/>
                <a:ea typeface="+mn-ea"/>
                <a:cs typeface="+mn-cs"/>
              </a:rPr>
              <a:t>TSA-approved Chain of Custody</a:t>
            </a:r>
          </a:p>
        </p:txBody>
      </p:sp>
      <p:sp>
        <p:nvSpPr>
          <p:cNvPr id="11276" name="Line 45"/>
          <p:cNvSpPr>
            <a:spLocks noChangeShapeType="1"/>
          </p:cNvSpPr>
          <p:nvPr/>
        </p:nvSpPr>
        <p:spPr bwMode="auto">
          <a:xfrm>
            <a:off x="4945063" y="5845175"/>
            <a:ext cx="1984375" cy="0"/>
          </a:xfrm>
          <a:prstGeom prst="line">
            <a:avLst/>
          </a:prstGeom>
          <a:noFill/>
          <a:ln w="38100">
            <a:solidFill>
              <a:schemeClr val="tx1"/>
            </a:solidFill>
            <a:round/>
            <a:headEnd/>
            <a:tailEnd type="triangle" w="med" len="me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77" name="Text Box 46"/>
          <p:cNvSpPr txBox="1">
            <a:spLocks noChangeArrowheads="1"/>
          </p:cNvSpPr>
          <p:nvPr/>
        </p:nvSpPr>
        <p:spPr bwMode="auto">
          <a:xfrm>
            <a:off x="4913313" y="5867400"/>
            <a:ext cx="2159000" cy="457200"/>
          </a:xfrm>
          <a:prstGeom prst="rect">
            <a:avLst/>
          </a:prstGeom>
          <a:noFill/>
          <a:ln w="9525">
            <a:noFill/>
            <a:miter lim="800000"/>
            <a:headEnd/>
            <a:tailEnd/>
          </a:ln>
        </p:spPr>
        <p:txBody>
          <a:bodyPr>
            <a:spAutoFit/>
          </a:bodyPr>
          <a:lstStyle/>
          <a:p>
            <a:pPr algn="l" rtl="0" fontAlgn="base">
              <a:spcBef>
                <a:spcPct val="50000"/>
              </a:spcBef>
              <a:spcAft>
                <a:spcPct val="0"/>
              </a:spcAft>
            </a:pPr>
            <a:r>
              <a:rPr lang="en-US" sz="1200" b="1" kern="1200">
                <a:solidFill>
                  <a:srgbClr val="000000"/>
                </a:solidFill>
                <a:latin typeface="Arial" pitchFamily="34" charset="0"/>
                <a:ea typeface="+mn-ea"/>
                <a:cs typeface="+mn-cs"/>
              </a:rPr>
              <a:t>Freight Forwarder’s </a:t>
            </a:r>
            <a:br>
              <a:rPr lang="en-US" sz="1200" b="1" kern="1200">
                <a:solidFill>
                  <a:srgbClr val="000000"/>
                </a:solidFill>
                <a:latin typeface="Arial" pitchFamily="34" charset="0"/>
                <a:ea typeface="+mn-ea"/>
                <a:cs typeface="+mn-cs"/>
              </a:rPr>
            </a:br>
            <a:r>
              <a:rPr lang="en-US" sz="1200" b="1" kern="1200">
                <a:solidFill>
                  <a:srgbClr val="000000"/>
                </a:solidFill>
                <a:latin typeface="Arial" pitchFamily="34" charset="0"/>
                <a:ea typeface="+mn-ea"/>
                <a:cs typeface="+mn-cs"/>
              </a:rPr>
              <a:t>Compliance Responsibility</a:t>
            </a:r>
          </a:p>
        </p:txBody>
      </p:sp>
      <p:sp>
        <p:nvSpPr>
          <p:cNvPr id="11278" name="Rectangle 47"/>
          <p:cNvSpPr>
            <a:spLocks noChangeArrowheads="1"/>
          </p:cNvSpPr>
          <p:nvPr/>
        </p:nvSpPr>
        <p:spPr bwMode="auto">
          <a:xfrm>
            <a:off x="1360488" y="5067300"/>
            <a:ext cx="1150937" cy="889000"/>
          </a:xfrm>
          <a:prstGeom prst="rect">
            <a:avLst/>
          </a:prstGeom>
          <a:noFill/>
          <a:ln w="9525" algn="ctr">
            <a:noFill/>
            <a:miter lim="800000"/>
            <a:headEnd/>
            <a:tailEnd/>
          </a:ln>
        </p:spPr>
        <p:txBody>
          <a:bodyPr wrap="none" anchor="ctr">
            <a:spAutoFit/>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79" name="AutoShape 48"/>
          <p:cNvSpPr>
            <a:spLocks noChangeAspect="1" noChangeArrowheads="1" noTextEdit="1"/>
          </p:cNvSpPr>
          <p:nvPr/>
        </p:nvSpPr>
        <p:spPr bwMode="auto">
          <a:xfrm>
            <a:off x="-1371600" y="3048000"/>
            <a:ext cx="10515600" cy="3040063"/>
          </a:xfrm>
          <a:prstGeom prst="rect">
            <a:avLst/>
          </a:prstGeom>
          <a:noFill/>
          <a:ln w="9525">
            <a:noFill/>
            <a:miter lim="800000"/>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80" name="Rectangle 50"/>
          <p:cNvSpPr>
            <a:spLocks noChangeArrowheads="1"/>
          </p:cNvSpPr>
          <p:nvPr/>
        </p:nvSpPr>
        <p:spPr bwMode="auto">
          <a:xfrm>
            <a:off x="1525588" y="4800600"/>
            <a:ext cx="714375" cy="347663"/>
          </a:xfrm>
          <a:prstGeom prst="rect">
            <a:avLst/>
          </a:prstGeom>
          <a:solidFill>
            <a:srgbClr val="FFFFFF"/>
          </a:solidFill>
          <a:ln w="9525">
            <a:noFill/>
            <a:miter lim="800000"/>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81" name="Rectangle 51"/>
          <p:cNvSpPr>
            <a:spLocks noChangeArrowheads="1"/>
          </p:cNvSpPr>
          <p:nvPr/>
        </p:nvSpPr>
        <p:spPr bwMode="auto">
          <a:xfrm>
            <a:off x="1525588" y="4800600"/>
            <a:ext cx="714375" cy="347663"/>
          </a:xfrm>
          <a:prstGeom prst="rect">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82" name="Rectangle 52"/>
          <p:cNvSpPr>
            <a:spLocks noChangeArrowheads="1"/>
          </p:cNvSpPr>
          <p:nvPr/>
        </p:nvSpPr>
        <p:spPr bwMode="auto">
          <a:xfrm>
            <a:off x="1557338" y="4926013"/>
            <a:ext cx="498475" cy="92075"/>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600" b="1" kern="1200">
                <a:solidFill>
                  <a:srgbClr val="000000"/>
                </a:solidFill>
                <a:latin typeface="Arial" pitchFamily="34" charset="0"/>
                <a:ea typeface="+mn-ea"/>
                <a:cs typeface="+mn-cs"/>
              </a:rPr>
              <a:t>Order Picking</a:t>
            </a:r>
            <a:endParaRPr lang="en-US" kern="1200">
              <a:solidFill>
                <a:srgbClr val="000000"/>
              </a:solidFill>
              <a:latin typeface="Arial" pitchFamily="34" charset="0"/>
              <a:ea typeface="+mn-ea"/>
              <a:cs typeface="+mn-cs"/>
            </a:endParaRPr>
          </a:p>
        </p:txBody>
      </p:sp>
      <p:sp>
        <p:nvSpPr>
          <p:cNvPr id="11283" name="Rectangle 53"/>
          <p:cNvSpPr>
            <a:spLocks noChangeArrowheads="1"/>
          </p:cNvSpPr>
          <p:nvPr/>
        </p:nvSpPr>
        <p:spPr bwMode="auto">
          <a:xfrm>
            <a:off x="2530475" y="4800600"/>
            <a:ext cx="714375" cy="347663"/>
          </a:xfrm>
          <a:prstGeom prst="rect">
            <a:avLst/>
          </a:prstGeom>
          <a:solidFill>
            <a:srgbClr val="FFFFFF"/>
          </a:solidFill>
          <a:ln w="9525">
            <a:noFill/>
            <a:miter lim="800000"/>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84" name="Rectangle 54"/>
          <p:cNvSpPr>
            <a:spLocks noChangeArrowheads="1"/>
          </p:cNvSpPr>
          <p:nvPr/>
        </p:nvSpPr>
        <p:spPr bwMode="auto">
          <a:xfrm>
            <a:off x="2530475" y="4800600"/>
            <a:ext cx="714375" cy="347663"/>
          </a:xfrm>
          <a:prstGeom prst="rect">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85" name="Rectangle 55"/>
          <p:cNvSpPr>
            <a:spLocks noChangeArrowheads="1"/>
          </p:cNvSpPr>
          <p:nvPr/>
        </p:nvSpPr>
        <p:spPr bwMode="auto">
          <a:xfrm>
            <a:off x="2747963" y="4829175"/>
            <a:ext cx="236537" cy="92075"/>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600" kern="1200">
                <a:solidFill>
                  <a:srgbClr val="000000"/>
                </a:solidFill>
                <a:latin typeface="Arial" pitchFamily="34" charset="0"/>
                <a:ea typeface="+mn-ea"/>
                <a:cs typeface="+mn-cs"/>
              </a:rPr>
              <a:t> Order </a:t>
            </a:r>
            <a:endParaRPr lang="en-US" kern="1200">
              <a:solidFill>
                <a:srgbClr val="000000"/>
              </a:solidFill>
              <a:latin typeface="Arial" pitchFamily="34" charset="0"/>
              <a:ea typeface="+mn-ea"/>
              <a:cs typeface="+mn-cs"/>
            </a:endParaRPr>
          </a:p>
        </p:txBody>
      </p:sp>
      <p:sp>
        <p:nvSpPr>
          <p:cNvPr id="11286" name="Rectangle 56"/>
          <p:cNvSpPr>
            <a:spLocks noChangeArrowheads="1"/>
          </p:cNvSpPr>
          <p:nvPr/>
        </p:nvSpPr>
        <p:spPr bwMode="auto">
          <a:xfrm>
            <a:off x="2695575" y="4926013"/>
            <a:ext cx="273050" cy="92075"/>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600" kern="1200">
                <a:solidFill>
                  <a:srgbClr val="000000"/>
                </a:solidFill>
                <a:latin typeface="Arial" pitchFamily="34" charset="0"/>
                <a:ea typeface="+mn-ea"/>
                <a:cs typeface="+mn-cs"/>
              </a:rPr>
              <a:t>Packing</a:t>
            </a:r>
            <a:endParaRPr lang="en-US" kern="1200">
              <a:solidFill>
                <a:srgbClr val="000000"/>
              </a:solidFill>
              <a:latin typeface="Arial" pitchFamily="34" charset="0"/>
              <a:ea typeface="+mn-ea"/>
              <a:cs typeface="+mn-cs"/>
            </a:endParaRPr>
          </a:p>
        </p:txBody>
      </p:sp>
      <p:sp>
        <p:nvSpPr>
          <p:cNvPr id="11287" name="Rectangle 57"/>
          <p:cNvSpPr>
            <a:spLocks noChangeArrowheads="1"/>
          </p:cNvSpPr>
          <p:nvPr/>
        </p:nvSpPr>
        <p:spPr bwMode="auto">
          <a:xfrm>
            <a:off x="3052763" y="4926013"/>
            <a:ext cx="20637" cy="92075"/>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600" kern="1200">
                <a:solidFill>
                  <a:srgbClr val="000000"/>
                </a:solidFill>
                <a:latin typeface="Arial" pitchFamily="34" charset="0"/>
                <a:ea typeface="+mn-ea"/>
                <a:cs typeface="+mn-cs"/>
              </a:rPr>
              <a:t>/</a:t>
            </a:r>
            <a:endParaRPr lang="en-US" kern="1200">
              <a:solidFill>
                <a:srgbClr val="000000"/>
              </a:solidFill>
              <a:latin typeface="Arial" pitchFamily="34" charset="0"/>
              <a:ea typeface="+mn-ea"/>
              <a:cs typeface="+mn-cs"/>
            </a:endParaRPr>
          </a:p>
        </p:txBody>
      </p:sp>
      <p:sp>
        <p:nvSpPr>
          <p:cNvPr id="11288" name="Rectangle 58"/>
          <p:cNvSpPr>
            <a:spLocks noChangeArrowheads="1"/>
          </p:cNvSpPr>
          <p:nvPr/>
        </p:nvSpPr>
        <p:spPr bwMode="auto">
          <a:xfrm>
            <a:off x="2665413" y="5022850"/>
            <a:ext cx="346075" cy="92075"/>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600" kern="1200">
                <a:solidFill>
                  <a:srgbClr val="000000"/>
                </a:solidFill>
                <a:latin typeface="Arial" pitchFamily="34" charset="0"/>
                <a:ea typeface="+mn-ea"/>
                <a:cs typeface="+mn-cs"/>
              </a:rPr>
              <a:t>Screening</a:t>
            </a:r>
            <a:endParaRPr lang="en-US" kern="1200">
              <a:solidFill>
                <a:srgbClr val="000000"/>
              </a:solidFill>
              <a:latin typeface="Arial" pitchFamily="34" charset="0"/>
              <a:ea typeface="+mn-ea"/>
              <a:cs typeface="+mn-cs"/>
            </a:endParaRPr>
          </a:p>
        </p:txBody>
      </p:sp>
      <p:sp>
        <p:nvSpPr>
          <p:cNvPr id="11289" name="Rectangle 59"/>
          <p:cNvSpPr>
            <a:spLocks noChangeArrowheads="1"/>
          </p:cNvSpPr>
          <p:nvPr/>
        </p:nvSpPr>
        <p:spPr bwMode="auto">
          <a:xfrm>
            <a:off x="4337050" y="4810125"/>
            <a:ext cx="714375" cy="328613"/>
          </a:xfrm>
          <a:prstGeom prst="rect">
            <a:avLst/>
          </a:prstGeom>
          <a:solidFill>
            <a:srgbClr val="FFFFFF"/>
          </a:solidFill>
          <a:ln w="9525">
            <a:noFill/>
            <a:miter lim="800000"/>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90" name="Rectangle 60"/>
          <p:cNvSpPr>
            <a:spLocks noChangeArrowheads="1"/>
          </p:cNvSpPr>
          <p:nvPr/>
        </p:nvSpPr>
        <p:spPr bwMode="auto">
          <a:xfrm>
            <a:off x="4337050" y="4810125"/>
            <a:ext cx="714375" cy="328613"/>
          </a:xfrm>
          <a:prstGeom prst="rect">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91" name="Rectangle 61"/>
          <p:cNvSpPr>
            <a:spLocks noChangeArrowheads="1"/>
          </p:cNvSpPr>
          <p:nvPr/>
        </p:nvSpPr>
        <p:spPr bwMode="auto">
          <a:xfrm>
            <a:off x="4429125" y="4895850"/>
            <a:ext cx="431800" cy="76200"/>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500" b="1" kern="1200">
                <a:solidFill>
                  <a:srgbClr val="000000"/>
                </a:solidFill>
                <a:latin typeface="Arial" pitchFamily="34" charset="0"/>
                <a:ea typeface="+mn-ea"/>
                <a:cs typeface="+mn-cs"/>
              </a:rPr>
              <a:t>Apply Method </a:t>
            </a:r>
            <a:endParaRPr lang="en-US" kern="1200">
              <a:solidFill>
                <a:srgbClr val="000000"/>
              </a:solidFill>
              <a:latin typeface="Arial" pitchFamily="34" charset="0"/>
              <a:ea typeface="+mn-ea"/>
              <a:cs typeface="+mn-cs"/>
            </a:endParaRPr>
          </a:p>
        </p:txBody>
      </p:sp>
      <p:sp>
        <p:nvSpPr>
          <p:cNvPr id="11292" name="Rectangle 62"/>
          <p:cNvSpPr>
            <a:spLocks noChangeArrowheads="1"/>
          </p:cNvSpPr>
          <p:nvPr/>
        </p:nvSpPr>
        <p:spPr bwMode="auto">
          <a:xfrm>
            <a:off x="4376738" y="4975225"/>
            <a:ext cx="20637" cy="76200"/>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500" b="1" kern="1200">
                <a:solidFill>
                  <a:srgbClr val="000000"/>
                </a:solidFill>
                <a:latin typeface="Arial" pitchFamily="34" charset="0"/>
                <a:ea typeface="+mn-ea"/>
                <a:cs typeface="+mn-cs"/>
              </a:rPr>
              <a:t>(</a:t>
            </a:r>
            <a:endParaRPr lang="en-US" kern="1200">
              <a:solidFill>
                <a:srgbClr val="000000"/>
              </a:solidFill>
              <a:latin typeface="Arial" pitchFamily="34" charset="0"/>
              <a:ea typeface="+mn-ea"/>
              <a:cs typeface="+mn-cs"/>
            </a:endParaRPr>
          </a:p>
        </p:txBody>
      </p:sp>
      <p:sp>
        <p:nvSpPr>
          <p:cNvPr id="11293" name="Rectangle 63"/>
          <p:cNvSpPr>
            <a:spLocks noChangeArrowheads="1"/>
          </p:cNvSpPr>
          <p:nvPr/>
        </p:nvSpPr>
        <p:spPr bwMode="auto">
          <a:xfrm>
            <a:off x="4398963" y="4975225"/>
            <a:ext cx="463550" cy="76200"/>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500" b="1" kern="1200">
                <a:solidFill>
                  <a:srgbClr val="000000"/>
                </a:solidFill>
                <a:latin typeface="Arial" pitchFamily="34" charset="0"/>
                <a:ea typeface="+mn-ea"/>
                <a:cs typeface="+mn-cs"/>
              </a:rPr>
              <a:t>TET or Process</a:t>
            </a:r>
            <a:endParaRPr lang="en-US" kern="1200">
              <a:solidFill>
                <a:srgbClr val="000000"/>
              </a:solidFill>
              <a:latin typeface="Arial" pitchFamily="34" charset="0"/>
              <a:ea typeface="+mn-ea"/>
              <a:cs typeface="+mn-cs"/>
            </a:endParaRPr>
          </a:p>
        </p:txBody>
      </p:sp>
      <p:sp>
        <p:nvSpPr>
          <p:cNvPr id="11294" name="Rectangle 64"/>
          <p:cNvSpPr>
            <a:spLocks noChangeArrowheads="1"/>
          </p:cNvSpPr>
          <p:nvPr/>
        </p:nvSpPr>
        <p:spPr bwMode="auto">
          <a:xfrm>
            <a:off x="4987925" y="4975225"/>
            <a:ext cx="20638" cy="76200"/>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500" b="1" kern="1200">
                <a:solidFill>
                  <a:srgbClr val="000000"/>
                </a:solidFill>
                <a:latin typeface="Arial" pitchFamily="34" charset="0"/>
                <a:ea typeface="+mn-ea"/>
                <a:cs typeface="+mn-cs"/>
              </a:rPr>
              <a:t>)</a:t>
            </a:r>
            <a:endParaRPr lang="en-US" kern="1200">
              <a:solidFill>
                <a:srgbClr val="000000"/>
              </a:solidFill>
              <a:latin typeface="Arial" pitchFamily="34" charset="0"/>
              <a:ea typeface="+mn-ea"/>
              <a:cs typeface="+mn-cs"/>
            </a:endParaRPr>
          </a:p>
        </p:txBody>
      </p:sp>
      <p:sp>
        <p:nvSpPr>
          <p:cNvPr id="11295" name="Rectangle 65"/>
          <p:cNvSpPr>
            <a:spLocks noChangeArrowheads="1"/>
          </p:cNvSpPr>
          <p:nvPr/>
        </p:nvSpPr>
        <p:spPr bwMode="auto">
          <a:xfrm>
            <a:off x="5921375" y="4846638"/>
            <a:ext cx="714375" cy="292100"/>
          </a:xfrm>
          <a:prstGeom prst="rect">
            <a:avLst/>
          </a:prstGeom>
          <a:solidFill>
            <a:srgbClr val="FFFFFF"/>
          </a:solidFill>
          <a:ln w="9525">
            <a:noFill/>
            <a:miter lim="800000"/>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96" name="Rectangle 66"/>
          <p:cNvSpPr>
            <a:spLocks noChangeArrowheads="1"/>
          </p:cNvSpPr>
          <p:nvPr/>
        </p:nvSpPr>
        <p:spPr bwMode="auto">
          <a:xfrm>
            <a:off x="5921375" y="4846638"/>
            <a:ext cx="714375" cy="292100"/>
          </a:xfrm>
          <a:prstGeom prst="rect">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297" name="Rectangle 67"/>
          <p:cNvSpPr>
            <a:spLocks noChangeArrowheads="1"/>
          </p:cNvSpPr>
          <p:nvPr/>
        </p:nvSpPr>
        <p:spPr bwMode="auto">
          <a:xfrm>
            <a:off x="6045200" y="4872038"/>
            <a:ext cx="384175" cy="76200"/>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500" b="1" kern="1200">
                <a:solidFill>
                  <a:srgbClr val="000000"/>
                </a:solidFill>
                <a:latin typeface="Arial" pitchFamily="34" charset="0"/>
                <a:ea typeface="+mn-ea"/>
                <a:cs typeface="+mn-cs"/>
              </a:rPr>
              <a:t>Received by </a:t>
            </a:r>
            <a:endParaRPr lang="en-US" kern="1200">
              <a:solidFill>
                <a:srgbClr val="000000"/>
              </a:solidFill>
              <a:latin typeface="Arial" pitchFamily="34" charset="0"/>
              <a:ea typeface="+mn-ea"/>
              <a:cs typeface="+mn-cs"/>
            </a:endParaRPr>
          </a:p>
        </p:txBody>
      </p:sp>
      <p:sp>
        <p:nvSpPr>
          <p:cNvPr id="11298" name="Rectangle 68"/>
          <p:cNvSpPr>
            <a:spLocks noChangeArrowheads="1"/>
          </p:cNvSpPr>
          <p:nvPr/>
        </p:nvSpPr>
        <p:spPr bwMode="auto">
          <a:xfrm>
            <a:off x="6140450" y="4951413"/>
            <a:ext cx="230188" cy="76200"/>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500" b="1" kern="1200">
                <a:solidFill>
                  <a:srgbClr val="000000"/>
                </a:solidFill>
                <a:latin typeface="Arial" pitchFamily="34" charset="0"/>
                <a:ea typeface="+mn-ea"/>
                <a:cs typeface="+mn-cs"/>
              </a:rPr>
              <a:t>Freight </a:t>
            </a:r>
            <a:endParaRPr lang="en-US" kern="1200">
              <a:solidFill>
                <a:srgbClr val="000000"/>
              </a:solidFill>
              <a:latin typeface="Arial" pitchFamily="34" charset="0"/>
              <a:ea typeface="+mn-ea"/>
              <a:cs typeface="+mn-cs"/>
            </a:endParaRPr>
          </a:p>
        </p:txBody>
      </p:sp>
      <p:sp>
        <p:nvSpPr>
          <p:cNvPr id="11299" name="Rectangle 69"/>
          <p:cNvSpPr>
            <a:spLocks noChangeArrowheads="1"/>
          </p:cNvSpPr>
          <p:nvPr/>
        </p:nvSpPr>
        <p:spPr bwMode="auto">
          <a:xfrm>
            <a:off x="6081713" y="5029200"/>
            <a:ext cx="309562" cy="76200"/>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500" b="1" kern="1200">
                <a:solidFill>
                  <a:srgbClr val="000000"/>
                </a:solidFill>
                <a:latin typeface="Arial" pitchFamily="34" charset="0"/>
                <a:ea typeface="+mn-ea"/>
                <a:cs typeface="+mn-cs"/>
              </a:rPr>
              <a:t>Forwarder</a:t>
            </a:r>
            <a:endParaRPr lang="en-US" kern="1200">
              <a:solidFill>
                <a:srgbClr val="000000"/>
              </a:solidFill>
              <a:latin typeface="Arial" pitchFamily="34" charset="0"/>
              <a:ea typeface="+mn-ea"/>
              <a:cs typeface="+mn-cs"/>
            </a:endParaRPr>
          </a:p>
        </p:txBody>
      </p:sp>
      <p:sp>
        <p:nvSpPr>
          <p:cNvPr id="11300" name="Line 70"/>
          <p:cNvSpPr>
            <a:spLocks noChangeShapeType="1"/>
          </p:cNvSpPr>
          <p:nvPr/>
        </p:nvSpPr>
        <p:spPr bwMode="auto">
          <a:xfrm>
            <a:off x="2239963" y="4975225"/>
            <a:ext cx="290512" cy="0"/>
          </a:xfrm>
          <a:prstGeom prst="line">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01" name="Freeform 71"/>
          <p:cNvSpPr>
            <a:spLocks/>
          </p:cNvSpPr>
          <p:nvPr/>
        </p:nvSpPr>
        <p:spPr bwMode="auto">
          <a:xfrm>
            <a:off x="700088" y="4756150"/>
            <a:ext cx="714375" cy="438150"/>
          </a:xfrm>
          <a:custGeom>
            <a:avLst/>
            <a:gdLst>
              <a:gd name="T0" fmla="*/ 0 w 450"/>
              <a:gd name="T1" fmla="*/ 219075 h 276"/>
              <a:gd name="T2" fmla="*/ 357188 w 450"/>
              <a:gd name="T3" fmla="*/ 0 h 276"/>
              <a:gd name="T4" fmla="*/ 714375 w 450"/>
              <a:gd name="T5" fmla="*/ 219075 h 276"/>
              <a:gd name="T6" fmla="*/ 357188 w 450"/>
              <a:gd name="T7" fmla="*/ 438150 h 276"/>
              <a:gd name="T8" fmla="*/ 0 w 450"/>
              <a:gd name="T9" fmla="*/ 219075 h 276"/>
              <a:gd name="T10" fmla="*/ 0 60000 65536"/>
              <a:gd name="T11" fmla="*/ 0 60000 65536"/>
              <a:gd name="T12" fmla="*/ 0 60000 65536"/>
              <a:gd name="T13" fmla="*/ 0 60000 65536"/>
              <a:gd name="T14" fmla="*/ 0 60000 65536"/>
              <a:gd name="T15" fmla="*/ 0 w 450"/>
              <a:gd name="T16" fmla="*/ 0 h 276"/>
              <a:gd name="T17" fmla="*/ 450 w 450"/>
              <a:gd name="T18" fmla="*/ 276 h 276"/>
            </a:gdLst>
            <a:ahLst/>
            <a:cxnLst>
              <a:cxn ang="T10">
                <a:pos x="T0" y="T1"/>
              </a:cxn>
              <a:cxn ang="T11">
                <a:pos x="T2" y="T3"/>
              </a:cxn>
              <a:cxn ang="T12">
                <a:pos x="T4" y="T5"/>
              </a:cxn>
              <a:cxn ang="T13">
                <a:pos x="T6" y="T7"/>
              </a:cxn>
              <a:cxn ang="T14">
                <a:pos x="T8" y="T9"/>
              </a:cxn>
            </a:cxnLst>
            <a:rect l="T15" t="T16" r="T17" b="T18"/>
            <a:pathLst>
              <a:path w="450" h="276">
                <a:moveTo>
                  <a:pt x="0" y="138"/>
                </a:moveTo>
                <a:lnTo>
                  <a:pt x="225" y="0"/>
                </a:lnTo>
                <a:lnTo>
                  <a:pt x="450" y="138"/>
                </a:lnTo>
                <a:lnTo>
                  <a:pt x="225" y="276"/>
                </a:lnTo>
                <a:lnTo>
                  <a:pt x="0" y="138"/>
                </a:lnTo>
                <a:close/>
              </a:path>
            </a:pathLst>
          </a:custGeom>
          <a:solidFill>
            <a:srgbClr val="FFFFFF"/>
          </a:solidFill>
          <a:ln w="9525">
            <a:no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02" name="Freeform 72"/>
          <p:cNvSpPr>
            <a:spLocks/>
          </p:cNvSpPr>
          <p:nvPr/>
        </p:nvSpPr>
        <p:spPr bwMode="auto">
          <a:xfrm>
            <a:off x="700088" y="4756150"/>
            <a:ext cx="714375" cy="438150"/>
          </a:xfrm>
          <a:custGeom>
            <a:avLst/>
            <a:gdLst>
              <a:gd name="T0" fmla="*/ 0 w 450"/>
              <a:gd name="T1" fmla="*/ 219075 h 276"/>
              <a:gd name="T2" fmla="*/ 357188 w 450"/>
              <a:gd name="T3" fmla="*/ 0 h 276"/>
              <a:gd name="T4" fmla="*/ 714375 w 450"/>
              <a:gd name="T5" fmla="*/ 219075 h 276"/>
              <a:gd name="T6" fmla="*/ 357188 w 450"/>
              <a:gd name="T7" fmla="*/ 438150 h 276"/>
              <a:gd name="T8" fmla="*/ 0 w 450"/>
              <a:gd name="T9" fmla="*/ 219075 h 276"/>
              <a:gd name="T10" fmla="*/ 0 60000 65536"/>
              <a:gd name="T11" fmla="*/ 0 60000 65536"/>
              <a:gd name="T12" fmla="*/ 0 60000 65536"/>
              <a:gd name="T13" fmla="*/ 0 60000 65536"/>
              <a:gd name="T14" fmla="*/ 0 60000 65536"/>
              <a:gd name="T15" fmla="*/ 0 w 450"/>
              <a:gd name="T16" fmla="*/ 0 h 276"/>
              <a:gd name="T17" fmla="*/ 450 w 450"/>
              <a:gd name="T18" fmla="*/ 276 h 276"/>
            </a:gdLst>
            <a:ahLst/>
            <a:cxnLst>
              <a:cxn ang="T10">
                <a:pos x="T0" y="T1"/>
              </a:cxn>
              <a:cxn ang="T11">
                <a:pos x="T2" y="T3"/>
              </a:cxn>
              <a:cxn ang="T12">
                <a:pos x="T4" y="T5"/>
              </a:cxn>
              <a:cxn ang="T13">
                <a:pos x="T6" y="T7"/>
              </a:cxn>
              <a:cxn ang="T14">
                <a:pos x="T8" y="T9"/>
              </a:cxn>
            </a:cxnLst>
            <a:rect l="T15" t="T16" r="T17" b="T18"/>
            <a:pathLst>
              <a:path w="450" h="276">
                <a:moveTo>
                  <a:pt x="0" y="138"/>
                </a:moveTo>
                <a:lnTo>
                  <a:pt x="225" y="0"/>
                </a:lnTo>
                <a:lnTo>
                  <a:pt x="450" y="138"/>
                </a:lnTo>
                <a:lnTo>
                  <a:pt x="225" y="276"/>
                </a:lnTo>
                <a:lnTo>
                  <a:pt x="0" y="138"/>
                </a:lnTo>
                <a:close/>
              </a:path>
            </a:pathLst>
          </a:cu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03" name="Rectangle 73"/>
          <p:cNvSpPr>
            <a:spLocks noChangeArrowheads="1"/>
          </p:cNvSpPr>
          <p:nvPr/>
        </p:nvSpPr>
        <p:spPr bwMode="auto">
          <a:xfrm>
            <a:off x="796925" y="4926013"/>
            <a:ext cx="398463" cy="92075"/>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600" b="1" kern="1200">
                <a:solidFill>
                  <a:srgbClr val="000000"/>
                </a:solidFill>
                <a:latin typeface="Arial" pitchFamily="34" charset="0"/>
                <a:ea typeface="+mn-ea"/>
                <a:cs typeface="+mn-cs"/>
              </a:rPr>
              <a:t>PAX Cargo</a:t>
            </a:r>
            <a:endParaRPr lang="en-US" kern="1200">
              <a:solidFill>
                <a:srgbClr val="000000"/>
              </a:solidFill>
              <a:latin typeface="Arial" pitchFamily="34" charset="0"/>
              <a:ea typeface="+mn-ea"/>
              <a:cs typeface="+mn-cs"/>
            </a:endParaRPr>
          </a:p>
        </p:txBody>
      </p:sp>
      <p:sp>
        <p:nvSpPr>
          <p:cNvPr id="11304" name="Line 74"/>
          <p:cNvSpPr>
            <a:spLocks noChangeShapeType="1"/>
          </p:cNvSpPr>
          <p:nvPr/>
        </p:nvSpPr>
        <p:spPr bwMode="auto">
          <a:xfrm>
            <a:off x="1414463" y="4975225"/>
            <a:ext cx="111125" cy="0"/>
          </a:xfrm>
          <a:prstGeom prst="line">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05" name="Freeform 75"/>
          <p:cNvSpPr>
            <a:spLocks/>
          </p:cNvSpPr>
          <p:nvPr/>
        </p:nvSpPr>
        <p:spPr bwMode="auto">
          <a:xfrm>
            <a:off x="3241675" y="4975225"/>
            <a:ext cx="268288" cy="0"/>
          </a:xfrm>
          <a:custGeom>
            <a:avLst/>
            <a:gdLst>
              <a:gd name="T0" fmla="*/ 0 w 169"/>
              <a:gd name="T1" fmla="*/ 268288 w 169"/>
              <a:gd name="T2" fmla="*/ 0 w 169"/>
              <a:gd name="T3" fmla="*/ 0 60000 65536"/>
              <a:gd name="T4" fmla="*/ 0 60000 65536"/>
              <a:gd name="T5" fmla="*/ 0 60000 65536"/>
              <a:gd name="T6" fmla="*/ 0 w 169"/>
              <a:gd name="T7" fmla="*/ 169 w 169"/>
            </a:gdLst>
            <a:ahLst/>
            <a:cxnLst>
              <a:cxn ang="T3">
                <a:pos x="T0" y="0"/>
              </a:cxn>
              <a:cxn ang="T4">
                <a:pos x="T1" y="0"/>
              </a:cxn>
              <a:cxn ang="T5">
                <a:pos x="T2" y="0"/>
              </a:cxn>
            </a:cxnLst>
            <a:rect l="T6" t="0" r="T7" b="0"/>
            <a:pathLst>
              <a:path w="169">
                <a:moveTo>
                  <a:pt x="0" y="0"/>
                </a:moveTo>
                <a:lnTo>
                  <a:pt x="169" y="0"/>
                </a:lnTo>
                <a:lnTo>
                  <a:pt x="0" y="0"/>
                </a:lnTo>
                <a:close/>
              </a:path>
            </a:pathLst>
          </a:custGeom>
          <a:noFill/>
          <a:ln w="6350"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06" name="Freeform 76"/>
          <p:cNvSpPr>
            <a:spLocks/>
          </p:cNvSpPr>
          <p:nvPr/>
        </p:nvSpPr>
        <p:spPr bwMode="auto">
          <a:xfrm>
            <a:off x="3487738" y="4756150"/>
            <a:ext cx="714375" cy="438150"/>
          </a:xfrm>
          <a:custGeom>
            <a:avLst/>
            <a:gdLst>
              <a:gd name="T0" fmla="*/ 0 w 450"/>
              <a:gd name="T1" fmla="*/ 219075 h 276"/>
              <a:gd name="T2" fmla="*/ 357188 w 450"/>
              <a:gd name="T3" fmla="*/ 0 h 276"/>
              <a:gd name="T4" fmla="*/ 714375 w 450"/>
              <a:gd name="T5" fmla="*/ 219075 h 276"/>
              <a:gd name="T6" fmla="*/ 357188 w 450"/>
              <a:gd name="T7" fmla="*/ 438150 h 276"/>
              <a:gd name="T8" fmla="*/ 0 w 450"/>
              <a:gd name="T9" fmla="*/ 219075 h 276"/>
              <a:gd name="T10" fmla="*/ 0 60000 65536"/>
              <a:gd name="T11" fmla="*/ 0 60000 65536"/>
              <a:gd name="T12" fmla="*/ 0 60000 65536"/>
              <a:gd name="T13" fmla="*/ 0 60000 65536"/>
              <a:gd name="T14" fmla="*/ 0 60000 65536"/>
              <a:gd name="T15" fmla="*/ 0 w 450"/>
              <a:gd name="T16" fmla="*/ 0 h 276"/>
              <a:gd name="T17" fmla="*/ 450 w 450"/>
              <a:gd name="T18" fmla="*/ 276 h 276"/>
            </a:gdLst>
            <a:ahLst/>
            <a:cxnLst>
              <a:cxn ang="T10">
                <a:pos x="T0" y="T1"/>
              </a:cxn>
              <a:cxn ang="T11">
                <a:pos x="T2" y="T3"/>
              </a:cxn>
              <a:cxn ang="T12">
                <a:pos x="T4" y="T5"/>
              </a:cxn>
              <a:cxn ang="T13">
                <a:pos x="T6" y="T7"/>
              </a:cxn>
              <a:cxn ang="T14">
                <a:pos x="T8" y="T9"/>
              </a:cxn>
            </a:cxnLst>
            <a:rect l="T15" t="T16" r="T17" b="T18"/>
            <a:pathLst>
              <a:path w="450" h="276">
                <a:moveTo>
                  <a:pt x="0" y="138"/>
                </a:moveTo>
                <a:lnTo>
                  <a:pt x="225" y="0"/>
                </a:lnTo>
                <a:lnTo>
                  <a:pt x="450" y="138"/>
                </a:lnTo>
                <a:lnTo>
                  <a:pt x="225" y="276"/>
                </a:lnTo>
                <a:lnTo>
                  <a:pt x="0" y="138"/>
                </a:lnTo>
                <a:close/>
              </a:path>
            </a:pathLst>
          </a:custGeom>
          <a:solidFill>
            <a:srgbClr val="FFFFFF"/>
          </a:solidFill>
          <a:ln w="9525">
            <a:no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07" name="Freeform 77"/>
          <p:cNvSpPr>
            <a:spLocks/>
          </p:cNvSpPr>
          <p:nvPr/>
        </p:nvSpPr>
        <p:spPr bwMode="auto">
          <a:xfrm>
            <a:off x="3487738" y="4756150"/>
            <a:ext cx="714375" cy="438150"/>
          </a:xfrm>
          <a:custGeom>
            <a:avLst/>
            <a:gdLst>
              <a:gd name="T0" fmla="*/ 0 w 450"/>
              <a:gd name="T1" fmla="*/ 219075 h 276"/>
              <a:gd name="T2" fmla="*/ 357188 w 450"/>
              <a:gd name="T3" fmla="*/ 0 h 276"/>
              <a:gd name="T4" fmla="*/ 714375 w 450"/>
              <a:gd name="T5" fmla="*/ 219075 h 276"/>
              <a:gd name="T6" fmla="*/ 357188 w 450"/>
              <a:gd name="T7" fmla="*/ 438150 h 276"/>
              <a:gd name="T8" fmla="*/ 0 w 450"/>
              <a:gd name="T9" fmla="*/ 219075 h 276"/>
              <a:gd name="T10" fmla="*/ 0 60000 65536"/>
              <a:gd name="T11" fmla="*/ 0 60000 65536"/>
              <a:gd name="T12" fmla="*/ 0 60000 65536"/>
              <a:gd name="T13" fmla="*/ 0 60000 65536"/>
              <a:gd name="T14" fmla="*/ 0 60000 65536"/>
              <a:gd name="T15" fmla="*/ 0 w 450"/>
              <a:gd name="T16" fmla="*/ 0 h 276"/>
              <a:gd name="T17" fmla="*/ 450 w 450"/>
              <a:gd name="T18" fmla="*/ 276 h 276"/>
            </a:gdLst>
            <a:ahLst/>
            <a:cxnLst>
              <a:cxn ang="T10">
                <a:pos x="T0" y="T1"/>
              </a:cxn>
              <a:cxn ang="T11">
                <a:pos x="T2" y="T3"/>
              </a:cxn>
              <a:cxn ang="T12">
                <a:pos x="T4" y="T5"/>
              </a:cxn>
              <a:cxn ang="T13">
                <a:pos x="T6" y="T7"/>
              </a:cxn>
              <a:cxn ang="T14">
                <a:pos x="T8" y="T9"/>
              </a:cxn>
            </a:cxnLst>
            <a:rect l="T15" t="T16" r="T17" b="T18"/>
            <a:pathLst>
              <a:path w="450" h="276">
                <a:moveTo>
                  <a:pt x="0" y="138"/>
                </a:moveTo>
                <a:lnTo>
                  <a:pt x="225" y="0"/>
                </a:lnTo>
                <a:lnTo>
                  <a:pt x="450" y="138"/>
                </a:lnTo>
                <a:lnTo>
                  <a:pt x="225" y="276"/>
                </a:lnTo>
                <a:lnTo>
                  <a:pt x="0" y="138"/>
                </a:lnTo>
                <a:close/>
              </a:path>
            </a:pathLst>
          </a:cu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08" name="Rectangle 78"/>
          <p:cNvSpPr>
            <a:spLocks noChangeArrowheads="1"/>
          </p:cNvSpPr>
          <p:nvPr/>
        </p:nvSpPr>
        <p:spPr bwMode="auto">
          <a:xfrm>
            <a:off x="3744913" y="4876800"/>
            <a:ext cx="177800" cy="92075"/>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600" b="1" kern="1200">
                <a:solidFill>
                  <a:srgbClr val="000000"/>
                </a:solidFill>
                <a:latin typeface="Arial" pitchFamily="34" charset="0"/>
                <a:ea typeface="+mn-ea"/>
                <a:cs typeface="+mn-cs"/>
              </a:rPr>
              <a:t>CoC </a:t>
            </a:r>
            <a:endParaRPr lang="en-US" kern="1200">
              <a:solidFill>
                <a:srgbClr val="000000"/>
              </a:solidFill>
              <a:latin typeface="Arial" pitchFamily="34" charset="0"/>
              <a:ea typeface="+mn-ea"/>
              <a:cs typeface="+mn-cs"/>
            </a:endParaRPr>
          </a:p>
        </p:txBody>
      </p:sp>
      <p:sp>
        <p:nvSpPr>
          <p:cNvPr id="11309" name="Rectangle 79"/>
          <p:cNvSpPr>
            <a:spLocks noChangeArrowheads="1"/>
          </p:cNvSpPr>
          <p:nvPr/>
        </p:nvSpPr>
        <p:spPr bwMode="auto">
          <a:xfrm>
            <a:off x="3670300" y="4975225"/>
            <a:ext cx="269875" cy="92075"/>
          </a:xfrm>
          <a:prstGeom prst="rect">
            <a:avLst/>
          </a:prstGeom>
          <a:noFill/>
          <a:ln w="9525">
            <a:noFill/>
            <a:miter lim="800000"/>
            <a:headEnd/>
            <a:tailEnd/>
          </a:ln>
        </p:spPr>
        <p:txBody>
          <a:bodyPr wrap="none" lIns="0" tIns="0" rIns="0" bIns="0">
            <a:spAutoFit/>
          </a:bodyPr>
          <a:lstStyle/>
          <a:p>
            <a:pPr algn="l" rtl="0" fontAlgn="base">
              <a:spcBef>
                <a:spcPct val="0"/>
              </a:spcBef>
              <a:spcAft>
                <a:spcPct val="0"/>
              </a:spcAft>
            </a:pPr>
            <a:r>
              <a:rPr lang="en-US" sz="600" b="1" kern="1200">
                <a:solidFill>
                  <a:srgbClr val="000000"/>
                </a:solidFill>
                <a:latin typeface="Arial" pitchFamily="34" charset="0"/>
                <a:ea typeface="+mn-ea"/>
                <a:cs typeface="+mn-cs"/>
              </a:rPr>
              <a:t>Method</a:t>
            </a:r>
            <a:endParaRPr lang="en-US" kern="1200">
              <a:solidFill>
                <a:srgbClr val="000000"/>
              </a:solidFill>
              <a:latin typeface="Arial" pitchFamily="34" charset="0"/>
              <a:ea typeface="+mn-ea"/>
              <a:cs typeface="+mn-cs"/>
            </a:endParaRPr>
          </a:p>
        </p:txBody>
      </p:sp>
      <p:sp>
        <p:nvSpPr>
          <p:cNvPr id="11310" name="Line 80"/>
          <p:cNvSpPr>
            <a:spLocks noChangeShapeType="1"/>
          </p:cNvSpPr>
          <p:nvPr/>
        </p:nvSpPr>
        <p:spPr bwMode="auto">
          <a:xfrm>
            <a:off x="4202113" y="4975225"/>
            <a:ext cx="134937" cy="0"/>
          </a:xfrm>
          <a:prstGeom prst="line">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11" name="Freeform 81"/>
          <p:cNvSpPr>
            <a:spLocks/>
          </p:cNvSpPr>
          <p:nvPr/>
        </p:nvSpPr>
        <p:spPr bwMode="auto">
          <a:xfrm>
            <a:off x="3844925" y="5138738"/>
            <a:ext cx="849313" cy="163512"/>
          </a:xfrm>
          <a:custGeom>
            <a:avLst/>
            <a:gdLst>
              <a:gd name="T0" fmla="*/ 0 w 535"/>
              <a:gd name="T1" fmla="*/ 55562 h 103"/>
              <a:gd name="T2" fmla="*/ 0 w 535"/>
              <a:gd name="T3" fmla="*/ 163512 h 103"/>
              <a:gd name="T4" fmla="*/ 849313 w 535"/>
              <a:gd name="T5" fmla="*/ 163512 h 103"/>
              <a:gd name="T6" fmla="*/ 849313 w 535"/>
              <a:gd name="T7" fmla="*/ 0 h 103"/>
              <a:gd name="T8" fmla="*/ 0 60000 65536"/>
              <a:gd name="T9" fmla="*/ 0 60000 65536"/>
              <a:gd name="T10" fmla="*/ 0 60000 65536"/>
              <a:gd name="T11" fmla="*/ 0 60000 65536"/>
              <a:gd name="T12" fmla="*/ 0 w 535"/>
              <a:gd name="T13" fmla="*/ 0 h 103"/>
              <a:gd name="T14" fmla="*/ 535 w 535"/>
              <a:gd name="T15" fmla="*/ 103 h 103"/>
            </a:gdLst>
            <a:ahLst/>
            <a:cxnLst>
              <a:cxn ang="T8">
                <a:pos x="T0" y="T1"/>
              </a:cxn>
              <a:cxn ang="T9">
                <a:pos x="T2" y="T3"/>
              </a:cxn>
              <a:cxn ang="T10">
                <a:pos x="T4" y="T5"/>
              </a:cxn>
              <a:cxn ang="T11">
                <a:pos x="T6" y="T7"/>
              </a:cxn>
            </a:cxnLst>
            <a:rect l="T12" t="T13" r="T14" b="T15"/>
            <a:pathLst>
              <a:path w="535" h="103">
                <a:moveTo>
                  <a:pt x="0" y="35"/>
                </a:moveTo>
                <a:lnTo>
                  <a:pt x="0" y="103"/>
                </a:lnTo>
                <a:lnTo>
                  <a:pt x="535" y="103"/>
                </a:lnTo>
                <a:lnTo>
                  <a:pt x="535" y="0"/>
                </a:lnTo>
              </a:path>
            </a:pathLst>
          </a:cu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12" name="Freeform 82"/>
          <p:cNvSpPr>
            <a:spLocks/>
          </p:cNvSpPr>
          <p:nvPr/>
        </p:nvSpPr>
        <p:spPr bwMode="auto">
          <a:xfrm>
            <a:off x="5051425" y="4975225"/>
            <a:ext cx="534988" cy="73025"/>
          </a:xfrm>
          <a:custGeom>
            <a:avLst/>
            <a:gdLst>
              <a:gd name="T0" fmla="*/ 0 w 337"/>
              <a:gd name="T1" fmla="*/ 0 h 46"/>
              <a:gd name="T2" fmla="*/ 534988 w 337"/>
              <a:gd name="T3" fmla="*/ 0 h 46"/>
              <a:gd name="T4" fmla="*/ 534988 w 337"/>
              <a:gd name="T5" fmla="*/ 73025 h 46"/>
              <a:gd name="T6" fmla="*/ 0 60000 65536"/>
              <a:gd name="T7" fmla="*/ 0 60000 65536"/>
              <a:gd name="T8" fmla="*/ 0 60000 65536"/>
              <a:gd name="T9" fmla="*/ 0 w 337"/>
              <a:gd name="T10" fmla="*/ 0 h 46"/>
              <a:gd name="T11" fmla="*/ 337 w 337"/>
              <a:gd name="T12" fmla="*/ 46 h 46"/>
            </a:gdLst>
            <a:ahLst/>
            <a:cxnLst>
              <a:cxn ang="T6">
                <a:pos x="T0" y="T1"/>
              </a:cxn>
              <a:cxn ang="T7">
                <a:pos x="T2" y="T3"/>
              </a:cxn>
              <a:cxn ang="T8">
                <a:pos x="T4" y="T5"/>
              </a:cxn>
            </a:cxnLst>
            <a:rect l="T9" t="T10" r="T11" b="T12"/>
            <a:pathLst>
              <a:path w="337" h="46">
                <a:moveTo>
                  <a:pt x="0" y="0"/>
                </a:moveTo>
                <a:lnTo>
                  <a:pt x="337" y="0"/>
                </a:lnTo>
                <a:lnTo>
                  <a:pt x="337" y="46"/>
                </a:lnTo>
              </a:path>
            </a:pathLst>
          </a:cu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13" name="Freeform 83"/>
          <p:cNvSpPr>
            <a:spLocks noEditPoints="1"/>
          </p:cNvSpPr>
          <p:nvPr/>
        </p:nvSpPr>
        <p:spPr bwMode="auto">
          <a:xfrm>
            <a:off x="5159375" y="4891088"/>
            <a:ext cx="715963" cy="295275"/>
          </a:xfrm>
          <a:custGeom>
            <a:avLst/>
            <a:gdLst>
              <a:gd name="T0" fmla="*/ 501547 w 1536"/>
              <a:gd name="T1" fmla="*/ 198115 h 778"/>
              <a:gd name="T2" fmla="*/ 0 w 1536"/>
              <a:gd name="T3" fmla="*/ 198115 h 778"/>
              <a:gd name="T4" fmla="*/ 0 w 1536"/>
              <a:gd name="T5" fmla="*/ 0 h 778"/>
              <a:gd name="T6" fmla="*/ 501547 w 1536"/>
              <a:gd name="T7" fmla="*/ 0 h 778"/>
              <a:gd name="T8" fmla="*/ 501547 w 1536"/>
              <a:gd name="T9" fmla="*/ 198115 h 778"/>
              <a:gd name="T10" fmla="*/ 342133 w 1536"/>
              <a:gd name="T11" fmla="*/ 255045 h 778"/>
              <a:gd name="T12" fmla="*/ 341201 w 1536"/>
              <a:gd name="T13" fmla="*/ 255045 h 778"/>
              <a:gd name="T14" fmla="*/ 341201 w 1536"/>
              <a:gd name="T15" fmla="*/ 236827 h 778"/>
              <a:gd name="T16" fmla="*/ 342133 w 1536"/>
              <a:gd name="T17" fmla="*/ 236827 h 778"/>
              <a:gd name="T18" fmla="*/ 385949 w 1536"/>
              <a:gd name="T19" fmla="*/ 201151 h 778"/>
              <a:gd name="T20" fmla="*/ 415314 w 1536"/>
              <a:gd name="T21" fmla="*/ 236827 h 778"/>
              <a:gd name="T22" fmla="*/ 415314 w 1536"/>
              <a:gd name="T23" fmla="*/ 236827 h 778"/>
              <a:gd name="T24" fmla="*/ 424171 w 1536"/>
              <a:gd name="T25" fmla="*/ 236827 h 778"/>
              <a:gd name="T26" fmla="*/ 467986 w 1536"/>
              <a:gd name="T27" fmla="*/ 201151 h 778"/>
              <a:gd name="T28" fmla="*/ 497352 w 1536"/>
              <a:gd name="T29" fmla="*/ 236827 h 778"/>
              <a:gd name="T30" fmla="*/ 497352 w 1536"/>
              <a:gd name="T31" fmla="*/ 236827 h 778"/>
              <a:gd name="T32" fmla="*/ 520192 w 1536"/>
              <a:gd name="T33" fmla="*/ 236827 h 778"/>
              <a:gd name="T34" fmla="*/ 520192 w 1536"/>
              <a:gd name="T35" fmla="*/ 72870 h 778"/>
              <a:gd name="T36" fmla="*/ 607823 w 1536"/>
              <a:gd name="T37" fmla="*/ 72870 h 778"/>
              <a:gd name="T38" fmla="*/ 639519 w 1536"/>
              <a:gd name="T39" fmla="*/ 145740 h 778"/>
              <a:gd name="T40" fmla="*/ 715963 w 1536"/>
              <a:gd name="T41" fmla="*/ 145740 h 778"/>
              <a:gd name="T42" fmla="*/ 715963 w 1536"/>
              <a:gd name="T43" fmla="*/ 255045 h 778"/>
              <a:gd name="T44" fmla="*/ 698717 w 1536"/>
              <a:gd name="T45" fmla="*/ 255045 h 778"/>
              <a:gd name="T46" fmla="*/ 654435 w 1536"/>
              <a:gd name="T47" fmla="*/ 290341 h 778"/>
              <a:gd name="T48" fmla="*/ 625535 w 1536"/>
              <a:gd name="T49" fmla="*/ 255045 h 778"/>
              <a:gd name="T50" fmla="*/ 625535 w 1536"/>
              <a:gd name="T51" fmla="*/ 255045 h 778"/>
              <a:gd name="T52" fmla="*/ 497352 w 1536"/>
              <a:gd name="T53" fmla="*/ 255045 h 778"/>
              <a:gd name="T54" fmla="*/ 453070 w 1536"/>
              <a:gd name="T55" fmla="*/ 290341 h 778"/>
              <a:gd name="T56" fmla="*/ 424171 w 1536"/>
              <a:gd name="T57" fmla="*/ 255045 h 778"/>
              <a:gd name="T58" fmla="*/ 424171 w 1536"/>
              <a:gd name="T59" fmla="*/ 255045 h 778"/>
              <a:gd name="T60" fmla="*/ 415314 w 1536"/>
              <a:gd name="T61" fmla="*/ 255045 h 778"/>
              <a:gd name="T62" fmla="*/ 371033 w 1536"/>
              <a:gd name="T63" fmla="*/ 290341 h 778"/>
              <a:gd name="T64" fmla="*/ 342133 w 1536"/>
              <a:gd name="T65" fmla="*/ 255045 h 778"/>
              <a:gd name="T66" fmla="*/ 171533 w 1536"/>
              <a:gd name="T67" fmla="*/ 245936 h 778"/>
              <a:gd name="T68" fmla="*/ 134243 w 1536"/>
              <a:gd name="T69" fmla="*/ 291480 h 778"/>
              <a:gd name="T70" fmla="*/ 96953 w 1536"/>
              <a:gd name="T71" fmla="*/ 245936 h 778"/>
              <a:gd name="T72" fmla="*/ 134243 w 1536"/>
              <a:gd name="T73" fmla="*/ 200392 h 778"/>
              <a:gd name="T74" fmla="*/ 171533 w 1536"/>
              <a:gd name="T75" fmla="*/ 245936 h 778"/>
              <a:gd name="T76" fmla="*/ 171533 w 1536"/>
              <a:gd name="T77" fmla="*/ 245936 h 778"/>
              <a:gd name="T78" fmla="*/ 89495 w 1536"/>
              <a:gd name="T79" fmla="*/ 245936 h 778"/>
              <a:gd name="T80" fmla="*/ 52206 w 1536"/>
              <a:gd name="T81" fmla="*/ 291480 h 778"/>
              <a:gd name="T82" fmla="*/ 14916 w 1536"/>
              <a:gd name="T83" fmla="*/ 245936 h 778"/>
              <a:gd name="T84" fmla="*/ 14916 w 1536"/>
              <a:gd name="T85" fmla="*/ 245936 h 778"/>
              <a:gd name="T86" fmla="*/ 52206 w 1536"/>
              <a:gd name="T87" fmla="*/ 200392 h 778"/>
              <a:gd name="T88" fmla="*/ 89495 w 1536"/>
              <a:gd name="T89" fmla="*/ 245936 h 778"/>
              <a:gd name="T90" fmla="*/ 89495 w 1536"/>
              <a:gd name="T91" fmla="*/ 245936 h 77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536"/>
              <a:gd name="T139" fmla="*/ 0 h 778"/>
              <a:gd name="T140" fmla="*/ 1536 w 1536"/>
              <a:gd name="T141" fmla="*/ 778 h 77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536" h="778">
                <a:moveTo>
                  <a:pt x="1076" y="522"/>
                </a:moveTo>
                <a:lnTo>
                  <a:pt x="0" y="522"/>
                </a:lnTo>
                <a:lnTo>
                  <a:pt x="0" y="0"/>
                </a:lnTo>
                <a:lnTo>
                  <a:pt x="1076" y="0"/>
                </a:lnTo>
                <a:lnTo>
                  <a:pt x="1076" y="522"/>
                </a:lnTo>
                <a:close/>
                <a:moveTo>
                  <a:pt x="734" y="672"/>
                </a:moveTo>
                <a:lnTo>
                  <a:pt x="732" y="672"/>
                </a:lnTo>
                <a:lnTo>
                  <a:pt x="732" y="624"/>
                </a:lnTo>
                <a:lnTo>
                  <a:pt x="734" y="624"/>
                </a:lnTo>
                <a:cubicBezTo>
                  <a:pt x="743" y="559"/>
                  <a:pt x="785" y="517"/>
                  <a:pt x="828" y="530"/>
                </a:cubicBezTo>
                <a:cubicBezTo>
                  <a:pt x="860" y="540"/>
                  <a:pt x="884" y="576"/>
                  <a:pt x="891" y="624"/>
                </a:cubicBezTo>
                <a:lnTo>
                  <a:pt x="910" y="624"/>
                </a:lnTo>
                <a:cubicBezTo>
                  <a:pt x="919" y="559"/>
                  <a:pt x="961" y="517"/>
                  <a:pt x="1004" y="530"/>
                </a:cubicBezTo>
                <a:cubicBezTo>
                  <a:pt x="1036" y="540"/>
                  <a:pt x="1060" y="576"/>
                  <a:pt x="1067" y="624"/>
                </a:cubicBezTo>
                <a:lnTo>
                  <a:pt x="1116" y="624"/>
                </a:lnTo>
                <a:lnTo>
                  <a:pt x="1116" y="192"/>
                </a:lnTo>
                <a:lnTo>
                  <a:pt x="1304" y="192"/>
                </a:lnTo>
                <a:lnTo>
                  <a:pt x="1372" y="384"/>
                </a:lnTo>
                <a:lnTo>
                  <a:pt x="1536" y="384"/>
                </a:lnTo>
                <a:lnTo>
                  <a:pt x="1536" y="672"/>
                </a:lnTo>
                <a:lnTo>
                  <a:pt x="1499" y="672"/>
                </a:lnTo>
                <a:cubicBezTo>
                  <a:pt x="1490" y="736"/>
                  <a:pt x="1448" y="778"/>
                  <a:pt x="1404" y="765"/>
                </a:cubicBezTo>
                <a:cubicBezTo>
                  <a:pt x="1373" y="755"/>
                  <a:pt x="1348" y="719"/>
                  <a:pt x="1342" y="672"/>
                </a:cubicBezTo>
                <a:lnTo>
                  <a:pt x="1067" y="672"/>
                </a:lnTo>
                <a:cubicBezTo>
                  <a:pt x="1058" y="736"/>
                  <a:pt x="1016" y="778"/>
                  <a:pt x="972" y="765"/>
                </a:cubicBezTo>
                <a:cubicBezTo>
                  <a:pt x="941" y="755"/>
                  <a:pt x="916" y="719"/>
                  <a:pt x="910" y="672"/>
                </a:cubicBezTo>
                <a:lnTo>
                  <a:pt x="891" y="672"/>
                </a:lnTo>
                <a:cubicBezTo>
                  <a:pt x="882" y="736"/>
                  <a:pt x="840" y="778"/>
                  <a:pt x="796" y="765"/>
                </a:cubicBezTo>
                <a:cubicBezTo>
                  <a:pt x="765" y="755"/>
                  <a:pt x="740" y="719"/>
                  <a:pt x="734" y="672"/>
                </a:cubicBezTo>
                <a:close/>
                <a:moveTo>
                  <a:pt x="368" y="648"/>
                </a:moveTo>
                <a:cubicBezTo>
                  <a:pt x="368" y="714"/>
                  <a:pt x="333" y="768"/>
                  <a:pt x="288" y="768"/>
                </a:cubicBezTo>
                <a:cubicBezTo>
                  <a:pt x="244" y="768"/>
                  <a:pt x="208" y="714"/>
                  <a:pt x="208" y="648"/>
                </a:cubicBezTo>
                <a:cubicBezTo>
                  <a:pt x="208" y="581"/>
                  <a:pt x="244" y="528"/>
                  <a:pt x="288" y="528"/>
                </a:cubicBezTo>
                <a:cubicBezTo>
                  <a:pt x="333" y="528"/>
                  <a:pt x="368" y="581"/>
                  <a:pt x="368" y="648"/>
                </a:cubicBezTo>
                <a:cubicBezTo>
                  <a:pt x="368" y="648"/>
                  <a:pt x="368" y="648"/>
                  <a:pt x="368" y="648"/>
                </a:cubicBezTo>
                <a:close/>
                <a:moveTo>
                  <a:pt x="192" y="648"/>
                </a:moveTo>
                <a:cubicBezTo>
                  <a:pt x="192" y="714"/>
                  <a:pt x="157" y="768"/>
                  <a:pt x="112" y="768"/>
                </a:cubicBezTo>
                <a:cubicBezTo>
                  <a:pt x="68" y="768"/>
                  <a:pt x="32" y="714"/>
                  <a:pt x="32" y="648"/>
                </a:cubicBezTo>
                <a:cubicBezTo>
                  <a:pt x="32" y="648"/>
                  <a:pt x="32" y="648"/>
                  <a:pt x="32" y="648"/>
                </a:cubicBezTo>
                <a:cubicBezTo>
                  <a:pt x="32" y="581"/>
                  <a:pt x="68" y="528"/>
                  <a:pt x="112" y="528"/>
                </a:cubicBezTo>
                <a:cubicBezTo>
                  <a:pt x="157" y="528"/>
                  <a:pt x="192" y="581"/>
                  <a:pt x="192" y="648"/>
                </a:cubicBezTo>
                <a:cubicBezTo>
                  <a:pt x="192" y="648"/>
                  <a:pt x="192" y="648"/>
                  <a:pt x="192" y="648"/>
                </a:cubicBezTo>
                <a:close/>
              </a:path>
            </a:pathLst>
          </a:custGeom>
          <a:solidFill>
            <a:srgbClr val="000000"/>
          </a:solidFill>
          <a:ln w="0">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14" name="Freeform 84"/>
          <p:cNvSpPr>
            <a:spLocks noEditPoints="1"/>
          </p:cNvSpPr>
          <p:nvPr/>
        </p:nvSpPr>
        <p:spPr bwMode="auto">
          <a:xfrm>
            <a:off x="5159375" y="4891088"/>
            <a:ext cx="715963" cy="295275"/>
          </a:xfrm>
          <a:custGeom>
            <a:avLst/>
            <a:gdLst>
              <a:gd name="T0" fmla="*/ 501547 w 1536"/>
              <a:gd name="T1" fmla="*/ 198115 h 778"/>
              <a:gd name="T2" fmla="*/ 0 w 1536"/>
              <a:gd name="T3" fmla="*/ 198115 h 778"/>
              <a:gd name="T4" fmla="*/ 0 w 1536"/>
              <a:gd name="T5" fmla="*/ 0 h 778"/>
              <a:gd name="T6" fmla="*/ 501547 w 1536"/>
              <a:gd name="T7" fmla="*/ 0 h 778"/>
              <a:gd name="T8" fmla="*/ 501547 w 1536"/>
              <a:gd name="T9" fmla="*/ 198115 h 778"/>
              <a:gd name="T10" fmla="*/ 342133 w 1536"/>
              <a:gd name="T11" fmla="*/ 255045 h 778"/>
              <a:gd name="T12" fmla="*/ 341201 w 1536"/>
              <a:gd name="T13" fmla="*/ 255045 h 778"/>
              <a:gd name="T14" fmla="*/ 341201 w 1536"/>
              <a:gd name="T15" fmla="*/ 236827 h 778"/>
              <a:gd name="T16" fmla="*/ 342133 w 1536"/>
              <a:gd name="T17" fmla="*/ 236827 h 778"/>
              <a:gd name="T18" fmla="*/ 385949 w 1536"/>
              <a:gd name="T19" fmla="*/ 201151 h 778"/>
              <a:gd name="T20" fmla="*/ 415314 w 1536"/>
              <a:gd name="T21" fmla="*/ 236827 h 778"/>
              <a:gd name="T22" fmla="*/ 415314 w 1536"/>
              <a:gd name="T23" fmla="*/ 236827 h 778"/>
              <a:gd name="T24" fmla="*/ 424171 w 1536"/>
              <a:gd name="T25" fmla="*/ 236827 h 778"/>
              <a:gd name="T26" fmla="*/ 467986 w 1536"/>
              <a:gd name="T27" fmla="*/ 201151 h 778"/>
              <a:gd name="T28" fmla="*/ 497352 w 1536"/>
              <a:gd name="T29" fmla="*/ 236827 h 778"/>
              <a:gd name="T30" fmla="*/ 497352 w 1536"/>
              <a:gd name="T31" fmla="*/ 236827 h 778"/>
              <a:gd name="T32" fmla="*/ 520192 w 1536"/>
              <a:gd name="T33" fmla="*/ 236827 h 778"/>
              <a:gd name="T34" fmla="*/ 520192 w 1536"/>
              <a:gd name="T35" fmla="*/ 72870 h 778"/>
              <a:gd name="T36" fmla="*/ 607823 w 1536"/>
              <a:gd name="T37" fmla="*/ 72870 h 778"/>
              <a:gd name="T38" fmla="*/ 639519 w 1536"/>
              <a:gd name="T39" fmla="*/ 145740 h 778"/>
              <a:gd name="T40" fmla="*/ 715963 w 1536"/>
              <a:gd name="T41" fmla="*/ 145740 h 778"/>
              <a:gd name="T42" fmla="*/ 715963 w 1536"/>
              <a:gd name="T43" fmla="*/ 255045 h 778"/>
              <a:gd name="T44" fmla="*/ 698717 w 1536"/>
              <a:gd name="T45" fmla="*/ 255045 h 778"/>
              <a:gd name="T46" fmla="*/ 654435 w 1536"/>
              <a:gd name="T47" fmla="*/ 290341 h 778"/>
              <a:gd name="T48" fmla="*/ 625535 w 1536"/>
              <a:gd name="T49" fmla="*/ 255045 h 778"/>
              <a:gd name="T50" fmla="*/ 625535 w 1536"/>
              <a:gd name="T51" fmla="*/ 255045 h 778"/>
              <a:gd name="T52" fmla="*/ 497352 w 1536"/>
              <a:gd name="T53" fmla="*/ 255045 h 778"/>
              <a:gd name="T54" fmla="*/ 453070 w 1536"/>
              <a:gd name="T55" fmla="*/ 290341 h 778"/>
              <a:gd name="T56" fmla="*/ 424171 w 1536"/>
              <a:gd name="T57" fmla="*/ 255045 h 778"/>
              <a:gd name="T58" fmla="*/ 424171 w 1536"/>
              <a:gd name="T59" fmla="*/ 255045 h 778"/>
              <a:gd name="T60" fmla="*/ 415314 w 1536"/>
              <a:gd name="T61" fmla="*/ 255045 h 778"/>
              <a:gd name="T62" fmla="*/ 371033 w 1536"/>
              <a:gd name="T63" fmla="*/ 290341 h 778"/>
              <a:gd name="T64" fmla="*/ 342133 w 1536"/>
              <a:gd name="T65" fmla="*/ 255045 h 778"/>
              <a:gd name="T66" fmla="*/ 171533 w 1536"/>
              <a:gd name="T67" fmla="*/ 245936 h 778"/>
              <a:gd name="T68" fmla="*/ 134243 w 1536"/>
              <a:gd name="T69" fmla="*/ 291480 h 778"/>
              <a:gd name="T70" fmla="*/ 96953 w 1536"/>
              <a:gd name="T71" fmla="*/ 245936 h 778"/>
              <a:gd name="T72" fmla="*/ 134243 w 1536"/>
              <a:gd name="T73" fmla="*/ 200392 h 778"/>
              <a:gd name="T74" fmla="*/ 171533 w 1536"/>
              <a:gd name="T75" fmla="*/ 245936 h 778"/>
              <a:gd name="T76" fmla="*/ 171533 w 1536"/>
              <a:gd name="T77" fmla="*/ 245936 h 778"/>
              <a:gd name="T78" fmla="*/ 89495 w 1536"/>
              <a:gd name="T79" fmla="*/ 245936 h 778"/>
              <a:gd name="T80" fmla="*/ 52206 w 1536"/>
              <a:gd name="T81" fmla="*/ 291480 h 778"/>
              <a:gd name="T82" fmla="*/ 14916 w 1536"/>
              <a:gd name="T83" fmla="*/ 245936 h 778"/>
              <a:gd name="T84" fmla="*/ 14916 w 1536"/>
              <a:gd name="T85" fmla="*/ 245936 h 778"/>
              <a:gd name="T86" fmla="*/ 52206 w 1536"/>
              <a:gd name="T87" fmla="*/ 200392 h 778"/>
              <a:gd name="T88" fmla="*/ 89495 w 1536"/>
              <a:gd name="T89" fmla="*/ 245936 h 778"/>
              <a:gd name="T90" fmla="*/ 89495 w 1536"/>
              <a:gd name="T91" fmla="*/ 245936 h 77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536"/>
              <a:gd name="T139" fmla="*/ 0 h 778"/>
              <a:gd name="T140" fmla="*/ 1536 w 1536"/>
              <a:gd name="T141" fmla="*/ 778 h 77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536" h="778">
                <a:moveTo>
                  <a:pt x="1076" y="522"/>
                </a:moveTo>
                <a:lnTo>
                  <a:pt x="0" y="522"/>
                </a:lnTo>
                <a:lnTo>
                  <a:pt x="0" y="0"/>
                </a:lnTo>
                <a:lnTo>
                  <a:pt x="1076" y="0"/>
                </a:lnTo>
                <a:lnTo>
                  <a:pt x="1076" y="522"/>
                </a:lnTo>
                <a:close/>
                <a:moveTo>
                  <a:pt x="734" y="672"/>
                </a:moveTo>
                <a:lnTo>
                  <a:pt x="732" y="672"/>
                </a:lnTo>
                <a:lnTo>
                  <a:pt x="732" y="624"/>
                </a:lnTo>
                <a:lnTo>
                  <a:pt x="734" y="624"/>
                </a:lnTo>
                <a:cubicBezTo>
                  <a:pt x="743" y="559"/>
                  <a:pt x="785" y="517"/>
                  <a:pt x="828" y="530"/>
                </a:cubicBezTo>
                <a:cubicBezTo>
                  <a:pt x="860" y="540"/>
                  <a:pt x="884" y="576"/>
                  <a:pt x="891" y="624"/>
                </a:cubicBezTo>
                <a:lnTo>
                  <a:pt x="910" y="624"/>
                </a:lnTo>
                <a:cubicBezTo>
                  <a:pt x="919" y="559"/>
                  <a:pt x="961" y="517"/>
                  <a:pt x="1004" y="530"/>
                </a:cubicBezTo>
                <a:cubicBezTo>
                  <a:pt x="1036" y="540"/>
                  <a:pt x="1060" y="576"/>
                  <a:pt x="1067" y="624"/>
                </a:cubicBezTo>
                <a:lnTo>
                  <a:pt x="1116" y="624"/>
                </a:lnTo>
                <a:lnTo>
                  <a:pt x="1116" y="192"/>
                </a:lnTo>
                <a:lnTo>
                  <a:pt x="1304" y="192"/>
                </a:lnTo>
                <a:lnTo>
                  <a:pt x="1372" y="384"/>
                </a:lnTo>
                <a:lnTo>
                  <a:pt x="1536" y="384"/>
                </a:lnTo>
                <a:lnTo>
                  <a:pt x="1536" y="672"/>
                </a:lnTo>
                <a:lnTo>
                  <a:pt x="1499" y="672"/>
                </a:lnTo>
                <a:cubicBezTo>
                  <a:pt x="1490" y="736"/>
                  <a:pt x="1448" y="778"/>
                  <a:pt x="1404" y="765"/>
                </a:cubicBezTo>
                <a:cubicBezTo>
                  <a:pt x="1373" y="755"/>
                  <a:pt x="1348" y="719"/>
                  <a:pt x="1342" y="672"/>
                </a:cubicBezTo>
                <a:lnTo>
                  <a:pt x="1067" y="672"/>
                </a:lnTo>
                <a:cubicBezTo>
                  <a:pt x="1058" y="736"/>
                  <a:pt x="1016" y="778"/>
                  <a:pt x="972" y="765"/>
                </a:cubicBezTo>
                <a:cubicBezTo>
                  <a:pt x="941" y="755"/>
                  <a:pt x="916" y="719"/>
                  <a:pt x="910" y="672"/>
                </a:cubicBezTo>
                <a:lnTo>
                  <a:pt x="891" y="672"/>
                </a:lnTo>
                <a:cubicBezTo>
                  <a:pt x="882" y="736"/>
                  <a:pt x="840" y="778"/>
                  <a:pt x="796" y="765"/>
                </a:cubicBezTo>
                <a:cubicBezTo>
                  <a:pt x="765" y="755"/>
                  <a:pt x="740" y="719"/>
                  <a:pt x="734" y="672"/>
                </a:cubicBezTo>
                <a:close/>
                <a:moveTo>
                  <a:pt x="368" y="648"/>
                </a:moveTo>
                <a:cubicBezTo>
                  <a:pt x="368" y="714"/>
                  <a:pt x="333" y="768"/>
                  <a:pt x="288" y="768"/>
                </a:cubicBezTo>
                <a:cubicBezTo>
                  <a:pt x="244" y="768"/>
                  <a:pt x="208" y="714"/>
                  <a:pt x="208" y="648"/>
                </a:cubicBezTo>
                <a:cubicBezTo>
                  <a:pt x="208" y="581"/>
                  <a:pt x="244" y="528"/>
                  <a:pt x="288" y="528"/>
                </a:cubicBezTo>
                <a:cubicBezTo>
                  <a:pt x="333" y="528"/>
                  <a:pt x="368" y="581"/>
                  <a:pt x="368" y="648"/>
                </a:cubicBezTo>
                <a:cubicBezTo>
                  <a:pt x="368" y="648"/>
                  <a:pt x="368" y="648"/>
                  <a:pt x="368" y="648"/>
                </a:cubicBezTo>
                <a:close/>
                <a:moveTo>
                  <a:pt x="192" y="648"/>
                </a:moveTo>
                <a:cubicBezTo>
                  <a:pt x="192" y="714"/>
                  <a:pt x="157" y="768"/>
                  <a:pt x="112" y="768"/>
                </a:cubicBezTo>
                <a:cubicBezTo>
                  <a:pt x="68" y="768"/>
                  <a:pt x="32" y="714"/>
                  <a:pt x="32" y="648"/>
                </a:cubicBezTo>
                <a:cubicBezTo>
                  <a:pt x="32" y="648"/>
                  <a:pt x="32" y="648"/>
                  <a:pt x="32" y="648"/>
                </a:cubicBezTo>
                <a:cubicBezTo>
                  <a:pt x="32" y="581"/>
                  <a:pt x="68" y="528"/>
                  <a:pt x="112" y="528"/>
                </a:cubicBezTo>
                <a:cubicBezTo>
                  <a:pt x="157" y="528"/>
                  <a:pt x="192" y="581"/>
                  <a:pt x="192" y="648"/>
                </a:cubicBezTo>
                <a:cubicBezTo>
                  <a:pt x="192" y="648"/>
                  <a:pt x="192" y="648"/>
                  <a:pt x="192" y="648"/>
                </a:cubicBezTo>
                <a:close/>
              </a:path>
            </a:pathLst>
          </a:custGeom>
          <a:noFill/>
          <a:ln w="6350"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15" name="Freeform 85"/>
          <p:cNvSpPr>
            <a:spLocks noEditPoints="1"/>
          </p:cNvSpPr>
          <p:nvPr/>
        </p:nvSpPr>
        <p:spPr bwMode="auto">
          <a:xfrm>
            <a:off x="5500688" y="5086350"/>
            <a:ext cx="74612" cy="60325"/>
          </a:xfrm>
          <a:custGeom>
            <a:avLst/>
            <a:gdLst>
              <a:gd name="T0" fmla="*/ 939 w 159"/>
              <a:gd name="T1" fmla="*/ 60325 h 155"/>
              <a:gd name="T2" fmla="*/ 0 w 159"/>
              <a:gd name="T3" fmla="*/ 50984 h 155"/>
              <a:gd name="T4" fmla="*/ 939 w 159"/>
              <a:gd name="T5" fmla="*/ 41644 h 155"/>
              <a:gd name="T6" fmla="*/ 0 w 159"/>
              <a:gd name="T7" fmla="*/ 50984 h 155"/>
              <a:gd name="T8" fmla="*/ 939 w 159"/>
              <a:gd name="T9" fmla="*/ 41644 h 155"/>
              <a:gd name="T10" fmla="*/ 45049 w 159"/>
              <a:gd name="T11" fmla="*/ 5060 h 155"/>
              <a:gd name="T12" fmla="*/ 74612 w 159"/>
              <a:gd name="T13" fmla="*/ 41644 h 155"/>
              <a:gd name="T14" fmla="*/ 0 w 159"/>
              <a:gd name="T15" fmla="*/ 50984 h 155"/>
              <a:gd name="T16" fmla="*/ 939 w 159"/>
              <a:gd name="T17" fmla="*/ 41644 h 155"/>
              <a:gd name="T18" fmla="*/ 45049 w 159"/>
              <a:gd name="T19" fmla="*/ 5060 h 155"/>
              <a:gd name="T20" fmla="*/ 74612 w 159"/>
              <a:gd name="T21" fmla="*/ 41644 h 15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59"/>
              <a:gd name="T34" fmla="*/ 0 h 155"/>
              <a:gd name="T35" fmla="*/ 159 w 159"/>
              <a:gd name="T36" fmla="*/ 155 h 15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59" h="155">
                <a:moveTo>
                  <a:pt x="2" y="155"/>
                </a:moveTo>
                <a:cubicBezTo>
                  <a:pt x="1" y="147"/>
                  <a:pt x="0" y="139"/>
                  <a:pt x="0" y="131"/>
                </a:cubicBezTo>
                <a:cubicBezTo>
                  <a:pt x="0" y="122"/>
                  <a:pt x="1" y="114"/>
                  <a:pt x="2" y="107"/>
                </a:cubicBezTo>
                <a:moveTo>
                  <a:pt x="0" y="131"/>
                </a:moveTo>
                <a:cubicBezTo>
                  <a:pt x="0" y="122"/>
                  <a:pt x="1" y="114"/>
                  <a:pt x="2" y="107"/>
                </a:cubicBezTo>
                <a:cubicBezTo>
                  <a:pt x="11" y="42"/>
                  <a:pt x="53" y="0"/>
                  <a:pt x="96" y="13"/>
                </a:cubicBezTo>
                <a:cubicBezTo>
                  <a:pt x="128" y="23"/>
                  <a:pt x="152" y="59"/>
                  <a:pt x="159" y="107"/>
                </a:cubicBezTo>
                <a:moveTo>
                  <a:pt x="0" y="131"/>
                </a:moveTo>
                <a:cubicBezTo>
                  <a:pt x="0" y="122"/>
                  <a:pt x="1" y="114"/>
                  <a:pt x="2" y="107"/>
                </a:cubicBezTo>
                <a:cubicBezTo>
                  <a:pt x="11" y="42"/>
                  <a:pt x="53" y="0"/>
                  <a:pt x="96" y="13"/>
                </a:cubicBezTo>
                <a:cubicBezTo>
                  <a:pt x="128" y="23"/>
                  <a:pt x="152" y="59"/>
                  <a:pt x="159" y="107"/>
                </a:cubicBezTo>
              </a:path>
            </a:pathLst>
          </a:custGeom>
          <a:noFill/>
          <a:ln w="6350"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16" name="Freeform 86"/>
          <p:cNvSpPr>
            <a:spLocks/>
          </p:cNvSpPr>
          <p:nvPr/>
        </p:nvSpPr>
        <p:spPr bwMode="auto">
          <a:xfrm>
            <a:off x="7659688" y="4981575"/>
            <a:ext cx="538162" cy="109538"/>
          </a:xfrm>
          <a:custGeom>
            <a:avLst/>
            <a:gdLst>
              <a:gd name="T0" fmla="*/ 43761 w 1156"/>
              <a:gd name="T1" fmla="*/ 57051 h 288"/>
              <a:gd name="T2" fmla="*/ 43295 w 1156"/>
              <a:gd name="T3" fmla="*/ 56671 h 288"/>
              <a:gd name="T4" fmla="*/ 16759 w 1156"/>
              <a:gd name="T5" fmla="*/ 0 h 288"/>
              <a:gd name="T6" fmla="*/ 60985 w 1156"/>
              <a:gd name="T7" fmla="*/ 0 h 288"/>
              <a:gd name="T8" fmla="*/ 123833 w 1156"/>
              <a:gd name="T9" fmla="*/ 57051 h 288"/>
              <a:gd name="T10" fmla="*/ 324480 w 1156"/>
              <a:gd name="T11" fmla="*/ 56671 h 288"/>
              <a:gd name="T12" fmla="*/ 375689 w 1156"/>
              <a:gd name="T13" fmla="*/ 52487 h 288"/>
              <a:gd name="T14" fmla="*/ 430157 w 1156"/>
              <a:gd name="T15" fmla="*/ 50966 h 288"/>
              <a:gd name="T16" fmla="*/ 442727 w 1156"/>
              <a:gd name="T17" fmla="*/ 50966 h 288"/>
              <a:gd name="T18" fmla="*/ 469262 w 1156"/>
              <a:gd name="T19" fmla="*/ 50585 h 288"/>
              <a:gd name="T20" fmla="*/ 469262 w 1156"/>
              <a:gd name="T21" fmla="*/ 50585 h 288"/>
              <a:gd name="T22" fmla="*/ 471590 w 1156"/>
              <a:gd name="T23" fmla="*/ 50585 h 288"/>
              <a:gd name="T24" fmla="*/ 485091 w 1156"/>
              <a:gd name="T25" fmla="*/ 52867 h 288"/>
              <a:gd name="T26" fmla="*/ 502781 w 1156"/>
              <a:gd name="T27" fmla="*/ 62756 h 288"/>
              <a:gd name="T28" fmla="*/ 502781 w 1156"/>
              <a:gd name="T29" fmla="*/ 62756 h 288"/>
              <a:gd name="T30" fmla="*/ 497660 w 1156"/>
              <a:gd name="T31" fmla="*/ 59333 h 288"/>
              <a:gd name="T32" fmla="*/ 502781 w 1156"/>
              <a:gd name="T33" fmla="*/ 62756 h 288"/>
              <a:gd name="T34" fmla="*/ 503712 w 1156"/>
              <a:gd name="T35" fmla="*/ 63517 h 288"/>
              <a:gd name="T36" fmla="*/ 537696 w 1156"/>
              <a:gd name="T37" fmla="*/ 81393 h 288"/>
              <a:gd name="T38" fmla="*/ 485091 w 1156"/>
              <a:gd name="T39" fmla="*/ 103072 h 288"/>
              <a:gd name="T40" fmla="*/ 468331 w 1156"/>
              <a:gd name="T41" fmla="*/ 104974 h 288"/>
              <a:gd name="T42" fmla="*/ 462279 w 1156"/>
              <a:gd name="T43" fmla="*/ 105354 h 288"/>
              <a:gd name="T44" fmla="*/ 462279 w 1156"/>
              <a:gd name="T45" fmla="*/ 105354 h 288"/>
              <a:gd name="T46" fmla="*/ 442727 w 1156"/>
              <a:gd name="T47" fmla="*/ 105735 h 288"/>
              <a:gd name="T48" fmla="*/ 355671 w 1156"/>
              <a:gd name="T49" fmla="*/ 105735 h 288"/>
              <a:gd name="T50" fmla="*/ 356137 w 1156"/>
              <a:gd name="T51" fmla="*/ 108397 h 288"/>
              <a:gd name="T52" fmla="*/ 333791 w 1156"/>
              <a:gd name="T53" fmla="*/ 109538 h 288"/>
              <a:gd name="T54" fmla="*/ 333791 w 1156"/>
              <a:gd name="T55" fmla="*/ 107256 h 288"/>
              <a:gd name="T56" fmla="*/ 311445 w 1156"/>
              <a:gd name="T57" fmla="*/ 106876 h 288"/>
              <a:gd name="T58" fmla="*/ 311445 w 1156"/>
              <a:gd name="T59" fmla="*/ 106115 h 288"/>
              <a:gd name="T60" fmla="*/ 293289 w 1156"/>
              <a:gd name="T61" fmla="*/ 105735 h 288"/>
              <a:gd name="T62" fmla="*/ 266288 w 1156"/>
              <a:gd name="T63" fmla="*/ 106495 h 288"/>
              <a:gd name="T64" fmla="*/ 266288 w 1156"/>
              <a:gd name="T65" fmla="*/ 105735 h 288"/>
              <a:gd name="T66" fmla="*/ 164800 w 1156"/>
              <a:gd name="T67" fmla="*/ 105735 h 288"/>
              <a:gd name="T68" fmla="*/ 12104 w 1156"/>
              <a:gd name="T69" fmla="*/ 81393 h 288"/>
              <a:gd name="T70" fmla="*/ 1862 w 1156"/>
              <a:gd name="T71" fmla="*/ 65799 h 288"/>
              <a:gd name="T72" fmla="*/ 11173 w 1156"/>
              <a:gd name="T73" fmla="*/ 57051 h 288"/>
              <a:gd name="T74" fmla="*/ 11173 w 1156"/>
              <a:gd name="T75" fmla="*/ 57051 h 288"/>
              <a:gd name="T76" fmla="*/ 43761 w 1156"/>
              <a:gd name="T77" fmla="*/ 57051 h 28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156"/>
              <a:gd name="T118" fmla="*/ 0 h 288"/>
              <a:gd name="T119" fmla="*/ 1156 w 1156"/>
              <a:gd name="T120" fmla="*/ 288 h 28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156" h="288">
                <a:moveTo>
                  <a:pt x="94" y="150"/>
                </a:moveTo>
                <a:lnTo>
                  <a:pt x="93" y="149"/>
                </a:lnTo>
                <a:lnTo>
                  <a:pt x="36" y="0"/>
                </a:lnTo>
                <a:lnTo>
                  <a:pt x="131" y="0"/>
                </a:lnTo>
                <a:lnTo>
                  <a:pt x="266" y="150"/>
                </a:lnTo>
                <a:lnTo>
                  <a:pt x="697" y="149"/>
                </a:lnTo>
                <a:cubicBezTo>
                  <a:pt x="715" y="145"/>
                  <a:pt x="754" y="141"/>
                  <a:pt x="807" y="138"/>
                </a:cubicBezTo>
                <a:cubicBezTo>
                  <a:pt x="841" y="137"/>
                  <a:pt x="881" y="135"/>
                  <a:pt x="924" y="134"/>
                </a:cubicBezTo>
                <a:lnTo>
                  <a:pt x="951" y="134"/>
                </a:lnTo>
                <a:cubicBezTo>
                  <a:pt x="969" y="133"/>
                  <a:pt x="989" y="133"/>
                  <a:pt x="1008" y="133"/>
                </a:cubicBezTo>
                <a:lnTo>
                  <a:pt x="1013" y="133"/>
                </a:lnTo>
                <a:cubicBezTo>
                  <a:pt x="1027" y="134"/>
                  <a:pt x="1037" y="136"/>
                  <a:pt x="1042" y="139"/>
                </a:cubicBezTo>
                <a:cubicBezTo>
                  <a:pt x="1058" y="147"/>
                  <a:pt x="1071" y="156"/>
                  <a:pt x="1080" y="165"/>
                </a:cubicBezTo>
                <a:lnTo>
                  <a:pt x="1069" y="156"/>
                </a:lnTo>
                <a:lnTo>
                  <a:pt x="1080" y="165"/>
                </a:lnTo>
                <a:cubicBezTo>
                  <a:pt x="1081" y="166"/>
                  <a:pt x="1082" y="167"/>
                  <a:pt x="1082" y="167"/>
                </a:cubicBezTo>
                <a:cubicBezTo>
                  <a:pt x="1117" y="176"/>
                  <a:pt x="1143" y="193"/>
                  <a:pt x="1155" y="214"/>
                </a:cubicBezTo>
                <a:cubicBezTo>
                  <a:pt x="1156" y="238"/>
                  <a:pt x="1111" y="260"/>
                  <a:pt x="1042" y="271"/>
                </a:cubicBezTo>
                <a:cubicBezTo>
                  <a:pt x="1030" y="273"/>
                  <a:pt x="1018" y="274"/>
                  <a:pt x="1006" y="276"/>
                </a:cubicBezTo>
                <a:cubicBezTo>
                  <a:pt x="1001" y="276"/>
                  <a:pt x="997" y="276"/>
                  <a:pt x="993" y="277"/>
                </a:cubicBezTo>
                <a:lnTo>
                  <a:pt x="951" y="278"/>
                </a:lnTo>
                <a:lnTo>
                  <a:pt x="764" y="278"/>
                </a:lnTo>
                <a:lnTo>
                  <a:pt x="765" y="285"/>
                </a:lnTo>
                <a:lnTo>
                  <a:pt x="717" y="288"/>
                </a:lnTo>
                <a:lnTo>
                  <a:pt x="717" y="282"/>
                </a:lnTo>
                <a:lnTo>
                  <a:pt x="669" y="281"/>
                </a:lnTo>
                <a:lnTo>
                  <a:pt x="669" y="279"/>
                </a:lnTo>
                <a:lnTo>
                  <a:pt x="630" y="278"/>
                </a:lnTo>
                <a:lnTo>
                  <a:pt x="572" y="280"/>
                </a:lnTo>
                <a:lnTo>
                  <a:pt x="572" y="278"/>
                </a:lnTo>
                <a:lnTo>
                  <a:pt x="354" y="278"/>
                </a:lnTo>
                <a:lnTo>
                  <a:pt x="26" y="214"/>
                </a:lnTo>
                <a:cubicBezTo>
                  <a:pt x="10" y="209"/>
                  <a:pt x="0" y="191"/>
                  <a:pt x="4" y="173"/>
                </a:cubicBezTo>
                <a:cubicBezTo>
                  <a:pt x="7" y="162"/>
                  <a:pt x="14" y="153"/>
                  <a:pt x="24" y="150"/>
                </a:cubicBezTo>
                <a:lnTo>
                  <a:pt x="94" y="150"/>
                </a:lnTo>
                <a:close/>
              </a:path>
            </a:pathLst>
          </a:custGeom>
          <a:solidFill>
            <a:srgbClr val="000000"/>
          </a:solidFill>
          <a:ln w="0">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17" name="Freeform 87"/>
          <p:cNvSpPr>
            <a:spLocks/>
          </p:cNvSpPr>
          <p:nvPr/>
        </p:nvSpPr>
        <p:spPr bwMode="auto">
          <a:xfrm>
            <a:off x="7659688" y="4981575"/>
            <a:ext cx="538162" cy="109538"/>
          </a:xfrm>
          <a:custGeom>
            <a:avLst/>
            <a:gdLst>
              <a:gd name="T0" fmla="*/ 43761 w 1156"/>
              <a:gd name="T1" fmla="*/ 57051 h 288"/>
              <a:gd name="T2" fmla="*/ 43295 w 1156"/>
              <a:gd name="T3" fmla="*/ 56671 h 288"/>
              <a:gd name="T4" fmla="*/ 16759 w 1156"/>
              <a:gd name="T5" fmla="*/ 0 h 288"/>
              <a:gd name="T6" fmla="*/ 60985 w 1156"/>
              <a:gd name="T7" fmla="*/ 0 h 288"/>
              <a:gd name="T8" fmla="*/ 123833 w 1156"/>
              <a:gd name="T9" fmla="*/ 57051 h 288"/>
              <a:gd name="T10" fmla="*/ 324480 w 1156"/>
              <a:gd name="T11" fmla="*/ 56671 h 288"/>
              <a:gd name="T12" fmla="*/ 375689 w 1156"/>
              <a:gd name="T13" fmla="*/ 52487 h 288"/>
              <a:gd name="T14" fmla="*/ 430157 w 1156"/>
              <a:gd name="T15" fmla="*/ 50966 h 288"/>
              <a:gd name="T16" fmla="*/ 442727 w 1156"/>
              <a:gd name="T17" fmla="*/ 50966 h 288"/>
              <a:gd name="T18" fmla="*/ 469262 w 1156"/>
              <a:gd name="T19" fmla="*/ 50585 h 288"/>
              <a:gd name="T20" fmla="*/ 469262 w 1156"/>
              <a:gd name="T21" fmla="*/ 50585 h 288"/>
              <a:gd name="T22" fmla="*/ 471590 w 1156"/>
              <a:gd name="T23" fmla="*/ 50585 h 288"/>
              <a:gd name="T24" fmla="*/ 485091 w 1156"/>
              <a:gd name="T25" fmla="*/ 52867 h 288"/>
              <a:gd name="T26" fmla="*/ 502781 w 1156"/>
              <a:gd name="T27" fmla="*/ 62756 h 288"/>
              <a:gd name="T28" fmla="*/ 502781 w 1156"/>
              <a:gd name="T29" fmla="*/ 62756 h 288"/>
              <a:gd name="T30" fmla="*/ 497660 w 1156"/>
              <a:gd name="T31" fmla="*/ 59333 h 288"/>
              <a:gd name="T32" fmla="*/ 502781 w 1156"/>
              <a:gd name="T33" fmla="*/ 62756 h 288"/>
              <a:gd name="T34" fmla="*/ 503712 w 1156"/>
              <a:gd name="T35" fmla="*/ 63517 h 288"/>
              <a:gd name="T36" fmla="*/ 537696 w 1156"/>
              <a:gd name="T37" fmla="*/ 81393 h 288"/>
              <a:gd name="T38" fmla="*/ 485091 w 1156"/>
              <a:gd name="T39" fmla="*/ 103072 h 288"/>
              <a:gd name="T40" fmla="*/ 468331 w 1156"/>
              <a:gd name="T41" fmla="*/ 104974 h 288"/>
              <a:gd name="T42" fmla="*/ 462279 w 1156"/>
              <a:gd name="T43" fmla="*/ 105354 h 288"/>
              <a:gd name="T44" fmla="*/ 462279 w 1156"/>
              <a:gd name="T45" fmla="*/ 105354 h 288"/>
              <a:gd name="T46" fmla="*/ 442727 w 1156"/>
              <a:gd name="T47" fmla="*/ 105735 h 288"/>
              <a:gd name="T48" fmla="*/ 355671 w 1156"/>
              <a:gd name="T49" fmla="*/ 105735 h 288"/>
              <a:gd name="T50" fmla="*/ 356137 w 1156"/>
              <a:gd name="T51" fmla="*/ 108397 h 288"/>
              <a:gd name="T52" fmla="*/ 333791 w 1156"/>
              <a:gd name="T53" fmla="*/ 109538 h 288"/>
              <a:gd name="T54" fmla="*/ 333791 w 1156"/>
              <a:gd name="T55" fmla="*/ 107256 h 288"/>
              <a:gd name="T56" fmla="*/ 311445 w 1156"/>
              <a:gd name="T57" fmla="*/ 106876 h 288"/>
              <a:gd name="T58" fmla="*/ 311445 w 1156"/>
              <a:gd name="T59" fmla="*/ 106115 h 288"/>
              <a:gd name="T60" fmla="*/ 293289 w 1156"/>
              <a:gd name="T61" fmla="*/ 105735 h 288"/>
              <a:gd name="T62" fmla="*/ 266288 w 1156"/>
              <a:gd name="T63" fmla="*/ 106495 h 288"/>
              <a:gd name="T64" fmla="*/ 266288 w 1156"/>
              <a:gd name="T65" fmla="*/ 105735 h 288"/>
              <a:gd name="T66" fmla="*/ 164800 w 1156"/>
              <a:gd name="T67" fmla="*/ 105735 h 288"/>
              <a:gd name="T68" fmla="*/ 12104 w 1156"/>
              <a:gd name="T69" fmla="*/ 81393 h 288"/>
              <a:gd name="T70" fmla="*/ 1862 w 1156"/>
              <a:gd name="T71" fmla="*/ 65799 h 288"/>
              <a:gd name="T72" fmla="*/ 11173 w 1156"/>
              <a:gd name="T73" fmla="*/ 57051 h 288"/>
              <a:gd name="T74" fmla="*/ 11173 w 1156"/>
              <a:gd name="T75" fmla="*/ 57051 h 288"/>
              <a:gd name="T76" fmla="*/ 43761 w 1156"/>
              <a:gd name="T77" fmla="*/ 57051 h 28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156"/>
              <a:gd name="T118" fmla="*/ 0 h 288"/>
              <a:gd name="T119" fmla="*/ 1156 w 1156"/>
              <a:gd name="T120" fmla="*/ 288 h 28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156" h="288">
                <a:moveTo>
                  <a:pt x="94" y="150"/>
                </a:moveTo>
                <a:lnTo>
                  <a:pt x="93" y="149"/>
                </a:lnTo>
                <a:lnTo>
                  <a:pt x="36" y="0"/>
                </a:lnTo>
                <a:lnTo>
                  <a:pt x="131" y="0"/>
                </a:lnTo>
                <a:lnTo>
                  <a:pt x="266" y="150"/>
                </a:lnTo>
                <a:lnTo>
                  <a:pt x="697" y="149"/>
                </a:lnTo>
                <a:cubicBezTo>
                  <a:pt x="715" y="145"/>
                  <a:pt x="754" y="141"/>
                  <a:pt x="807" y="138"/>
                </a:cubicBezTo>
                <a:cubicBezTo>
                  <a:pt x="841" y="137"/>
                  <a:pt x="881" y="135"/>
                  <a:pt x="924" y="134"/>
                </a:cubicBezTo>
                <a:lnTo>
                  <a:pt x="951" y="134"/>
                </a:lnTo>
                <a:cubicBezTo>
                  <a:pt x="969" y="133"/>
                  <a:pt x="989" y="133"/>
                  <a:pt x="1008" y="133"/>
                </a:cubicBezTo>
                <a:lnTo>
                  <a:pt x="1013" y="133"/>
                </a:lnTo>
                <a:cubicBezTo>
                  <a:pt x="1027" y="134"/>
                  <a:pt x="1037" y="136"/>
                  <a:pt x="1042" y="139"/>
                </a:cubicBezTo>
                <a:cubicBezTo>
                  <a:pt x="1058" y="147"/>
                  <a:pt x="1071" y="156"/>
                  <a:pt x="1080" y="165"/>
                </a:cubicBezTo>
                <a:lnTo>
                  <a:pt x="1069" y="156"/>
                </a:lnTo>
                <a:lnTo>
                  <a:pt x="1080" y="165"/>
                </a:lnTo>
                <a:cubicBezTo>
                  <a:pt x="1081" y="166"/>
                  <a:pt x="1082" y="167"/>
                  <a:pt x="1082" y="167"/>
                </a:cubicBezTo>
                <a:cubicBezTo>
                  <a:pt x="1117" y="176"/>
                  <a:pt x="1143" y="193"/>
                  <a:pt x="1155" y="214"/>
                </a:cubicBezTo>
                <a:cubicBezTo>
                  <a:pt x="1156" y="238"/>
                  <a:pt x="1111" y="260"/>
                  <a:pt x="1042" y="271"/>
                </a:cubicBezTo>
                <a:cubicBezTo>
                  <a:pt x="1030" y="273"/>
                  <a:pt x="1018" y="274"/>
                  <a:pt x="1006" y="276"/>
                </a:cubicBezTo>
                <a:cubicBezTo>
                  <a:pt x="1001" y="276"/>
                  <a:pt x="997" y="276"/>
                  <a:pt x="993" y="277"/>
                </a:cubicBezTo>
                <a:lnTo>
                  <a:pt x="951" y="278"/>
                </a:lnTo>
                <a:lnTo>
                  <a:pt x="764" y="278"/>
                </a:lnTo>
                <a:lnTo>
                  <a:pt x="765" y="285"/>
                </a:lnTo>
                <a:lnTo>
                  <a:pt x="717" y="288"/>
                </a:lnTo>
                <a:lnTo>
                  <a:pt x="717" y="282"/>
                </a:lnTo>
                <a:lnTo>
                  <a:pt x="669" y="281"/>
                </a:lnTo>
                <a:lnTo>
                  <a:pt x="669" y="279"/>
                </a:lnTo>
                <a:lnTo>
                  <a:pt x="630" y="278"/>
                </a:lnTo>
                <a:lnTo>
                  <a:pt x="572" y="280"/>
                </a:lnTo>
                <a:lnTo>
                  <a:pt x="572" y="278"/>
                </a:lnTo>
                <a:lnTo>
                  <a:pt x="354" y="278"/>
                </a:lnTo>
                <a:lnTo>
                  <a:pt x="26" y="214"/>
                </a:lnTo>
                <a:cubicBezTo>
                  <a:pt x="10" y="209"/>
                  <a:pt x="0" y="191"/>
                  <a:pt x="4" y="173"/>
                </a:cubicBezTo>
                <a:cubicBezTo>
                  <a:pt x="7" y="162"/>
                  <a:pt x="14" y="153"/>
                  <a:pt x="24" y="150"/>
                </a:cubicBezTo>
                <a:lnTo>
                  <a:pt x="94" y="150"/>
                </a:lnTo>
                <a:close/>
              </a:path>
            </a:pathLst>
          </a:cu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18" name="Line 88"/>
          <p:cNvSpPr>
            <a:spLocks noChangeShapeType="1"/>
          </p:cNvSpPr>
          <p:nvPr/>
        </p:nvSpPr>
        <p:spPr bwMode="auto">
          <a:xfrm>
            <a:off x="7300913" y="5011738"/>
            <a:ext cx="415925" cy="0"/>
          </a:xfrm>
          <a:prstGeom prst="line">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19" name="Line 89"/>
          <p:cNvSpPr>
            <a:spLocks noChangeShapeType="1"/>
          </p:cNvSpPr>
          <p:nvPr/>
        </p:nvSpPr>
        <p:spPr bwMode="auto">
          <a:xfrm flipV="1">
            <a:off x="5784850" y="5003800"/>
            <a:ext cx="0" cy="39688"/>
          </a:xfrm>
          <a:prstGeom prst="line">
            <a:avLst/>
          </a:prstGeom>
          <a:noFill/>
          <a:ln w="6350"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20" name="Freeform 90"/>
          <p:cNvSpPr>
            <a:spLocks/>
          </p:cNvSpPr>
          <p:nvPr/>
        </p:nvSpPr>
        <p:spPr bwMode="auto">
          <a:xfrm>
            <a:off x="5753100" y="4964113"/>
            <a:ext cx="65088" cy="52387"/>
          </a:xfrm>
          <a:custGeom>
            <a:avLst/>
            <a:gdLst>
              <a:gd name="T0" fmla="*/ 32544 w 138"/>
              <a:gd name="T1" fmla="*/ 0 h 138"/>
              <a:gd name="T2" fmla="*/ 65088 w 138"/>
              <a:gd name="T3" fmla="*/ 52387 h 138"/>
              <a:gd name="T4" fmla="*/ 0 w 138"/>
              <a:gd name="T5" fmla="*/ 52387 h 138"/>
              <a:gd name="T6" fmla="*/ 32544 w 138"/>
              <a:gd name="T7" fmla="*/ 0 h 138"/>
              <a:gd name="T8" fmla="*/ 0 60000 65536"/>
              <a:gd name="T9" fmla="*/ 0 60000 65536"/>
              <a:gd name="T10" fmla="*/ 0 60000 65536"/>
              <a:gd name="T11" fmla="*/ 0 60000 65536"/>
              <a:gd name="T12" fmla="*/ 0 w 138"/>
              <a:gd name="T13" fmla="*/ 0 h 138"/>
              <a:gd name="T14" fmla="*/ 138 w 138"/>
              <a:gd name="T15" fmla="*/ 138 h 138"/>
            </a:gdLst>
            <a:ahLst/>
            <a:cxnLst>
              <a:cxn ang="T8">
                <a:pos x="T0" y="T1"/>
              </a:cxn>
              <a:cxn ang="T9">
                <a:pos x="T2" y="T3"/>
              </a:cxn>
              <a:cxn ang="T10">
                <a:pos x="T4" y="T5"/>
              </a:cxn>
              <a:cxn ang="T11">
                <a:pos x="T6" y="T7"/>
              </a:cxn>
            </a:cxnLst>
            <a:rect l="T12" t="T13" r="T14" b="T15"/>
            <a:pathLst>
              <a:path w="138" h="138">
                <a:moveTo>
                  <a:pt x="69" y="0"/>
                </a:moveTo>
                <a:lnTo>
                  <a:pt x="138" y="138"/>
                </a:lnTo>
                <a:cubicBezTo>
                  <a:pt x="95" y="116"/>
                  <a:pt x="44" y="116"/>
                  <a:pt x="0" y="138"/>
                </a:cubicBezTo>
                <a:lnTo>
                  <a:pt x="69" y="0"/>
                </a:lnTo>
                <a:close/>
              </a:path>
            </a:pathLst>
          </a:custGeom>
          <a:solidFill>
            <a:srgbClr val="000000"/>
          </a:solidFill>
          <a:ln w="0">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21" name="Line 91"/>
          <p:cNvSpPr>
            <a:spLocks noChangeShapeType="1"/>
          </p:cNvSpPr>
          <p:nvPr/>
        </p:nvSpPr>
        <p:spPr bwMode="auto">
          <a:xfrm>
            <a:off x="5784850" y="4992688"/>
            <a:ext cx="136525" cy="0"/>
          </a:xfrm>
          <a:prstGeom prst="line">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22" name="Freeform 92"/>
          <p:cNvSpPr>
            <a:spLocks noEditPoints="1"/>
          </p:cNvSpPr>
          <p:nvPr/>
        </p:nvSpPr>
        <p:spPr bwMode="auto">
          <a:xfrm>
            <a:off x="6723063" y="4854575"/>
            <a:ext cx="714375" cy="295275"/>
          </a:xfrm>
          <a:custGeom>
            <a:avLst/>
            <a:gdLst>
              <a:gd name="T0" fmla="*/ 500435 w 1536"/>
              <a:gd name="T1" fmla="*/ 198115 h 778"/>
              <a:gd name="T2" fmla="*/ 0 w 1536"/>
              <a:gd name="T3" fmla="*/ 198115 h 778"/>
              <a:gd name="T4" fmla="*/ 0 w 1536"/>
              <a:gd name="T5" fmla="*/ 0 h 778"/>
              <a:gd name="T6" fmla="*/ 500435 w 1536"/>
              <a:gd name="T7" fmla="*/ 0 h 778"/>
              <a:gd name="T8" fmla="*/ 500435 w 1536"/>
              <a:gd name="T9" fmla="*/ 198115 h 778"/>
              <a:gd name="T10" fmla="*/ 341375 w 1536"/>
              <a:gd name="T11" fmla="*/ 255045 h 778"/>
              <a:gd name="T12" fmla="*/ 340444 w 1536"/>
              <a:gd name="T13" fmla="*/ 255045 h 778"/>
              <a:gd name="T14" fmla="*/ 340444 w 1536"/>
              <a:gd name="T15" fmla="*/ 236827 h 778"/>
              <a:gd name="T16" fmla="*/ 341375 w 1536"/>
              <a:gd name="T17" fmla="*/ 236827 h 778"/>
              <a:gd name="T18" fmla="*/ 385093 w 1536"/>
              <a:gd name="T19" fmla="*/ 201151 h 778"/>
              <a:gd name="T20" fmla="*/ 414393 w 1536"/>
              <a:gd name="T21" fmla="*/ 236827 h 778"/>
              <a:gd name="T22" fmla="*/ 414393 w 1536"/>
              <a:gd name="T23" fmla="*/ 236827 h 778"/>
              <a:gd name="T24" fmla="*/ 423230 w 1536"/>
              <a:gd name="T25" fmla="*/ 236827 h 778"/>
              <a:gd name="T26" fmla="*/ 466948 w 1536"/>
              <a:gd name="T27" fmla="*/ 201151 h 778"/>
              <a:gd name="T28" fmla="*/ 496249 w 1536"/>
              <a:gd name="T29" fmla="*/ 236827 h 778"/>
              <a:gd name="T30" fmla="*/ 496249 w 1536"/>
              <a:gd name="T31" fmla="*/ 236827 h 778"/>
              <a:gd name="T32" fmla="*/ 519038 w 1536"/>
              <a:gd name="T33" fmla="*/ 236827 h 778"/>
              <a:gd name="T34" fmla="*/ 519038 w 1536"/>
              <a:gd name="T35" fmla="*/ 72870 h 778"/>
              <a:gd name="T36" fmla="*/ 606475 w 1536"/>
              <a:gd name="T37" fmla="*/ 72870 h 778"/>
              <a:gd name="T38" fmla="*/ 638101 w 1536"/>
              <a:gd name="T39" fmla="*/ 145740 h 778"/>
              <a:gd name="T40" fmla="*/ 714375 w 1536"/>
              <a:gd name="T41" fmla="*/ 145740 h 778"/>
              <a:gd name="T42" fmla="*/ 714375 w 1536"/>
              <a:gd name="T43" fmla="*/ 255045 h 778"/>
              <a:gd name="T44" fmla="*/ 697167 w 1536"/>
              <a:gd name="T45" fmla="*/ 255045 h 778"/>
              <a:gd name="T46" fmla="*/ 652983 w 1536"/>
              <a:gd name="T47" fmla="*/ 290341 h 778"/>
              <a:gd name="T48" fmla="*/ 624148 w 1536"/>
              <a:gd name="T49" fmla="*/ 255045 h 778"/>
              <a:gd name="T50" fmla="*/ 624148 w 1536"/>
              <a:gd name="T51" fmla="*/ 255045 h 778"/>
              <a:gd name="T52" fmla="*/ 496249 w 1536"/>
              <a:gd name="T53" fmla="*/ 255045 h 778"/>
              <a:gd name="T54" fmla="*/ 452065 w 1536"/>
              <a:gd name="T55" fmla="*/ 290341 h 778"/>
              <a:gd name="T56" fmla="*/ 423230 w 1536"/>
              <a:gd name="T57" fmla="*/ 255045 h 778"/>
              <a:gd name="T58" fmla="*/ 423230 w 1536"/>
              <a:gd name="T59" fmla="*/ 255045 h 778"/>
              <a:gd name="T60" fmla="*/ 414393 w 1536"/>
              <a:gd name="T61" fmla="*/ 255045 h 778"/>
              <a:gd name="T62" fmla="*/ 370210 w 1536"/>
              <a:gd name="T63" fmla="*/ 290341 h 778"/>
              <a:gd name="T64" fmla="*/ 341375 w 1536"/>
              <a:gd name="T65" fmla="*/ 255045 h 778"/>
              <a:gd name="T66" fmla="*/ 171152 w 1536"/>
              <a:gd name="T67" fmla="*/ 245936 h 778"/>
              <a:gd name="T68" fmla="*/ 133945 w 1536"/>
              <a:gd name="T69" fmla="*/ 291480 h 778"/>
              <a:gd name="T70" fmla="*/ 96738 w 1536"/>
              <a:gd name="T71" fmla="*/ 245936 h 778"/>
              <a:gd name="T72" fmla="*/ 133945 w 1536"/>
              <a:gd name="T73" fmla="*/ 200392 h 778"/>
              <a:gd name="T74" fmla="*/ 171152 w 1536"/>
              <a:gd name="T75" fmla="*/ 245936 h 778"/>
              <a:gd name="T76" fmla="*/ 171152 w 1536"/>
              <a:gd name="T77" fmla="*/ 245936 h 778"/>
              <a:gd name="T78" fmla="*/ 89297 w 1536"/>
              <a:gd name="T79" fmla="*/ 245936 h 778"/>
              <a:gd name="T80" fmla="*/ 52090 w 1536"/>
              <a:gd name="T81" fmla="*/ 291480 h 778"/>
              <a:gd name="T82" fmla="*/ 14883 w 1536"/>
              <a:gd name="T83" fmla="*/ 245936 h 778"/>
              <a:gd name="T84" fmla="*/ 14883 w 1536"/>
              <a:gd name="T85" fmla="*/ 245936 h 778"/>
              <a:gd name="T86" fmla="*/ 52090 w 1536"/>
              <a:gd name="T87" fmla="*/ 200392 h 778"/>
              <a:gd name="T88" fmla="*/ 89297 w 1536"/>
              <a:gd name="T89" fmla="*/ 245936 h 778"/>
              <a:gd name="T90" fmla="*/ 89297 w 1536"/>
              <a:gd name="T91" fmla="*/ 245936 h 77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536"/>
              <a:gd name="T139" fmla="*/ 0 h 778"/>
              <a:gd name="T140" fmla="*/ 1536 w 1536"/>
              <a:gd name="T141" fmla="*/ 778 h 77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536" h="778">
                <a:moveTo>
                  <a:pt x="1076" y="522"/>
                </a:moveTo>
                <a:lnTo>
                  <a:pt x="0" y="522"/>
                </a:lnTo>
                <a:lnTo>
                  <a:pt x="0" y="0"/>
                </a:lnTo>
                <a:lnTo>
                  <a:pt x="1076" y="0"/>
                </a:lnTo>
                <a:lnTo>
                  <a:pt x="1076" y="522"/>
                </a:lnTo>
                <a:close/>
                <a:moveTo>
                  <a:pt x="734" y="672"/>
                </a:moveTo>
                <a:lnTo>
                  <a:pt x="732" y="672"/>
                </a:lnTo>
                <a:lnTo>
                  <a:pt x="732" y="624"/>
                </a:lnTo>
                <a:lnTo>
                  <a:pt x="734" y="624"/>
                </a:lnTo>
                <a:cubicBezTo>
                  <a:pt x="743" y="559"/>
                  <a:pt x="785" y="517"/>
                  <a:pt x="828" y="530"/>
                </a:cubicBezTo>
                <a:cubicBezTo>
                  <a:pt x="860" y="540"/>
                  <a:pt x="884" y="576"/>
                  <a:pt x="891" y="624"/>
                </a:cubicBezTo>
                <a:lnTo>
                  <a:pt x="910" y="624"/>
                </a:lnTo>
                <a:cubicBezTo>
                  <a:pt x="919" y="559"/>
                  <a:pt x="961" y="517"/>
                  <a:pt x="1004" y="530"/>
                </a:cubicBezTo>
                <a:cubicBezTo>
                  <a:pt x="1036" y="540"/>
                  <a:pt x="1060" y="576"/>
                  <a:pt x="1067" y="624"/>
                </a:cubicBezTo>
                <a:lnTo>
                  <a:pt x="1116" y="624"/>
                </a:lnTo>
                <a:lnTo>
                  <a:pt x="1116" y="192"/>
                </a:lnTo>
                <a:lnTo>
                  <a:pt x="1304" y="192"/>
                </a:lnTo>
                <a:lnTo>
                  <a:pt x="1372" y="384"/>
                </a:lnTo>
                <a:lnTo>
                  <a:pt x="1536" y="384"/>
                </a:lnTo>
                <a:lnTo>
                  <a:pt x="1536" y="672"/>
                </a:lnTo>
                <a:lnTo>
                  <a:pt x="1499" y="672"/>
                </a:lnTo>
                <a:cubicBezTo>
                  <a:pt x="1490" y="736"/>
                  <a:pt x="1448" y="778"/>
                  <a:pt x="1404" y="765"/>
                </a:cubicBezTo>
                <a:cubicBezTo>
                  <a:pt x="1373" y="755"/>
                  <a:pt x="1348" y="719"/>
                  <a:pt x="1342" y="672"/>
                </a:cubicBezTo>
                <a:lnTo>
                  <a:pt x="1067" y="672"/>
                </a:lnTo>
                <a:cubicBezTo>
                  <a:pt x="1058" y="736"/>
                  <a:pt x="1016" y="778"/>
                  <a:pt x="972" y="765"/>
                </a:cubicBezTo>
                <a:cubicBezTo>
                  <a:pt x="941" y="755"/>
                  <a:pt x="916" y="719"/>
                  <a:pt x="910" y="672"/>
                </a:cubicBezTo>
                <a:lnTo>
                  <a:pt x="891" y="672"/>
                </a:lnTo>
                <a:cubicBezTo>
                  <a:pt x="882" y="736"/>
                  <a:pt x="840" y="778"/>
                  <a:pt x="796" y="765"/>
                </a:cubicBezTo>
                <a:cubicBezTo>
                  <a:pt x="765" y="755"/>
                  <a:pt x="740" y="719"/>
                  <a:pt x="734" y="672"/>
                </a:cubicBezTo>
                <a:close/>
                <a:moveTo>
                  <a:pt x="368" y="648"/>
                </a:moveTo>
                <a:cubicBezTo>
                  <a:pt x="368" y="714"/>
                  <a:pt x="333" y="768"/>
                  <a:pt x="288" y="768"/>
                </a:cubicBezTo>
                <a:cubicBezTo>
                  <a:pt x="244" y="768"/>
                  <a:pt x="208" y="714"/>
                  <a:pt x="208" y="648"/>
                </a:cubicBezTo>
                <a:cubicBezTo>
                  <a:pt x="208" y="581"/>
                  <a:pt x="244" y="528"/>
                  <a:pt x="288" y="528"/>
                </a:cubicBezTo>
                <a:cubicBezTo>
                  <a:pt x="333" y="528"/>
                  <a:pt x="368" y="581"/>
                  <a:pt x="368" y="648"/>
                </a:cubicBezTo>
                <a:cubicBezTo>
                  <a:pt x="368" y="648"/>
                  <a:pt x="368" y="648"/>
                  <a:pt x="368" y="648"/>
                </a:cubicBezTo>
                <a:close/>
                <a:moveTo>
                  <a:pt x="192" y="648"/>
                </a:moveTo>
                <a:cubicBezTo>
                  <a:pt x="192" y="714"/>
                  <a:pt x="157" y="768"/>
                  <a:pt x="112" y="768"/>
                </a:cubicBezTo>
                <a:cubicBezTo>
                  <a:pt x="68" y="768"/>
                  <a:pt x="32" y="714"/>
                  <a:pt x="32" y="648"/>
                </a:cubicBezTo>
                <a:cubicBezTo>
                  <a:pt x="32" y="648"/>
                  <a:pt x="32" y="648"/>
                  <a:pt x="32" y="648"/>
                </a:cubicBezTo>
                <a:cubicBezTo>
                  <a:pt x="32" y="581"/>
                  <a:pt x="68" y="528"/>
                  <a:pt x="112" y="528"/>
                </a:cubicBezTo>
                <a:cubicBezTo>
                  <a:pt x="157" y="528"/>
                  <a:pt x="192" y="581"/>
                  <a:pt x="192" y="648"/>
                </a:cubicBezTo>
                <a:cubicBezTo>
                  <a:pt x="192" y="648"/>
                  <a:pt x="192" y="648"/>
                  <a:pt x="192" y="648"/>
                </a:cubicBezTo>
                <a:close/>
              </a:path>
            </a:pathLst>
          </a:custGeom>
          <a:solidFill>
            <a:srgbClr val="000000"/>
          </a:solidFill>
          <a:ln w="0">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23" name="Freeform 93"/>
          <p:cNvSpPr>
            <a:spLocks noEditPoints="1"/>
          </p:cNvSpPr>
          <p:nvPr/>
        </p:nvSpPr>
        <p:spPr bwMode="auto">
          <a:xfrm>
            <a:off x="6723063" y="4854575"/>
            <a:ext cx="714375" cy="295275"/>
          </a:xfrm>
          <a:custGeom>
            <a:avLst/>
            <a:gdLst>
              <a:gd name="T0" fmla="*/ 500435 w 1536"/>
              <a:gd name="T1" fmla="*/ 198115 h 778"/>
              <a:gd name="T2" fmla="*/ 0 w 1536"/>
              <a:gd name="T3" fmla="*/ 198115 h 778"/>
              <a:gd name="T4" fmla="*/ 0 w 1536"/>
              <a:gd name="T5" fmla="*/ 0 h 778"/>
              <a:gd name="T6" fmla="*/ 500435 w 1536"/>
              <a:gd name="T7" fmla="*/ 0 h 778"/>
              <a:gd name="T8" fmla="*/ 500435 w 1536"/>
              <a:gd name="T9" fmla="*/ 198115 h 778"/>
              <a:gd name="T10" fmla="*/ 341375 w 1536"/>
              <a:gd name="T11" fmla="*/ 255045 h 778"/>
              <a:gd name="T12" fmla="*/ 340444 w 1536"/>
              <a:gd name="T13" fmla="*/ 255045 h 778"/>
              <a:gd name="T14" fmla="*/ 340444 w 1536"/>
              <a:gd name="T15" fmla="*/ 236827 h 778"/>
              <a:gd name="T16" fmla="*/ 341375 w 1536"/>
              <a:gd name="T17" fmla="*/ 236827 h 778"/>
              <a:gd name="T18" fmla="*/ 385093 w 1536"/>
              <a:gd name="T19" fmla="*/ 201151 h 778"/>
              <a:gd name="T20" fmla="*/ 414393 w 1536"/>
              <a:gd name="T21" fmla="*/ 236827 h 778"/>
              <a:gd name="T22" fmla="*/ 414393 w 1536"/>
              <a:gd name="T23" fmla="*/ 236827 h 778"/>
              <a:gd name="T24" fmla="*/ 423230 w 1536"/>
              <a:gd name="T25" fmla="*/ 236827 h 778"/>
              <a:gd name="T26" fmla="*/ 466948 w 1536"/>
              <a:gd name="T27" fmla="*/ 201151 h 778"/>
              <a:gd name="T28" fmla="*/ 496249 w 1536"/>
              <a:gd name="T29" fmla="*/ 236827 h 778"/>
              <a:gd name="T30" fmla="*/ 496249 w 1536"/>
              <a:gd name="T31" fmla="*/ 236827 h 778"/>
              <a:gd name="T32" fmla="*/ 519038 w 1536"/>
              <a:gd name="T33" fmla="*/ 236827 h 778"/>
              <a:gd name="T34" fmla="*/ 519038 w 1536"/>
              <a:gd name="T35" fmla="*/ 72870 h 778"/>
              <a:gd name="T36" fmla="*/ 606475 w 1536"/>
              <a:gd name="T37" fmla="*/ 72870 h 778"/>
              <a:gd name="T38" fmla="*/ 638101 w 1536"/>
              <a:gd name="T39" fmla="*/ 145740 h 778"/>
              <a:gd name="T40" fmla="*/ 714375 w 1536"/>
              <a:gd name="T41" fmla="*/ 145740 h 778"/>
              <a:gd name="T42" fmla="*/ 714375 w 1536"/>
              <a:gd name="T43" fmla="*/ 255045 h 778"/>
              <a:gd name="T44" fmla="*/ 697167 w 1536"/>
              <a:gd name="T45" fmla="*/ 255045 h 778"/>
              <a:gd name="T46" fmla="*/ 652983 w 1536"/>
              <a:gd name="T47" fmla="*/ 290341 h 778"/>
              <a:gd name="T48" fmla="*/ 624148 w 1536"/>
              <a:gd name="T49" fmla="*/ 255045 h 778"/>
              <a:gd name="T50" fmla="*/ 624148 w 1536"/>
              <a:gd name="T51" fmla="*/ 255045 h 778"/>
              <a:gd name="T52" fmla="*/ 496249 w 1536"/>
              <a:gd name="T53" fmla="*/ 255045 h 778"/>
              <a:gd name="T54" fmla="*/ 452065 w 1536"/>
              <a:gd name="T55" fmla="*/ 290341 h 778"/>
              <a:gd name="T56" fmla="*/ 423230 w 1536"/>
              <a:gd name="T57" fmla="*/ 255045 h 778"/>
              <a:gd name="T58" fmla="*/ 423230 w 1536"/>
              <a:gd name="T59" fmla="*/ 255045 h 778"/>
              <a:gd name="T60" fmla="*/ 414393 w 1536"/>
              <a:gd name="T61" fmla="*/ 255045 h 778"/>
              <a:gd name="T62" fmla="*/ 370210 w 1536"/>
              <a:gd name="T63" fmla="*/ 290341 h 778"/>
              <a:gd name="T64" fmla="*/ 341375 w 1536"/>
              <a:gd name="T65" fmla="*/ 255045 h 778"/>
              <a:gd name="T66" fmla="*/ 171152 w 1536"/>
              <a:gd name="T67" fmla="*/ 245936 h 778"/>
              <a:gd name="T68" fmla="*/ 133945 w 1536"/>
              <a:gd name="T69" fmla="*/ 291480 h 778"/>
              <a:gd name="T70" fmla="*/ 96738 w 1536"/>
              <a:gd name="T71" fmla="*/ 245936 h 778"/>
              <a:gd name="T72" fmla="*/ 133945 w 1536"/>
              <a:gd name="T73" fmla="*/ 200392 h 778"/>
              <a:gd name="T74" fmla="*/ 171152 w 1536"/>
              <a:gd name="T75" fmla="*/ 245936 h 778"/>
              <a:gd name="T76" fmla="*/ 171152 w 1536"/>
              <a:gd name="T77" fmla="*/ 245936 h 778"/>
              <a:gd name="T78" fmla="*/ 89297 w 1536"/>
              <a:gd name="T79" fmla="*/ 245936 h 778"/>
              <a:gd name="T80" fmla="*/ 52090 w 1536"/>
              <a:gd name="T81" fmla="*/ 291480 h 778"/>
              <a:gd name="T82" fmla="*/ 14883 w 1536"/>
              <a:gd name="T83" fmla="*/ 245936 h 778"/>
              <a:gd name="T84" fmla="*/ 14883 w 1536"/>
              <a:gd name="T85" fmla="*/ 245936 h 778"/>
              <a:gd name="T86" fmla="*/ 52090 w 1536"/>
              <a:gd name="T87" fmla="*/ 200392 h 778"/>
              <a:gd name="T88" fmla="*/ 89297 w 1536"/>
              <a:gd name="T89" fmla="*/ 245936 h 778"/>
              <a:gd name="T90" fmla="*/ 89297 w 1536"/>
              <a:gd name="T91" fmla="*/ 245936 h 77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536"/>
              <a:gd name="T139" fmla="*/ 0 h 778"/>
              <a:gd name="T140" fmla="*/ 1536 w 1536"/>
              <a:gd name="T141" fmla="*/ 778 h 77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536" h="778">
                <a:moveTo>
                  <a:pt x="1076" y="522"/>
                </a:moveTo>
                <a:lnTo>
                  <a:pt x="0" y="522"/>
                </a:lnTo>
                <a:lnTo>
                  <a:pt x="0" y="0"/>
                </a:lnTo>
                <a:lnTo>
                  <a:pt x="1076" y="0"/>
                </a:lnTo>
                <a:lnTo>
                  <a:pt x="1076" y="522"/>
                </a:lnTo>
                <a:close/>
                <a:moveTo>
                  <a:pt x="734" y="672"/>
                </a:moveTo>
                <a:lnTo>
                  <a:pt x="732" y="672"/>
                </a:lnTo>
                <a:lnTo>
                  <a:pt x="732" y="624"/>
                </a:lnTo>
                <a:lnTo>
                  <a:pt x="734" y="624"/>
                </a:lnTo>
                <a:cubicBezTo>
                  <a:pt x="743" y="559"/>
                  <a:pt x="785" y="517"/>
                  <a:pt x="828" y="530"/>
                </a:cubicBezTo>
                <a:cubicBezTo>
                  <a:pt x="860" y="540"/>
                  <a:pt x="884" y="576"/>
                  <a:pt x="891" y="624"/>
                </a:cubicBezTo>
                <a:lnTo>
                  <a:pt x="910" y="624"/>
                </a:lnTo>
                <a:cubicBezTo>
                  <a:pt x="919" y="559"/>
                  <a:pt x="961" y="517"/>
                  <a:pt x="1004" y="530"/>
                </a:cubicBezTo>
                <a:cubicBezTo>
                  <a:pt x="1036" y="540"/>
                  <a:pt x="1060" y="576"/>
                  <a:pt x="1067" y="624"/>
                </a:cubicBezTo>
                <a:lnTo>
                  <a:pt x="1116" y="624"/>
                </a:lnTo>
                <a:lnTo>
                  <a:pt x="1116" y="192"/>
                </a:lnTo>
                <a:lnTo>
                  <a:pt x="1304" y="192"/>
                </a:lnTo>
                <a:lnTo>
                  <a:pt x="1372" y="384"/>
                </a:lnTo>
                <a:lnTo>
                  <a:pt x="1536" y="384"/>
                </a:lnTo>
                <a:lnTo>
                  <a:pt x="1536" y="672"/>
                </a:lnTo>
                <a:lnTo>
                  <a:pt x="1499" y="672"/>
                </a:lnTo>
                <a:cubicBezTo>
                  <a:pt x="1490" y="736"/>
                  <a:pt x="1448" y="778"/>
                  <a:pt x="1404" y="765"/>
                </a:cubicBezTo>
                <a:cubicBezTo>
                  <a:pt x="1373" y="755"/>
                  <a:pt x="1348" y="719"/>
                  <a:pt x="1342" y="672"/>
                </a:cubicBezTo>
                <a:lnTo>
                  <a:pt x="1067" y="672"/>
                </a:lnTo>
                <a:cubicBezTo>
                  <a:pt x="1058" y="736"/>
                  <a:pt x="1016" y="778"/>
                  <a:pt x="972" y="765"/>
                </a:cubicBezTo>
                <a:cubicBezTo>
                  <a:pt x="941" y="755"/>
                  <a:pt x="916" y="719"/>
                  <a:pt x="910" y="672"/>
                </a:cubicBezTo>
                <a:lnTo>
                  <a:pt x="891" y="672"/>
                </a:lnTo>
                <a:cubicBezTo>
                  <a:pt x="882" y="736"/>
                  <a:pt x="840" y="778"/>
                  <a:pt x="796" y="765"/>
                </a:cubicBezTo>
                <a:cubicBezTo>
                  <a:pt x="765" y="755"/>
                  <a:pt x="740" y="719"/>
                  <a:pt x="734" y="672"/>
                </a:cubicBezTo>
                <a:close/>
                <a:moveTo>
                  <a:pt x="368" y="648"/>
                </a:moveTo>
                <a:cubicBezTo>
                  <a:pt x="368" y="714"/>
                  <a:pt x="333" y="768"/>
                  <a:pt x="288" y="768"/>
                </a:cubicBezTo>
                <a:cubicBezTo>
                  <a:pt x="244" y="768"/>
                  <a:pt x="208" y="714"/>
                  <a:pt x="208" y="648"/>
                </a:cubicBezTo>
                <a:cubicBezTo>
                  <a:pt x="208" y="581"/>
                  <a:pt x="244" y="528"/>
                  <a:pt x="288" y="528"/>
                </a:cubicBezTo>
                <a:cubicBezTo>
                  <a:pt x="333" y="528"/>
                  <a:pt x="368" y="581"/>
                  <a:pt x="368" y="648"/>
                </a:cubicBezTo>
                <a:cubicBezTo>
                  <a:pt x="368" y="648"/>
                  <a:pt x="368" y="648"/>
                  <a:pt x="368" y="648"/>
                </a:cubicBezTo>
                <a:close/>
                <a:moveTo>
                  <a:pt x="192" y="648"/>
                </a:moveTo>
                <a:cubicBezTo>
                  <a:pt x="192" y="714"/>
                  <a:pt x="157" y="768"/>
                  <a:pt x="112" y="768"/>
                </a:cubicBezTo>
                <a:cubicBezTo>
                  <a:pt x="68" y="768"/>
                  <a:pt x="32" y="714"/>
                  <a:pt x="32" y="648"/>
                </a:cubicBezTo>
                <a:cubicBezTo>
                  <a:pt x="32" y="648"/>
                  <a:pt x="32" y="648"/>
                  <a:pt x="32" y="648"/>
                </a:cubicBezTo>
                <a:cubicBezTo>
                  <a:pt x="32" y="581"/>
                  <a:pt x="68" y="528"/>
                  <a:pt x="112" y="528"/>
                </a:cubicBezTo>
                <a:cubicBezTo>
                  <a:pt x="157" y="528"/>
                  <a:pt x="192" y="581"/>
                  <a:pt x="192" y="648"/>
                </a:cubicBezTo>
                <a:cubicBezTo>
                  <a:pt x="192" y="648"/>
                  <a:pt x="192" y="648"/>
                  <a:pt x="192" y="648"/>
                </a:cubicBezTo>
                <a:close/>
              </a:path>
            </a:pathLst>
          </a:custGeom>
          <a:noFill/>
          <a:ln w="6350"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24" name="Freeform 94"/>
          <p:cNvSpPr>
            <a:spLocks noEditPoints="1"/>
          </p:cNvSpPr>
          <p:nvPr/>
        </p:nvSpPr>
        <p:spPr bwMode="auto">
          <a:xfrm>
            <a:off x="7062788" y="5049838"/>
            <a:ext cx="74612" cy="60325"/>
          </a:xfrm>
          <a:custGeom>
            <a:avLst/>
            <a:gdLst>
              <a:gd name="T0" fmla="*/ 939 w 159"/>
              <a:gd name="T1" fmla="*/ 60325 h 155"/>
              <a:gd name="T2" fmla="*/ 0 w 159"/>
              <a:gd name="T3" fmla="*/ 50984 h 155"/>
              <a:gd name="T4" fmla="*/ 939 w 159"/>
              <a:gd name="T5" fmla="*/ 41644 h 155"/>
              <a:gd name="T6" fmla="*/ 0 w 159"/>
              <a:gd name="T7" fmla="*/ 50984 h 155"/>
              <a:gd name="T8" fmla="*/ 939 w 159"/>
              <a:gd name="T9" fmla="*/ 41644 h 155"/>
              <a:gd name="T10" fmla="*/ 45049 w 159"/>
              <a:gd name="T11" fmla="*/ 5060 h 155"/>
              <a:gd name="T12" fmla="*/ 74612 w 159"/>
              <a:gd name="T13" fmla="*/ 41644 h 155"/>
              <a:gd name="T14" fmla="*/ 0 w 159"/>
              <a:gd name="T15" fmla="*/ 50984 h 155"/>
              <a:gd name="T16" fmla="*/ 939 w 159"/>
              <a:gd name="T17" fmla="*/ 41644 h 155"/>
              <a:gd name="T18" fmla="*/ 45049 w 159"/>
              <a:gd name="T19" fmla="*/ 5060 h 155"/>
              <a:gd name="T20" fmla="*/ 74612 w 159"/>
              <a:gd name="T21" fmla="*/ 41644 h 15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59"/>
              <a:gd name="T34" fmla="*/ 0 h 155"/>
              <a:gd name="T35" fmla="*/ 159 w 159"/>
              <a:gd name="T36" fmla="*/ 155 h 15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59" h="155">
                <a:moveTo>
                  <a:pt x="2" y="155"/>
                </a:moveTo>
                <a:cubicBezTo>
                  <a:pt x="1" y="147"/>
                  <a:pt x="0" y="139"/>
                  <a:pt x="0" y="131"/>
                </a:cubicBezTo>
                <a:cubicBezTo>
                  <a:pt x="0" y="122"/>
                  <a:pt x="1" y="114"/>
                  <a:pt x="2" y="107"/>
                </a:cubicBezTo>
                <a:moveTo>
                  <a:pt x="0" y="131"/>
                </a:moveTo>
                <a:cubicBezTo>
                  <a:pt x="0" y="122"/>
                  <a:pt x="1" y="114"/>
                  <a:pt x="2" y="107"/>
                </a:cubicBezTo>
                <a:cubicBezTo>
                  <a:pt x="11" y="42"/>
                  <a:pt x="53" y="0"/>
                  <a:pt x="96" y="13"/>
                </a:cubicBezTo>
                <a:cubicBezTo>
                  <a:pt x="128" y="23"/>
                  <a:pt x="152" y="59"/>
                  <a:pt x="159" y="107"/>
                </a:cubicBezTo>
                <a:moveTo>
                  <a:pt x="0" y="131"/>
                </a:moveTo>
                <a:cubicBezTo>
                  <a:pt x="0" y="122"/>
                  <a:pt x="1" y="114"/>
                  <a:pt x="2" y="107"/>
                </a:cubicBezTo>
                <a:cubicBezTo>
                  <a:pt x="11" y="42"/>
                  <a:pt x="53" y="0"/>
                  <a:pt x="96" y="13"/>
                </a:cubicBezTo>
                <a:cubicBezTo>
                  <a:pt x="128" y="23"/>
                  <a:pt x="152" y="59"/>
                  <a:pt x="159" y="107"/>
                </a:cubicBezTo>
              </a:path>
            </a:pathLst>
          </a:custGeom>
          <a:noFill/>
          <a:ln w="6350"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25" name="Line 95"/>
          <p:cNvSpPr>
            <a:spLocks noChangeShapeType="1"/>
          </p:cNvSpPr>
          <p:nvPr/>
        </p:nvSpPr>
        <p:spPr bwMode="auto">
          <a:xfrm flipH="1">
            <a:off x="6635750" y="4992688"/>
            <a:ext cx="87313" cy="0"/>
          </a:xfrm>
          <a:prstGeom prst="line">
            <a:avLst/>
          </a:prstGeom>
          <a:noFill/>
          <a:ln w="1588" cap="rnd">
            <a:solidFill>
              <a:srgbClr val="000000"/>
            </a:solidFill>
            <a:round/>
            <a:headEnd/>
            <a:tailEnd/>
          </a:ln>
        </p:spPr>
        <p:txBody>
          <a:bodyPr/>
          <a:lstStyle/>
          <a:p>
            <a:pPr algn="l" rtl="0" fontAlgn="base">
              <a:spcBef>
                <a:spcPct val="0"/>
              </a:spcBef>
              <a:spcAft>
                <a:spcPct val="0"/>
              </a:spcAft>
            </a:pPr>
            <a:endParaRPr lang="en-US" kern="1200">
              <a:solidFill>
                <a:srgbClr val="000000"/>
              </a:solidFill>
              <a:latin typeface="Arial" pitchFamily="34" charset="0"/>
              <a:ea typeface="+mn-ea"/>
              <a:cs typeface="+mn-cs"/>
            </a:endParaRPr>
          </a:p>
        </p:txBody>
      </p:sp>
      <p:sp>
        <p:nvSpPr>
          <p:cNvPr id="11326" name="TextBox 61"/>
          <p:cNvSpPr txBox="1">
            <a:spLocks noChangeArrowheads="1"/>
          </p:cNvSpPr>
          <p:nvPr/>
        </p:nvSpPr>
        <p:spPr bwMode="auto">
          <a:xfrm>
            <a:off x="533400" y="5394325"/>
            <a:ext cx="1066800" cy="701675"/>
          </a:xfrm>
          <a:prstGeom prst="rect">
            <a:avLst/>
          </a:prstGeom>
          <a:noFill/>
          <a:ln w="9525">
            <a:noFill/>
            <a:miter lim="800000"/>
            <a:headEnd/>
            <a:tailEnd/>
          </a:ln>
        </p:spPr>
        <p:txBody>
          <a:bodyPr>
            <a:spAutoFit/>
          </a:bodyPr>
          <a:lstStyle/>
          <a:p>
            <a:pPr algn="ctr" rtl="0" fontAlgn="base">
              <a:spcBef>
                <a:spcPct val="0"/>
              </a:spcBef>
              <a:spcAft>
                <a:spcPct val="0"/>
              </a:spcAft>
            </a:pPr>
            <a:r>
              <a:rPr lang="en-US" sz="1000" kern="1200">
                <a:solidFill>
                  <a:srgbClr val="000000"/>
                </a:solidFill>
                <a:latin typeface="Arial" pitchFamily="34" charset="0"/>
                <a:ea typeface="+mn-ea"/>
                <a:cs typeface="+mn-cs"/>
              </a:rPr>
              <a:t>Decision is made that cargo will go PAX</a:t>
            </a:r>
          </a:p>
        </p:txBody>
      </p:sp>
      <p:sp>
        <p:nvSpPr>
          <p:cNvPr id="11327" name="Text Box 64"/>
          <p:cNvSpPr txBox="1">
            <a:spLocks noChangeArrowheads="1"/>
          </p:cNvSpPr>
          <p:nvPr/>
        </p:nvSpPr>
        <p:spPr bwMode="auto">
          <a:xfrm>
            <a:off x="2590800" y="5181600"/>
            <a:ext cx="685800" cy="304800"/>
          </a:xfrm>
          <a:prstGeom prst="rect">
            <a:avLst/>
          </a:prstGeom>
          <a:noFill/>
          <a:ln w="9525">
            <a:noFill/>
            <a:miter lim="800000"/>
            <a:headEnd/>
            <a:tailEnd/>
          </a:ln>
        </p:spPr>
        <p:txBody>
          <a:bodyPr>
            <a:spAutoFit/>
          </a:bodyPr>
          <a:lstStyle/>
          <a:p>
            <a:pPr algn="l" rtl="0" fontAlgn="base">
              <a:spcBef>
                <a:spcPct val="50000"/>
              </a:spcBef>
              <a:spcAft>
                <a:spcPct val="0"/>
              </a:spcAft>
            </a:pPr>
            <a:r>
              <a:rPr lang="en-US" sz="1400" kern="1200">
                <a:solidFill>
                  <a:srgbClr val="000000"/>
                </a:solidFill>
                <a:latin typeface="Arial" pitchFamily="34" charset="0"/>
                <a:ea typeface="+mn-ea"/>
                <a:cs typeface="+mn-cs"/>
              </a:rPr>
              <a:t>DSA</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ctrTitle"/>
          </p:nvPr>
        </p:nvSpPr>
        <p:spPr/>
        <p:txBody>
          <a:bodyPr/>
          <a:lstStyle/>
          <a:p>
            <a:pPr eaLnBrk="1" hangingPunct="1"/>
            <a:r>
              <a:rPr lang="en-US" smtClean="0"/>
              <a:t>Participating in Phase One</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Agenda</a:t>
            </a:r>
          </a:p>
        </p:txBody>
      </p:sp>
      <p:sp>
        <p:nvSpPr>
          <p:cNvPr id="9219" name="Rectangle 3"/>
          <p:cNvSpPr>
            <a:spLocks noGrp="1" noChangeArrowheads="1"/>
          </p:cNvSpPr>
          <p:nvPr>
            <p:ph type="body" idx="1"/>
          </p:nvPr>
        </p:nvSpPr>
        <p:spPr>
          <a:xfrm>
            <a:off x="152400" y="814388"/>
            <a:ext cx="8991600" cy="4010025"/>
          </a:xfrm>
        </p:spPr>
        <p:txBody>
          <a:bodyPr/>
          <a:lstStyle/>
          <a:p>
            <a:pPr eaLnBrk="1" hangingPunct="1"/>
            <a:r>
              <a:rPr lang="en-US" sz="2000" smtClean="0"/>
              <a:t>Opening Remarks </a:t>
            </a:r>
          </a:p>
          <a:p>
            <a:pPr eaLnBrk="1" hangingPunct="1"/>
            <a:r>
              <a:rPr lang="en-US" sz="2000" smtClean="0"/>
              <a:t>Sensitive Security Information (SSI) Review</a:t>
            </a:r>
          </a:p>
          <a:p>
            <a:pPr eaLnBrk="1" hangingPunct="1"/>
            <a:r>
              <a:rPr lang="en-US" sz="2000" smtClean="0"/>
              <a:t>100% Screening Legislation</a:t>
            </a:r>
          </a:p>
          <a:p>
            <a:pPr eaLnBrk="1" hangingPunct="1"/>
            <a:r>
              <a:rPr lang="en-US" sz="2000" smtClean="0"/>
              <a:t>Certified Cargo Screening Program (CCSP)</a:t>
            </a:r>
          </a:p>
          <a:p>
            <a:pPr eaLnBrk="1" hangingPunct="1"/>
            <a:r>
              <a:rPr lang="en-US" sz="2000" smtClean="0"/>
              <a:t>Phase One Deployment</a:t>
            </a:r>
          </a:p>
          <a:p>
            <a:pPr eaLnBrk="1" hangingPunct="1"/>
            <a:r>
              <a:rPr lang="en-US" sz="2000" smtClean="0"/>
              <a:t>CCSP Requirements</a:t>
            </a:r>
          </a:p>
          <a:p>
            <a:pPr eaLnBrk="1" hangingPunct="1"/>
            <a:r>
              <a:rPr lang="en-US" sz="2000" smtClean="0"/>
              <a:t>Next Steps</a:t>
            </a:r>
          </a:p>
          <a:p>
            <a:pPr eaLnBrk="1" hangingPunct="1"/>
            <a:r>
              <a:rPr lang="en-US" sz="2000" smtClean="0"/>
              <a:t>Q &amp; A</a:t>
            </a:r>
          </a:p>
          <a:p>
            <a:pPr eaLnBrk="1" hangingPunct="1">
              <a:buFont typeface="Wingdings" pitchFamily="2" charset="2"/>
              <a:buNone/>
            </a:pPr>
            <a:endParaRPr lang="en-US"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p:cNvSpPr>
            <a:spLocks noChangeArrowheads="1"/>
          </p:cNvSpPr>
          <p:nvPr/>
        </p:nvSpPr>
        <p:spPr bwMode="auto">
          <a:xfrm>
            <a:off x="304800" y="1309688"/>
            <a:ext cx="1858963" cy="519112"/>
          </a:xfrm>
          <a:prstGeom prst="rect">
            <a:avLst/>
          </a:prstGeom>
          <a:noFill/>
          <a:ln w="9525">
            <a:noFill/>
            <a:miter lim="800000"/>
            <a:headEnd/>
            <a:tailEnd/>
          </a:ln>
        </p:spPr>
        <p:txBody>
          <a:bodyPr lIns="0" tIns="0" rIns="0" bIns="0">
            <a:spAutoFit/>
          </a:bodyPr>
          <a:lstStyle/>
          <a:p>
            <a:pPr eaLnBrk="0" hangingPunct="0"/>
            <a:r>
              <a:rPr lang="en-GB">
                <a:solidFill>
                  <a:schemeClr val="bg1"/>
                </a:solidFill>
              </a:rPr>
              <a:t>Shipper </a:t>
            </a:r>
            <a:r>
              <a:rPr lang="en-GB" sz="1000">
                <a:solidFill>
                  <a:schemeClr val="bg1"/>
                </a:solidFill>
              </a:rPr>
              <a:t>(MFG/WHS/3PL/DC</a:t>
            </a:r>
            <a:r>
              <a:rPr lang="en-GB" sz="1600">
                <a:solidFill>
                  <a:schemeClr val="bg1"/>
                </a:solidFill>
              </a:rPr>
              <a:t>)</a:t>
            </a:r>
          </a:p>
        </p:txBody>
      </p:sp>
      <p:sp>
        <p:nvSpPr>
          <p:cNvPr id="24579" name="Rectangle 7"/>
          <p:cNvSpPr>
            <a:spLocks noChangeArrowheads="1"/>
          </p:cNvSpPr>
          <p:nvPr/>
        </p:nvSpPr>
        <p:spPr bwMode="auto">
          <a:xfrm>
            <a:off x="2362200" y="985838"/>
            <a:ext cx="6629400" cy="1368425"/>
          </a:xfrm>
          <a:prstGeom prst="rect">
            <a:avLst/>
          </a:prstGeom>
          <a:noFill/>
          <a:ln w="9525">
            <a:noFill/>
            <a:miter lim="800000"/>
            <a:headEnd/>
            <a:tailEnd/>
          </a:ln>
        </p:spPr>
        <p:txBody>
          <a:bodyPr lIns="0" tIns="0" rIns="0" bIns="0"/>
          <a:lstStyle/>
          <a:p>
            <a:pPr marL="381000" indent="-381000" algn="l" eaLnBrk="0" hangingPunct="0">
              <a:spcBef>
                <a:spcPct val="30000"/>
              </a:spcBef>
              <a:buFont typeface="Wingdings" pitchFamily="2" charset="2"/>
              <a:buChar char="§"/>
            </a:pPr>
            <a:r>
              <a:rPr lang="en-GB" sz="1600" b="0"/>
              <a:t>Become a Certified Cargo Screening Facility (CCSF) and agree to become a regulated entity. </a:t>
            </a:r>
          </a:p>
          <a:p>
            <a:pPr marL="381000" indent="-381000" algn="l">
              <a:spcBef>
                <a:spcPct val="30000"/>
              </a:spcBef>
              <a:buClr>
                <a:schemeClr val="tx1"/>
              </a:buClr>
              <a:buFont typeface="Wingdings" pitchFamily="2" charset="2"/>
              <a:buChar char="§"/>
            </a:pPr>
            <a:r>
              <a:rPr lang="en-US" sz="1600" b="0"/>
              <a:t>Adhere to the security standards provided in the regulatory Order. </a:t>
            </a:r>
          </a:p>
          <a:p>
            <a:pPr marL="381000" indent="-381000" algn="l">
              <a:spcBef>
                <a:spcPct val="30000"/>
              </a:spcBef>
              <a:buClr>
                <a:schemeClr val="tx1"/>
              </a:buClr>
              <a:buFont typeface="Wingdings" pitchFamily="2" charset="2"/>
              <a:buChar char="§"/>
            </a:pPr>
            <a:r>
              <a:rPr lang="en-US" sz="1600" b="0"/>
              <a:t>Provide feedback to TSA to improve, revise, and shape future of program</a:t>
            </a:r>
            <a:r>
              <a:rPr lang="en-GB" sz="1600" b="0"/>
              <a:t>.</a:t>
            </a:r>
          </a:p>
        </p:txBody>
      </p:sp>
      <p:sp>
        <p:nvSpPr>
          <p:cNvPr id="24580" name="Rectangle 9"/>
          <p:cNvSpPr>
            <a:spLocks noChangeArrowheads="1"/>
          </p:cNvSpPr>
          <p:nvPr/>
        </p:nvSpPr>
        <p:spPr bwMode="auto">
          <a:xfrm>
            <a:off x="2362200" y="2824163"/>
            <a:ext cx="6629400" cy="1685925"/>
          </a:xfrm>
          <a:prstGeom prst="rect">
            <a:avLst/>
          </a:prstGeom>
          <a:noFill/>
          <a:ln w="9525">
            <a:noFill/>
            <a:miter lim="800000"/>
            <a:headEnd/>
            <a:tailEnd/>
          </a:ln>
        </p:spPr>
        <p:txBody>
          <a:bodyPr lIns="0" tIns="0" rIns="0" bIns="0"/>
          <a:lstStyle/>
          <a:p>
            <a:pPr marL="381000" indent="-381000" algn="l" eaLnBrk="0" hangingPunct="0">
              <a:spcBef>
                <a:spcPct val="30000"/>
              </a:spcBef>
              <a:buFont typeface="Wingdings" pitchFamily="2" charset="2"/>
              <a:buChar char="§"/>
            </a:pPr>
            <a:r>
              <a:rPr lang="en-US" sz="1600" b="0"/>
              <a:t>Nominate shippers to participate in Phase One.</a:t>
            </a:r>
          </a:p>
          <a:p>
            <a:pPr marL="381000" indent="-381000" algn="l" eaLnBrk="0" hangingPunct="0">
              <a:spcBef>
                <a:spcPct val="30000"/>
              </a:spcBef>
              <a:buFont typeface="Wingdings" pitchFamily="2" charset="2"/>
              <a:buChar char="§"/>
            </a:pPr>
            <a:r>
              <a:rPr lang="en-US" sz="1600" b="0"/>
              <a:t>Participate as a supply chain partner and adhere to the IAC SSP Alternate Procedures.</a:t>
            </a:r>
          </a:p>
          <a:p>
            <a:pPr marL="381000" indent="-381000" algn="l" eaLnBrk="0" hangingPunct="0">
              <a:spcBef>
                <a:spcPct val="30000"/>
              </a:spcBef>
              <a:buFont typeface="Wingdings" pitchFamily="2" charset="2"/>
              <a:buChar char="§"/>
            </a:pPr>
            <a:r>
              <a:rPr lang="en-US" sz="1600" b="0"/>
              <a:t>Become a CCSF and screen cargo.</a:t>
            </a:r>
          </a:p>
          <a:p>
            <a:pPr marL="381000" indent="-381000" algn="l" eaLnBrk="0" hangingPunct="0">
              <a:spcBef>
                <a:spcPct val="30000"/>
              </a:spcBef>
              <a:buFont typeface="Wingdings" pitchFamily="2" charset="2"/>
              <a:buChar char="§"/>
            </a:pPr>
            <a:r>
              <a:rPr lang="en-US" sz="1600" b="0"/>
              <a:t>Provide feedback to TSA to improve, revise, and shape future of program.</a:t>
            </a:r>
          </a:p>
        </p:txBody>
      </p:sp>
      <p:sp>
        <p:nvSpPr>
          <p:cNvPr id="24581" name="Rectangle 11"/>
          <p:cNvSpPr>
            <a:spLocks noChangeArrowheads="1"/>
          </p:cNvSpPr>
          <p:nvPr/>
        </p:nvSpPr>
        <p:spPr bwMode="auto">
          <a:xfrm>
            <a:off x="2362200" y="4838700"/>
            <a:ext cx="6629400" cy="1644650"/>
          </a:xfrm>
          <a:prstGeom prst="rect">
            <a:avLst/>
          </a:prstGeom>
          <a:noFill/>
          <a:ln w="9525">
            <a:noFill/>
            <a:miter lim="800000"/>
            <a:headEnd/>
            <a:tailEnd/>
          </a:ln>
        </p:spPr>
        <p:txBody>
          <a:bodyPr lIns="0" tIns="0" rIns="0" bIns="0"/>
          <a:lstStyle/>
          <a:p>
            <a:pPr marL="381000" indent="-381000" algn="l" eaLnBrk="0" hangingPunct="0">
              <a:spcBef>
                <a:spcPct val="30000"/>
              </a:spcBef>
              <a:buFont typeface="Wingdings" pitchFamily="2" charset="2"/>
              <a:buChar char="§"/>
            </a:pPr>
            <a:r>
              <a:rPr lang="en-US" sz="1600" b="0"/>
              <a:t>Participate as a supply chain partner and adhere to the AOSSP Alternate Procedures.</a:t>
            </a:r>
          </a:p>
          <a:p>
            <a:pPr marL="381000" indent="-381000" algn="l" eaLnBrk="0" hangingPunct="0">
              <a:spcBef>
                <a:spcPct val="30000"/>
              </a:spcBef>
              <a:buFont typeface="Wingdings" pitchFamily="2" charset="2"/>
              <a:buChar char="§"/>
            </a:pPr>
            <a:r>
              <a:rPr lang="en-US" sz="1600" b="0"/>
              <a:t>Provide feedback to TSA to improve, revise, and shape future of program.</a:t>
            </a:r>
          </a:p>
          <a:p>
            <a:pPr marL="381000" indent="-381000" algn="l" eaLnBrk="0" hangingPunct="0">
              <a:spcBef>
                <a:spcPct val="30000"/>
              </a:spcBef>
              <a:buFont typeface="Wingdings" pitchFamily="2" charset="2"/>
              <a:buChar char="§"/>
            </a:pPr>
            <a:r>
              <a:rPr lang="en-US" sz="1600" b="0"/>
              <a:t>Assist in educating freight forwarders and shippers on enormity of issue.</a:t>
            </a:r>
            <a:endParaRPr lang="en-GB" sz="1600" b="0"/>
          </a:p>
        </p:txBody>
      </p:sp>
      <p:grpSp>
        <p:nvGrpSpPr>
          <p:cNvPr id="24582" name="Group 14"/>
          <p:cNvGrpSpPr>
            <a:grpSpLocks/>
          </p:cNvGrpSpPr>
          <p:nvPr/>
        </p:nvGrpSpPr>
        <p:grpSpPr bwMode="auto">
          <a:xfrm>
            <a:off x="411163" y="869950"/>
            <a:ext cx="1644650" cy="1644650"/>
            <a:chOff x="329" y="2852"/>
            <a:chExt cx="1036" cy="1036"/>
          </a:xfrm>
        </p:grpSpPr>
        <p:sp>
          <p:nvSpPr>
            <p:cNvPr id="24776" name="Oval 15"/>
            <p:cNvSpPr>
              <a:spLocks noChangeAspect="1" noChangeArrowheads="1"/>
            </p:cNvSpPr>
            <p:nvPr/>
          </p:nvSpPr>
          <p:spPr bwMode="auto">
            <a:xfrm>
              <a:off x="329" y="2852"/>
              <a:ext cx="1036" cy="1036"/>
            </a:xfrm>
            <a:prstGeom prst="ellipse">
              <a:avLst/>
            </a:prstGeom>
            <a:solidFill>
              <a:schemeClr val="accent2"/>
            </a:solidFill>
            <a:ln w="9525" algn="ctr">
              <a:noFill/>
              <a:round/>
              <a:headEnd/>
              <a:tailEnd/>
            </a:ln>
          </p:spPr>
          <p:txBody>
            <a:bodyPr lIns="0" tIns="64008" rIns="0"/>
            <a:lstStyle/>
            <a:p>
              <a:endParaRPr lang="en-US" sz="1000" b="0">
                <a:solidFill>
                  <a:schemeClr val="bg1"/>
                </a:solidFill>
              </a:endParaRPr>
            </a:p>
          </p:txBody>
        </p:sp>
        <p:grpSp>
          <p:nvGrpSpPr>
            <p:cNvPr id="24777" name="Group 16"/>
            <p:cNvGrpSpPr>
              <a:grpSpLocks/>
            </p:cNvGrpSpPr>
            <p:nvPr/>
          </p:nvGrpSpPr>
          <p:grpSpPr bwMode="auto">
            <a:xfrm flipH="1">
              <a:off x="732" y="3264"/>
              <a:ext cx="230" cy="522"/>
              <a:chOff x="3931" y="1186"/>
              <a:chExt cx="952" cy="2346"/>
            </a:xfrm>
          </p:grpSpPr>
          <p:sp>
            <p:nvSpPr>
              <p:cNvPr id="24779" name="Freeform 17"/>
              <p:cNvSpPr>
                <a:spLocks/>
              </p:cNvSpPr>
              <p:nvPr/>
            </p:nvSpPr>
            <p:spPr bwMode="auto">
              <a:xfrm flipH="1">
                <a:off x="4043" y="1491"/>
                <a:ext cx="840" cy="2041"/>
              </a:xfrm>
              <a:custGeom>
                <a:avLst/>
                <a:gdLst>
                  <a:gd name="T0" fmla="*/ 35 w 152"/>
                  <a:gd name="T1" fmla="*/ 1 h 369"/>
                  <a:gd name="T2" fmla="*/ 21 w 152"/>
                  <a:gd name="T3" fmla="*/ 3 h 369"/>
                  <a:gd name="T4" fmla="*/ 12 w 152"/>
                  <a:gd name="T5" fmla="*/ 8 h 369"/>
                  <a:gd name="T6" fmla="*/ 9 w 152"/>
                  <a:gd name="T7" fmla="*/ 14 h 369"/>
                  <a:gd name="T8" fmla="*/ 8 w 152"/>
                  <a:gd name="T9" fmla="*/ 25 h 369"/>
                  <a:gd name="T10" fmla="*/ 11 w 152"/>
                  <a:gd name="T11" fmla="*/ 38 h 369"/>
                  <a:gd name="T12" fmla="*/ 15 w 152"/>
                  <a:gd name="T13" fmla="*/ 50 h 369"/>
                  <a:gd name="T14" fmla="*/ 18 w 152"/>
                  <a:gd name="T15" fmla="*/ 57 h 369"/>
                  <a:gd name="T16" fmla="*/ 29 w 152"/>
                  <a:gd name="T17" fmla="*/ 111 h 369"/>
                  <a:gd name="T18" fmla="*/ 31 w 152"/>
                  <a:gd name="T19" fmla="*/ 120 h 369"/>
                  <a:gd name="T20" fmla="*/ 30 w 152"/>
                  <a:gd name="T21" fmla="*/ 128 h 369"/>
                  <a:gd name="T22" fmla="*/ 29 w 152"/>
                  <a:gd name="T23" fmla="*/ 138 h 369"/>
                  <a:gd name="T24" fmla="*/ 30 w 152"/>
                  <a:gd name="T25" fmla="*/ 150 h 369"/>
                  <a:gd name="T26" fmla="*/ 28 w 152"/>
                  <a:gd name="T27" fmla="*/ 179 h 369"/>
                  <a:gd name="T28" fmla="*/ 25 w 152"/>
                  <a:gd name="T29" fmla="*/ 206 h 369"/>
                  <a:gd name="T30" fmla="*/ 12 w 152"/>
                  <a:gd name="T31" fmla="*/ 273 h 369"/>
                  <a:gd name="T32" fmla="*/ 9 w 152"/>
                  <a:gd name="T33" fmla="*/ 292 h 369"/>
                  <a:gd name="T34" fmla="*/ 4 w 152"/>
                  <a:gd name="T35" fmla="*/ 325 h 369"/>
                  <a:gd name="T36" fmla="*/ 0 w 152"/>
                  <a:gd name="T37" fmla="*/ 350 h 369"/>
                  <a:gd name="T38" fmla="*/ 2 w 152"/>
                  <a:gd name="T39" fmla="*/ 366 h 369"/>
                  <a:gd name="T40" fmla="*/ 13 w 152"/>
                  <a:gd name="T41" fmla="*/ 368 h 369"/>
                  <a:gd name="T42" fmla="*/ 24 w 152"/>
                  <a:gd name="T43" fmla="*/ 369 h 369"/>
                  <a:gd name="T44" fmla="*/ 31 w 152"/>
                  <a:gd name="T45" fmla="*/ 367 h 369"/>
                  <a:gd name="T46" fmla="*/ 34 w 152"/>
                  <a:gd name="T47" fmla="*/ 365 h 369"/>
                  <a:gd name="T48" fmla="*/ 37 w 152"/>
                  <a:gd name="T49" fmla="*/ 351 h 369"/>
                  <a:gd name="T50" fmla="*/ 34 w 152"/>
                  <a:gd name="T51" fmla="*/ 332 h 369"/>
                  <a:gd name="T52" fmla="*/ 39 w 152"/>
                  <a:gd name="T53" fmla="*/ 300 h 369"/>
                  <a:gd name="T54" fmla="*/ 50 w 152"/>
                  <a:gd name="T55" fmla="*/ 255 h 369"/>
                  <a:gd name="T56" fmla="*/ 57 w 152"/>
                  <a:gd name="T57" fmla="*/ 230 h 369"/>
                  <a:gd name="T58" fmla="*/ 61 w 152"/>
                  <a:gd name="T59" fmla="*/ 203 h 369"/>
                  <a:gd name="T60" fmla="*/ 66 w 152"/>
                  <a:gd name="T61" fmla="*/ 164 h 369"/>
                  <a:gd name="T62" fmla="*/ 89 w 152"/>
                  <a:gd name="T63" fmla="*/ 323 h 369"/>
                  <a:gd name="T64" fmla="*/ 92 w 152"/>
                  <a:gd name="T65" fmla="*/ 350 h 369"/>
                  <a:gd name="T66" fmla="*/ 113 w 152"/>
                  <a:gd name="T67" fmla="*/ 349 h 369"/>
                  <a:gd name="T68" fmla="*/ 152 w 152"/>
                  <a:gd name="T69" fmla="*/ 352 h 369"/>
                  <a:gd name="T70" fmla="*/ 147 w 152"/>
                  <a:gd name="T71" fmla="*/ 335 h 369"/>
                  <a:gd name="T72" fmla="*/ 126 w 152"/>
                  <a:gd name="T73" fmla="*/ 321 h 369"/>
                  <a:gd name="T74" fmla="*/ 124 w 152"/>
                  <a:gd name="T75" fmla="*/ 299 h 369"/>
                  <a:gd name="T76" fmla="*/ 121 w 152"/>
                  <a:gd name="T77" fmla="*/ 261 h 369"/>
                  <a:gd name="T78" fmla="*/ 122 w 152"/>
                  <a:gd name="T79" fmla="*/ 242 h 369"/>
                  <a:gd name="T80" fmla="*/ 119 w 152"/>
                  <a:gd name="T81" fmla="*/ 223 h 369"/>
                  <a:gd name="T82" fmla="*/ 113 w 152"/>
                  <a:gd name="T83" fmla="*/ 196 h 369"/>
                  <a:gd name="T84" fmla="*/ 105 w 152"/>
                  <a:gd name="T85" fmla="*/ 163 h 369"/>
                  <a:gd name="T86" fmla="*/ 99 w 152"/>
                  <a:gd name="T87" fmla="*/ 137 h 369"/>
                  <a:gd name="T88" fmla="*/ 94 w 152"/>
                  <a:gd name="T89" fmla="*/ 111 h 369"/>
                  <a:gd name="T90" fmla="*/ 94 w 152"/>
                  <a:gd name="T91" fmla="*/ 36 h 369"/>
                  <a:gd name="T92" fmla="*/ 64 w 152"/>
                  <a:gd name="T93" fmla="*/ 1 h 369"/>
                  <a:gd name="T94" fmla="*/ 55 w 152"/>
                  <a:gd name="T95" fmla="*/ 0 h 369"/>
                  <a:gd name="T96" fmla="*/ 42 w 152"/>
                  <a:gd name="T97" fmla="*/ 1 h 36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52"/>
                  <a:gd name="T148" fmla="*/ 0 h 369"/>
                  <a:gd name="T149" fmla="*/ 152 w 152"/>
                  <a:gd name="T150" fmla="*/ 369 h 36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52" h="369">
                    <a:moveTo>
                      <a:pt x="39" y="1"/>
                    </a:moveTo>
                    <a:lnTo>
                      <a:pt x="38" y="1"/>
                    </a:lnTo>
                    <a:lnTo>
                      <a:pt x="35" y="1"/>
                    </a:lnTo>
                    <a:lnTo>
                      <a:pt x="31" y="2"/>
                    </a:lnTo>
                    <a:lnTo>
                      <a:pt x="26" y="2"/>
                    </a:lnTo>
                    <a:lnTo>
                      <a:pt x="21" y="3"/>
                    </a:lnTo>
                    <a:lnTo>
                      <a:pt x="17" y="4"/>
                    </a:lnTo>
                    <a:lnTo>
                      <a:pt x="14" y="6"/>
                    </a:lnTo>
                    <a:lnTo>
                      <a:pt x="12" y="8"/>
                    </a:lnTo>
                    <a:lnTo>
                      <a:pt x="11" y="10"/>
                    </a:lnTo>
                    <a:lnTo>
                      <a:pt x="10" y="12"/>
                    </a:lnTo>
                    <a:lnTo>
                      <a:pt x="9" y="14"/>
                    </a:lnTo>
                    <a:lnTo>
                      <a:pt x="9" y="17"/>
                    </a:lnTo>
                    <a:lnTo>
                      <a:pt x="8" y="20"/>
                    </a:lnTo>
                    <a:lnTo>
                      <a:pt x="8" y="25"/>
                    </a:lnTo>
                    <a:lnTo>
                      <a:pt x="9" y="29"/>
                    </a:lnTo>
                    <a:lnTo>
                      <a:pt x="10" y="35"/>
                    </a:lnTo>
                    <a:lnTo>
                      <a:pt x="11" y="38"/>
                    </a:lnTo>
                    <a:lnTo>
                      <a:pt x="13" y="42"/>
                    </a:lnTo>
                    <a:lnTo>
                      <a:pt x="14" y="46"/>
                    </a:lnTo>
                    <a:lnTo>
                      <a:pt x="15" y="50"/>
                    </a:lnTo>
                    <a:lnTo>
                      <a:pt x="16" y="53"/>
                    </a:lnTo>
                    <a:lnTo>
                      <a:pt x="17" y="56"/>
                    </a:lnTo>
                    <a:lnTo>
                      <a:pt x="18" y="57"/>
                    </a:lnTo>
                    <a:lnTo>
                      <a:pt x="18" y="58"/>
                    </a:lnTo>
                    <a:lnTo>
                      <a:pt x="28" y="95"/>
                    </a:lnTo>
                    <a:lnTo>
                      <a:pt x="29" y="111"/>
                    </a:lnTo>
                    <a:lnTo>
                      <a:pt x="32" y="115"/>
                    </a:lnTo>
                    <a:lnTo>
                      <a:pt x="32" y="119"/>
                    </a:lnTo>
                    <a:lnTo>
                      <a:pt x="31" y="120"/>
                    </a:lnTo>
                    <a:lnTo>
                      <a:pt x="31" y="121"/>
                    </a:lnTo>
                    <a:lnTo>
                      <a:pt x="30" y="124"/>
                    </a:lnTo>
                    <a:lnTo>
                      <a:pt x="30" y="128"/>
                    </a:lnTo>
                    <a:lnTo>
                      <a:pt x="29" y="131"/>
                    </a:lnTo>
                    <a:lnTo>
                      <a:pt x="29" y="134"/>
                    </a:lnTo>
                    <a:lnTo>
                      <a:pt x="29" y="138"/>
                    </a:lnTo>
                    <a:lnTo>
                      <a:pt x="29" y="143"/>
                    </a:lnTo>
                    <a:lnTo>
                      <a:pt x="30" y="146"/>
                    </a:lnTo>
                    <a:lnTo>
                      <a:pt x="30" y="150"/>
                    </a:lnTo>
                    <a:lnTo>
                      <a:pt x="30" y="158"/>
                    </a:lnTo>
                    <a:lnTo>
                      <a:pt x="29" y="168"/>
                    </a:lnTo>
                    <a:lnTo>
                      <a:pt x="28" y="179"/>
                    </a:lnTo>
                    <a:lnTo>
                      <a:pt x="27" y="190"/>
                    </a:lnTo>
                    <a:lnTo>
                      <a:pt x="26" y="199"/>
                    </a:lnTo>
                    <a:lnTo>
                      <a:pt x="25" y="206"/>
                    </a:lnTo>
                    <a:lnTo>
                      <a:pt x="25" y="208"/>
                    </a:lnTo>
                    <a:lnTo>
                      <a:pt x="22" y="233"/>
                    </a:lnTo>
                    <a:lnTo>
                      <a:pt x="12" y="273"/>
                    </a:lnTo>
                    <a:lnTo>
                      <a:pt x="12" y="275"/>
                    </a:lnTo>
                    <a:lnTo>
                      <a:pt x="10" y="282"/>
                    </a:lnTo>
                    <a:lnTo>
                      <a:pt x="9" y="292"/>
                    </a:lnTo>
                    <a:lnTo>
                      <a:pt x="7" y="303"/>
                    </a:lnTo>
                    <a:lnTo>
                      <a:pt x="5" y="315"/>
                    </a:lnTo>
                    <a:lnTo>
                      <a:pt x="4" y="325"/>
                    </a:lnTo>
                    <a:lnTo>
                      <a:pt x="2" y="333"/>
                    </a:lnTo>
                    <a:lnTo>
                      <a:pt x="2" y="337"/>
                    </a:lnTo>
                    <a:lnTo>
                      <a:pt x="0" y="350"/>
                    </a:lnTo>
                    <a:lnTo>
                      <a:pt x="0" y="365"/>
                    </a:lnTo>
                    <a:lnTo>
                      <a:pt x="1" y="365"/>
                    </a:lnTo>
                    <a:lnTo>
                      <a:pt x="2" y="366"/>
                    </a:lnTo>
                    <a:lnTo>
                      <a:pt x="5" y="366"/>
                    </a:lnTo>
                    <a:lnTo>
                      <a:pt x="9" y="367"/>
                    </a:lnTo>
                    <a:lnTo>
                      <a:pt x="13" y="368"/>
                    </a:lnTo>
                    <a:lnTo>
                      <a:pt x="17" y="369"/>
                    </a:lnTo>
                    <a:lnTo>
                      <a:pt x="21" y="369"/>
                    </a:lnTo>
                    <a:lnTo>
                      <a:pt x="24" y="369"/>
                    </a:lnTo>
                    <a:lnTo>
                      <a:pt x="26" y="368"/>
                    </a:lnTo>
                    <a:lnTo>
                      <a:pt x="29" y="367"/>
                    </a:lnTo>
                    <a:lnTo>
                      <a:pt x="31" y="367"/>
                    </a:lnTo>
                    <a:lnTo>
                      <a:pt x="32" y="366"/>
                    </a:lnTo>
                    <a:lnTo>
                      <a:pt x="33" y="365"/>
                    </a:lnTo>
                    <a:lnTo>
                      <a:pt x="34" y="365"/>
                    </a:lnTo>
                    <a:lnTo>
                      <a:pt x="35" y="364"/>
                    </a:lnTo>
                    <a:lnTo>
                      <a:pt x="37" y="351"/>
                    </a:lnTo>
                    <a:lnTo>
                      <a:pt x="29" y="338"/>
                    </a:lnTo>
                    <a:lnTo>
                      <a:pt x="34" y="334"/>
                    </a:lnTo>
                    <a:lnTo>
                      <a:pt x="34" y="332"/>
                    </a:lnTo>
                    <a:lnTo>
                      <a:pt x="35" y="324"/>
                    </a:lnTo>
                    <a:lnTo>
                      <a:pt x="37" y="313"/>
                    </a:lnTo>
                    <a:lnTo>
                      <a:pt x="39" y="300"/>
                    </a:lnTo>
                    <a:lnTo>
                      <a:pt x="42" y="285"/>
                    </a:lnTo>
                    <a:lnTo>
                      <a:pt x="46" y="269"/>
                    </a:lnTo>
                    <a:lnTo>
                      <a:pt x="50" y="255"/>
                    </a:lnTo>
                    <a:lnTo>
                      <a:pt x="55" y="241"/>
                    </a:lnTo>
                    <a:lnTo>
                      <a:pt x="56" y="238"/>
                    </a:lnTo>
                    <a:lnTo>
                      <a:pt x="57" y="230"/>
                    </a:lnTo>
                    <a:lnTo>
                      <a:pt x="59" y="220"/>
                    </a:lnTo>
                    <a:lnTo>
                      <a:pt x="60" y="213"/>
                    </a:lnTo>
                    <a:lnTo>
                      <a:pt x="61" y="203"/>
                    </a:lnTo>
                    <a:lnTo>
                      <a:pt x="63" y="187"/>
                    </a:lnTo>
                    <a:lnTo>
                      <a:pt x="65" y="171"/>
                    </a:lnTo>
                    <a:lnTo>
                      <a:pt x="66" y="164"/>
                    </a:lnTo>
                    <a:lnTo>
                      <a:pt x="86" y="219"/>
                    </a:lnTo>
                    <a:lnTo>
                      <a:pt x="88" y="245"/>
                    </a:lnTo>
                    <a:lnTo>
                      <a:pt x="89" y="323"/>
                    </a:lnTo>
                    <a:lnTo>
                      <a:pt x="94" y="326"/>
                    </a:lnTo>
                    <a:lnTo>
                      <a:pt x="93" y="338"/>
                    </a:lnTo>
                    <a:lnTo>
                      <a:pt x="92" y="350"/>
                    </a:lnTo>
                    <a:lnTo>
                      <a:pt x="92" y="354"/>
                    </a:lnTo>
                    <a:lnTo>
                      <a:pt x="112" y="354"/>
                    </a:lnTo>
                    <a:lnTo>
                      <a:pt x="113" y="349"/>
                    </a:lnTo>
                    <a:lnTo>
                      <a:pt x="119" y="354"/>
                    </a:lnTo>
                    <a:lnTo>
                      <a:pt x="138" y="355"/>
                    </a:lnTo>
                    <a:lnTo>
                      <a:pt x="152" y="352"/>
                    </a:lnTo>
                    <a:lnTo>
                      <a:pt x="152" y="347"/>
                    </a:lnTo>
                    <a:lnTo>
                      <a:pt x="152" y="342"/>
                    </a:lnTo>
                    <a:lnTo>
                      <a:pt x="147" y="335"/>
                    </a:lnTo>
                    <a:lnTo>
                      <a:pt x="126" y="329"/>
                    </a:lnTo>
                    <a:lnTo>
                      <a:pt x="123" y="322"/>
                    </a:lnTo>
                    <a:lnTo>
                      <a:pt x="126" y="321"/>
                    </a:lnTo>
                    <a:lnTo>
                      <a:pt x="126" y="318"/>
                    </a:lnTo>
                    <a:lnTo>
                      <a:pt x="125" y="310"/>
                    </a:lnTo>
                    <a:lnTo>
                      <a:pt x="124" y="299"/>
                    </a:lnTo>
                    <a:lnTo>
                      <a:pt x="123" y="286"/>
                    </a:lnTo>
                    <a:lnTo>
                      <a:pt x="122" y="273"/>
                    </a:lnTo>
                    <a:lnTo>
                      <a:pt x="121" y="261"/>
                    </a:lnTo>
                    <a:lnTo>
                      <a:pt x="121" y="252"/>
                    </a:lnTo>
                    <a:lnTo>
                      <a:pt x="121" y="247"/>
                    </a:lnTo>
                    <a:lnTo>
                      <a:pt x="122" y="242"/>
                    </a:lnTo>
                    <a:lnTo>
                      <a:pt x="121" y="233"/>
                    </a:lnTo>
                    <a:lnTo>
                      <a:pt x="120" y="226"/>
                    </a:lnTo>
                    <a:lnTo>
                      <a:pt x="119" y="223"/>
                    </a:lnTo>
                    <a:lnTo>
                      <a:pt x="115" y="206"/>
                    </a:lnTo>
                    <a:lnTo>
                      <a:pt x="115" y="203"/>
                    </a:lnTo>
                    <a:lnTo>
                      <a:pt x="113" y="196"/>
                    </a:lnTo>
                    <a:lnTo>
                      <a:pt x="111" y="187"/>
                    </a:lnTo>
                    <a:lnTo>
                      <a:pt x="108" y="175"/>
                    </a:lnTo>
                    <a:lnTo>
                      <a:pt x="105" y="163"/>
                    </a:lnTo>
                    <a:lnTo>
                      <a:pt x="102" y="152"/>
                    </a:lnTo>
                    <a:lnTo>
                      <a:pt x="100" y="143"/>
                    </a:lnTo>
                    <a:lnTo>
                      <a:pt x="99" y="137"/>
                    </a:lnTo>
                    <a:lnTo>
                      <a:pt x="97" y="122"/>
                    </a:lnTo>
                    <a:lnTo>
                      <a:pt x="94" y="113"/>
                    </a:lnTo>
                    <a:lnTo>
                      <a:pt x="94" y="111"/>
                    </a:lnTo>
                    <a:lnTo>
                      <a:pt x="97" y="99"/>
                    </a:lnTo>
                    <a:lnTo>
                      <a:pt x="97" y="58"/>
                    </a:lnTo>
                    <a:lnTo>
                      <a:pt x="94" y="36"/>
                    </a:lnTo>
                    <a:lnTo>
                      <a:pt x="84" y="9"/>
                    </a:lnTo>
                    <a:lnTo>
                      <a:pt x="65" y="1"/>
                    </a:lnTo>
                    <a:lnTo>
                      <a:pt x="64" y="1"/>
                    </a:lnTo>
                    <a:lnTo>
                      <a:pt x="62" y="1"/>
                    </a:lnTo>
                    <a:lnTo>
                      <a:pt x="59" y="1"/>
                    </a:lnTo>
                    <a:lnTo>
                      <a:pt x="55" y="0"/>
                    </a:lnTo>
                    <a:lnTo>
                      <a:pt x="51" y="0"/>
                    </a:lnTo>
                    <a:lnTo>
                      <a:pt x="47" y="0"/>
                    </a:lnTo>
                    <a:lnTo>
                      <a:pt x="42" y="1"/>
                    </a:lnTo>
                    <a:lnTo>
                      <a:pt x="39" y="1"/>
                    </a:lnTo>
                    <a:close/>
                  </a:path>
                </a:pathLst>
              </a:custGeom>
              <a:solidFill>
                <a:srgbClr val="000000"/>
              </a:solidFill>
              <a:ln w="9525">
                <a:noFill/>
                <a:round/>
                <a:headEnd/>
                <a:tailEnd/>
              </a:ln>
            </p:spPr>
            <p:txBody>
              <a:bodyPr/>
              <a:lstStyle/>
              <a:p>
                <a:endParaRPr lang="en-US"/>
              </a:p>
            </p:txBody>
          </p:sp>
          <p:sp>
            <p:nvSpPr>
              <p:cNvPr id="24780" name="Freeform 18"/>
              <p:cNvSpPr>
                <a:spLocks/>
              </p:cNvSpPr>
              <p:nvPr/>
            </p:nvSpPr>
            <p:spPr bwMode="auto">
              <a:xfrm flipH="1">
                <a:off x="4209" y="1496"/>
                <a:ext cx="270" cy="531"/>
              </a:xfrm>
              <a:custGeom>
                <a:avLst/>
                <a:gdLst>
                  <a:gd name="T0" fmla="*/ 0 w 49"/>
                  <a:gd name="T1" fmla="*/ 0 h 96"/>
                  <a:gd name="T2" fmla="*/ 1 w 49"/>
                  <a:gd name="T3" fmla="*/ 0 h 96"/>
                  <a:gd name="T4" fmla="*/ 3 w 49"/>
                  <a:gd name="T5" fmla="*/ 1 h 96"/>
                  <a:gd name="T6" fmla="*/ 6 w 49"/>
                  <a:gd name="T7" fmla="*/ 2 h 96"/>
                  <a:gd name="T8" fmla="*/ 9 w 49"/>
                  <a:gd name="T9" fmla="*/ 4 h 96"/>
                  <a:gd name="T10" fmla="*/ 13 w 49"/>
                  <a:gd name="T11" fmla="*/ 5 h 96"/>
                  <a:gd name="T12" fmla="*/ 16 w 49"/>
                  <a:gd name="T13" fmla="*/ 6 h 96"/>
                  <a:gd name="T14" fmla="*/ 19 w 49"/>
                  <a:gd name="T15" fmla="*/ 7 h 96"/>
                  <a:gd name="T16" fmla="*/ 21 w 49"/>
                  <a:gd name="T17" fmla="*/ 7 h 96"/>
                  <a:gd name="T18" fmla="*/ 23 w 49"/>
                  <a:gd name="T19" fmla="*/ 7 h 96"/>
                  <a:gd name="T20" fmla="*/ 26 w 49"/>
                  <a:gd name="T21" fmla="*/ 8 h 96"/>
                  <a:gd name="T22" fmla="*/ 29 w 49"/>
                  <a:gd name="T23" fmla="*/ 9 h 96"/>
                  <a:gd name="T24" fmla="*/ 32 w 49"/>
                  <a:gd name="T25" fmla="*/ 11 h 96"/>
                  <a:gd name="T26" fmla="*/ 34 w 49"/>
                  <a:gd name="T27" fmla="*/ 13 h 96"/>
                  <a:gd name="T28" fmla="*/ 36 w 49"/>
                  <a:gd name="T29" fmla="*/ 15 h 96"/>
                  <a:gd name="T30" fmla="*/ 38 w 49"/>
                  <a:gd name="T31" fmla="*/ 16 h 96"/>
                  <a:gd name="T32" fmla="*/ 38 w 49"/>
                  <a:gd name="T33" fmla="*/ 17 h 96"/>
                  <a:gd name="T34" fmla="*/ 43 w 49"/>
                  <a:gd name="T35" fmla="*/ 46 h 96"/>
                  <a:gd name="T36" fmla="*/ 46 w 49"/>
                  <a:gd name="T37" fmla="*/ 62 h 96"/>
                  <a:gd name="T38" fmla="*/ 49 w 49"/>
                  <a:gd name="T39" fmla="*/ 71 h 96"/>
                  <a:gd name="T40" fmla="*/ 42 w 49"/>
                  <a:gd name="T41" fmla="*/ 86 h 96"/>
                  <a:gd name="T42" fmla="*/ 28 w 49"/>
                  <a:gd name="T43" fmla="*/ 96 h 96"/>
                  <a:gd name="T44" fmla="*/ 19 w 49"/>
                  <a:gd name="T45" fmla="*/ 96 h 96"/>
                  <a:gd name="T46" fmla="*/ 9 w 49"/>
                  <a:gd name="T47" fmla="*/ 82 h 96"/>
                  <a:gd name="T48" fmla="*/ 0 w 49"/>
                  <a:gd name="T49" fmla="*/ 0 h 9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9"/>
                  <a:gd name="T76" fmla="*/ 0 h 96"/>
                  <a:gd name="T77" fmla="*/ 49 w 49"/>
                  <a:gd name="T78" fmla="*/ 96 h 9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9" h="96">
                    <a:moveTo>
                      <a:pt x="0" y="0"/>
                    </a:moveTo>
                    <a:lnTo>
                      <a:pt x="1" y="0"/>
                    </a:lnTo>
                    <a:lnTo>
                      <a:pt x="3" y="1"/>
                    </a:lnTo>
                    <a:lnTo>
                      <a:pt x="6" y="2"/>
                    </a:lnTo>
                    <a:lnTo>
                      <a:pt x="9" y="4"/>
                    </a:lnTo>
                    <a:lnTo>
                      <a:pt x="13" y="5"/>
                    </a:lnTo>
                    <a:lnTo>
                      <a:pt x="16" y="6"/>
                    </a:lnTo>
                    <a:lnTo>
                      <a:pt x="19" y="7"/>
                    </a:lnTo>
                    <a:lnTo>
                      <a:pt x="21" y="7"/>
                    </a:lnTo>
                    <a:lnTo>
                      <a:pt x="23" y="7"/>
                    </a:lnTo>
                    <a:lnTo>
                      <a:pt x="26" y="8"/>
                    </a:lnTo>
                    <a:lnTo>
                      <a:pt x="29" y="9"/>
                    </a:lnTo>
                    <a:lnTo>
                      <a:pt x="32" y="11"/>
                    </a:lnTo>
                    <a:lnTo>
                      <a:pt x="34" y="13"/>
                    </a:lnTo>
                    <a:lnTo>
                      <a:pt x="36" y="15"/>
                    </a:lnTo>
                    <a:lnTo>
                      <a:pt x="38" y="16"/>
                    </a:lnTo>
                    <a:lnTo>
                      <a:pt x="38" y="17"/>
                    </a:lnTo>
                    <a:lnTo>
                      <a:pt x="43" y="46"/>
                    </a:lnTo>
                    <a:lnTo>
                      <a:pt x="46" y="62"/>
                    </a:lnTo>
                    <a:lnTo>
                      <a:pt x="49" y="71"/>
                    </a:lnTo>
                    <a:lnTo>
                      <a:pt x="42" y="86"/>
                    </a:lnTo>
                    <a:lnTo>
                      <a:pt x="28" y="96"/>
                    </a:lnTo>
                    <a:lnTo>
                      <a:pt x="19" y="96"/>
                    </a:lnTo>
                    <a:lnTo>
                      <a:pt x="9" y="82"/>
                    </a:lnTo>
                    <a:lnTo>
                      <a:pt x="0" y="0"/>
                    </a:lnTo>
                    <a:close/>
                  </a:path>
                </a:pathLst>
              </a:custGeom>
              <a:solidFill>
                <a:srgbClr val="000000"/>
              </a:solidFill>
              <a:ln w="9525">
                <a:noFill/>
                <a:round/>
                <a:headEnd/>
                <a:tailEnd/>
              </a:ln>
            </p:spPr>
            <p:txBody>
              <a:bodyPr/>
              <a:lstStyle/>
              <a:p>
                <a:endParaRPr lang="en-US"/>
              </a:p>
            </p:txBody>
          </p:sp>
          <p:sp>
            <p:nvSpPr>
              <p:cNvPr id="24781" name="Freeform 19"/>
              <p:cNvSpPr>
                <a:spLocks/>
              </p:cNvSpPr>
              <p:nvPr/>
            </p:nvSpPr>
            <p:spPr bwMode="auto">
              <a:xfrm flipH="1">
                <a:off x="4385" y="1186"/>
                <a:ext cx="238" cy="366"/>
              </a:xfrm>
              <a:custGeom>
                <a:avLst/>
                <a:gdLst>
                  <a:gd name="T0" fmla="*/ 26 w 43"/>
                  <a:gd name="T1" fmla="*/ 64 h 66"/>
                  <a:gd name="T2" fmla="*/ 25 w 43"/>
                  <a:gd name="T3" fmla="*/ 63 h 66"/>
                  <a:gd name="T4" fmla="*/ 25 w 43"/>
                  <a:gd name="T5" fmla="*/ 60 h 66"/>
                  <a:gd name="T6" fmla="*/ 29 w 43"/>
                  <a:gd name="T7" fmla="*/ 60 h 66"/>
                  <a:gd name="T8" fmla="*/ 31 w 43"/>
                  <a:gd name="T9" fmla="*/ 60 h 66"/>
                  <a:gd name="T10" fmla="*/ 34 w 43"/>
                  <a:gd name="T11" fmla="*/ 55 h 66"/>
                  <a:gd name="T12" fmla="*/ 34 w 43"/>
                  <a:gd name="T13" fmla="*/ 52 h 66"/>
                  <a:gd name="T14" fmla="*/ 36 w 43"/>
                  <a:gd name="T15" fmla="*/ 47 h 66"/>
                  <a:gd name="T16" fmla="*/ 37 w 43"/>
                  <a:gd name="T17" fmla="*/ 42 h 66"/>
                  <a:gd name="T18" fmla="*/ 38 w 43"/>
                  <a:gd name="T19" fmla="*/ 38 h 66"/>
                  <a:gd name="T20" fmla="*/ 37 w 43"/>
                  <a:gd name="T21" fmla="*/ 31 h 66"/>
                  <a:gd name="T22" fmla="*/ 39 w 43"/>
                  <a:gd name="T23" fmla="*/ 28 h 66"/>
                  <a:gd name="T24" fmla="*/ 39 w 43"/>
                  <a:gd name="T25" fmla="*/ 23 h 66"/>
                  <a:gd name="T26" fmla="*/ 37 w 43"/>
                  <a:gd name="T27" fmla="*/ 16 h 66"/>
                  <a:gd name="T28" fmla="*/ 40 w 43"/>
                  <a:gd name="T29" fmla="*/ 19 h 66"/>
                  <a:gd name="T30" fmla="*/ 40 w 43"/>
                  <a:gd name="T31" fmla="*/ 16 h 66"/>
                  <a:gd name="T32" fmla="*/ 38 w 43"/>
                  <a:gd name="T33" fmla="*/ 14 h 66"/>
                  <a:gd name="T34" fmla="*/ 40 w 43"/>
                  <a:gd name="T35" fmla="*/ 14 h 66"/>
                  <a:gd name="T36" fmla="*/ 43 w 43"/>
                  <a:gd name="T37" fmla="*/ 16 h 66"/>
                  <a:gd name="T38" fmla="*/ 42 w 43"/>
                  <a:gd name="T39" fmla="*/ 12 h 66"/>
                  <a:gd name="T40" fmla="*/ 39 w 43"/>
                  <a:gd name="T41" fmla="*/ 10 h 66"/>
                  <a:gd name="T42" fmla="*/ 37 w 43"/>
                  <a:gd name="T43" fmla="*/ 9 h 66"/>
                  <a:gd name="T44" fmla="*/ 41 w 43"/>
                  <a:gd name="T45" fmla="*/ 8 h 66"/>
                  <a:gd name="T46" fmla="*/ 38 w 43"/>
                  <a:gd name="T47" fmla="*/ 5 h 66"/>
                  <a:gd name="T48" fmla="*/ 36 w 43"/>
                  <a:gd name="T49" fmla="*/ 4 h 66"/>
                  <a:gd name="T50" fmla="*/ 38 w 43"/>
                  <a:gd name="T51" fmla="*/ 3 h 66"/>
                  <a:gd name="T52" fmla="*/ 35 w 43"/>
                  <a:gd name="T53" fmla="*/ 2 h 66"/>
                  <a:gd name="T54" fmla="*/ 29 w 43"/>
                  <a:gd name="T55" fmla="*/ 2 h 66"/>
                  <a:gd name="T56" fmla="*/ 27 w 43"/>
                  <a:gd name="T57" fmla="*/ 1 h 66"/>
                  <a:gd name="T58" fmla="*/ 28 w 43"/>
                  <a:gd name="T59" fmla="*/ 0 h 66"/>
                  <a:gd name="T60" fmla="*/ 25 w 43"/>
                  <a:gd name="T61" fmla="*/ 0 h 66"/>
                  <a:gd name="T62" fmla="*/ 22 w 43"/>
                  <a:gd name="T63" fmla="*/ 1 h 66"/>
                  <a:gd name="T64" fmla="*/ 18 w 43"/>
                  <a:gd name="T65" fmla="*/ 2 h 66"/>
                  <a:gd name="T66" fmla="*/ 16 w 43"/>
                  <a:gd name="T67" fmla="*/ 2 h 66"/>
                  <a:gd name="T68" fmla="*/ 14 w 43"/>
                  <a:gd name="T69" fmla="*/ 3 h 66"/>
                  <a:gd name="T70" fmla="*/ 15 w 43"/>
                  <a:gd name="T71" fmla="*/ 1 h 66"/>
                  <a:gd name="T72" fmla="*/ 14 w 43"/>
                  <a:gd name="T73" fmla="*/ 1 h 66"/>
                  <a:gd name="T74" fmla="*/ 11 w 43"/>
                  <a:gd name="T75" fmla="*/ 3 h 66"/>
                  <a:gd name="T76" fmla="*/ 7 w 43"/>
                  <a:gd name="T77" fmla="*/ 3 h 66"/>
                  <a:gd name="T78" fmla="*/ 8 w 43"/>
                  <a:gd name="T79" fmla="*/ 4 h 66"/>
                  <a:gd name="T80" fmla="*/ 7 w 43"/>
                  <a:gd name="T81" fmla="*/ 6 h 66"/>
                  <a:gd name="T82" fmla="*/ 4 w 43"/>
                  <a:gd name="T83" fmla="*/ 10 h 66"/>
                  <a:gd name="T84" fmla="*/ 3 w 43"/>
                  <a:gd name="T85" fmla="*/ 17 h 66"/>
                  <a:gd name="T86" fmla="*/ 3 w 43"/>
                  <a:gd name="T87" fmla="*/ 19 h 66"/>
                  <a:gd name="T88" fmla="*/ 3 w 43"/>
                  <a:gd name="T89" fmla="*/ 23 h 66"/>
                  <a:gd name="T90" fmla="*/ 3 w 43"/>
                  <a:gd name="T91" fmla="*/ 26 h 66"/>
                  <a:gd name="T92" fmla="*/ 3 w 43"/>
                  <a:gd name="T93" fmla="*/ 31 h 66"/>
                  <a:gd name="T94" fmla="*/ 4 w 43"/>
                  <a:gd name="T95" fmla="*/ 37 h 66"/>
                  <a:gd name="T96" fmla="*/ 2 w 43"/>
                  <a:gd name="T97" fmla="*/ 46 h 66"/>
                  <a:gd name="T98" fmla="*/ 1 w 43"/>
                  <a:gd name="T99" fmla="*/ 53 h 66"/>
                  <a:gd name="T100" fmla="*/ 0 w 43"/>
                  <a:gd name="T101" fmla="*/ 53 h 66"/>
                  <a:gd name="T102" fmla="*/ 7 w 43"/>
                  <a:gd name="T103" fmla="*/ 63 h 66"/>
                  <a:gd name="T104" fmla="*/ 18 w 43"/>
                  <a:gd name="T105" fmla="*/ 66 h 6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3"/>
                  <a:gd name="T160" fmla="*/ 0 h 66"/>
                  <a:gd name="T161" fmla="*/ 43 w 43"/>
                  <a:gd name="T162" fmla="*/ 66 h 6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3" h="66">
                    <a:moveTo>
                      <a:pt x="26" y="64"/>
                    </a:moveTo>
                    <a:lnTo>
                      <a:pt x="26" y="64"/>
                    </a:lnTo>
                    <a:lnTo>
                      <a:pt x="25" y="63"/>
                    </a:lnTo>
                    <a:lnTo>
                      <a:pt x="25" y="62"/>
                    </a:lnTo>
                    <a:lnTo>
                      <a:pt x="25" y="61"/>
                    </a:lnTo>
                    <a:lnTo>
                      <a:pt x="25" y="60"/>
                    </a:lnTo>
                    <a:lnTo>
                      <a:pt x="26" y="60"/>
                    </a:lnTo>
                    <a:lnTo>
                      <a:pt x="27" y="60"/>
                    </a:lnTo>
                    <a:lnTo>
                      <a:pt x="29" y="60"/>
                    </a:lnTo>
                    <a:lnTo>
                      <a:pt x="30" y="60"/>
                    </a:lnTo>
                    <a:lnTo>
                      <a:pt x="31" y="60"/>
                    </a:lnTo>
                    <a:lnTo>
                      <a:pt x="32" y="60"/>
                    </a:lnTo>
                    <a:lnTo>
                      <a:pt x="34" y="55"/>
                    </a:lnTo>
                    <a:lnTo>
                      <a:pt x="34" y="53"/>
                    </a:lnTo>
                    <a:lnTo>
                      <a:pt x="34" y="52"/>
                    </a:lnTo>
                    <a:lnTo>
                      <a:pt x="34" y="50"/>
                    </a:lnTo>
                    <a:lnTo>
                      <a:pt x="35" y="49"/>
                    </a:lnTo>
                    <a:lnTo>
                      <a:pt x="36" y="47"/>
                    </a:lnTo>
                    <a:lnTo>
                      <a:pt x="36" y="45"/>
                    </a:lnTo>
                    <a:lnTo>
                      <a:pt x="37" y="42"/>
                    </a:lnTo>
                    <a:lnTo>
                      <a:pt x="38" y="40"/>
                    </a:lnTo>
                    <a:lnTo>
                      <a:pt x="38" y="38"/>
                    </a:lnTo>
                    <a:lnTo>
                      <a:pt x="38" y="35"/>
                    </a:lnTo>
                    <a:lnTo>
                      <a:pt x="38" y="33"/>
                    </a:lnTo>
                    <a:lnTo>
                      <a:pt x="37" y="31"/>
                    </a:lnTo>
                    <a:lnTo>
                      <a:pt x="38" y="30"/>
                    </a:lnTo>
                    <a:lnTo>
                      <a:pt x="39" y="28"/>
                    </a:lnTo>
                    <a:lnTo>
                      <a:pt x="39" y="27"/>
                    </a:lnTo>
                    <a:lnTo>
                      <a:pt x="39" y="23"/>
                    </a:lnTo>
                    <a:lnTo>
                      <a:pt x="37" y="18"/>
                    </a:lnTo>
                    <a:lnTo>
                      <a:pt x="37" y="16"/>
                    </a:lnTo>
                    <a:lnTo>
                      <a:pt x="38" y="16"/>
                    </a:lnTo>
                    <a:lnTo>
                      <a:pt x="39" y="17"/>
                    </a:lnTo>
                    <a:lnTo>
                      <a:pt x="40" y="19"/>
                    </a:lnTo>
                    <a:lnTo>
                      <a:pt x="41" y="17"/>
                    </a:lnTo>
                    <a:lnTo>
                      <a:pt x="40" y="16"/>
                    </a:lnTo>
                    <a:lnTo>
                      <a:pt x="37" y="14"/>
                    </a:lnTo>
                    <a:lnTo>
                      <a:pt x="38" y="14"/>
                    </a:lnTo>
                    <a:lnTo>
                      <a:pt x="39" y="14"/>
                    </a:lnTo>
                    <a:lnTo>
                      <a:pt x="40" y="14"/>
                    </a:lnTo>
                    <a:lnTo>
                      <a:pt x="41" y="14"/>
                    </a:lnTo>
                    <a:lnTo>
                      <a:pt x="42" y="15"/>
                    </a:lnTo>
                    <a:lnTo>
                      <a:pt x="43" y="16"/>
                    </a:lnTo>
                    <a:lnTo>
                      <a:pt x="43" y="14"/>
                    </a:lnTo>
                    <a:lnTo>
                      <a:pt x="42" y="12"/>
                    </a:lnTo>
                    <a:lnTo>
                      <a:pt x="40" y="11"/>
                    </a:lnTo>
                    <a:lnTo>
                      <a:pt x="39" y="10"/>
                    </a:lnTo>
                    <a:lnTo>
                      <a:pt x="38" y="9"/>
                    </a:lnTo>
                    <a:lnTo>
                      <a:pt x="37" y="9"/>
                    </a:lnTo>
                    <a:lnTo>
                      <a:pt x="38" y="8"/>
                    </a:lnTo>
                    <a:lnTo>
                      <a:pt x="40" y="8"/>
                    </a:lnTo>
                    <a:lnTo>
                      <a:pt x="41" y="8"/>
                    </a:lnTo>
                    <a:lnTo>
                      <a:pt x="39" y="6"/>
                    </a:lnTo>
                    <a:lnTo>
                      <a:pt x="38" y="5"/>
                    </a:lnTo>
                    <a:lnTo>
                      <a:pt x="35" y="5"/>
                    </a:lnTo>
                    <a:lnTo>
                      <a:pt x="36" y="5"/>
                    </a:lnTo>
                    <a:lnTo>
                      <a:pt x="36" y="4"/>
                    </a:lnTo>
                    <a:lnTo>
                      <a:pt x="38" y="4"/>
                    </a:lnTo>
                    <a:lnTo>
                      <a:pt x="39" y="4"/>
                    </a:lnTo>
                    <a:lnTo>
                      <a:pt x="38" y="3"/>
                    </a:lnTo>
                    <a:lnTo>
                      <a:pt x="37" y="3"/>
                    </a:lnTo>
                    <a:lnTo>
                      <a:pt x="35" y="2"/>
                    </a:lnTo>
                    <a:lnTo>
                      <a:pt x="33" y="2"/>
                    </a:lnTo>
                    <a:lnTo>
                      <a:pt x="31" y="2"/>
                    </a:lnTo>
                    <a:lnTo>
                      <a:pt x="29" y="2"/>
                    </a:lnTo>
                    <a:lnTo>
                      <a:pt x="26" y="2"/>
                    </a:lnTo>
                    <a:lnTo>
                      <a:pt x="27" y="1"/>
                    </a:lnTo>
                    <a:lnTo>
                      <a:pt x="28" y="0"/>
                    </a:lnTo>
                    <a:lnTo>
                      <a:pt x="27" y="0"/>
                    </a:lnTo>
                    <a:lnTo>
                      <a:pt x="26" y="0"/>
                    </a:lnTo>
                    <a:lnTo>
                      <a:pt x="25" y="0"/>
                    </a:lnTo>
                    <a:lnTo>
                      <a:pt x="24" y="0"/>
                    </a:lnTo>
                    <a:lnTo>
                      <a:pt x="23" y="0"/>
                    </a:lnTo>
                    <a:lnTo>
                      <a:pt x="22" y="1"/>
                    </a:lnTo>
                    <a:lnTo>
                      <a:pt x="21" y="1"/>
                    </a:lnTo>
                    <a:lnTo>
                      <a:pt x="19" y="1"/>
                    </a:lnTo>
                    <a:lnTo>
                      <a:pt x="18" y="2"/>
                    </a:lnTo>
                    <a:lnTo>
                      <a:pt x="17" y="2"/>
                    </a:lnTo>
                    <a:lnTo>
                      <a:pt x="16" y="2"/>
                    </a:lnTo>
                    <a:lnTo>
                      <a:pt x="15" y="2"/>
                    </a:lnTo>
                    <a:lnTo>
                      <a:pt x="14" y="3"/>
                    </a:lnTo>
                    <a:lnTo>
                      <a:pt x="14" y="2"/>
                    </a:lnTo>
                    <a:lnTo>
                      <a:pt x="15" y="1"/>
                    </a:lnTo>
                    <a:lnTo>
                      <a:pt x="16" y="1"/>
                    </a:lnTo>
                    <a:lnTo>
                      <a:pt x="15" y="1"/>
                    </a:lnTo>
                    <a:lnTo>
                      <a:pt x="14" y="1"/>
                    </a:lnTo>
                    <a:lnTo>
                      <a:pt x="12" y="2"/>
                    </a:lnTo>
                    <a:lnTo>
                      <a:pt x="11" y="3"/>
                    </a:lnTo>
                    <a:lnTo>
                      <a:pt x="10" y="3"/>
                    </a:lnTo>
                    <a:lnTo>
                      <a:pt x="9" y="2"/>
                    </a:lnTo>
                    <a:lnTo>
                      <a:pt x="7" y="3"/>
                    </a:lnTo>
                    <a:lnTo>
                      <a:pt x="8" y="3"/>
                    </a:lnTo>
                    <a:lnTo>
                      <a:pt x="8" y="4"/>
                    </a:lnTo>
                    <a:lnTo>
                      <a:pt x="8" y="5"/>
                    </a:lnTo>
                    <a:lnTo>
                      <a:pt x="7" y="6"/>
                    </a:lnTo>
                    <a:lnTo>
                      <a:pt x="6" y="7"/>
                    </a:lnTo>
                    <a:lnTo>
                      <a:pt x="5" y="9"/>
                    </a:lnTo>
                    <a:lnTo>
                      <a:pt x="4" y="10"/>
                    </a:lnTo>
                    <a:lnTo>
                      <a:pt x="4" y="12"/>
                    </a:lnTo>
                    <a:lnTo>
                      <a:pt x="3" y="15"/>
                    </a:lnTo>
                    <a:lnTo>
                      <a:pt x="3" y="17"/>
                    </a:lnTo>
                    <a:lnTo>
                      <a:pt x="3" y="18"/>
                    </a:lnTo>
                    <a:lnTo>
                      <a:pt x="3" y="19"/>
                    </a:lnTo>
                    <a:lnTo>
                      <a:pt x="3" y="20"/>
                    </a:lnTo>
                    <a:lnTo>
                      <a:pt x="3" y="21"/>
                    </a:lnTo>
                    <a:lnTo>
                      <a:pt x="3" y="23"/>
                    </a:lnTo>
                    <a:lnTo>
                      <a:pt x="3" y="24"/>
                    </a:lnTo>
                    <a:lnTo>
                      <a:pt x="3" y="25"/>
                    </a:lnTo>
                    <a:lnTo>
                      <a:pt x="3" y="26"/>
                    </a:lnTo>
                    <a:lnTo>
                      <a:pt x="3" y="28"/>
                    </a:lnTo>
                    <a:lnTo>
                      <a:pt x="3" y="30"/>
                    </a:lnTo>
                    <a:lnTo>
                      <a:pt x="3" y="31"/>
                    </a:lnTo>
                    <a:lnTo>
                      <a:pt x="4" y="33"/>
                    </a:lnTo>
                    <a:lnTo>
                      <a:pt x="4" y="35"/>
                    </a:lnTo>
                    <a:lnTo>
                      <a:pt x="4" y="37"/>
                    </a:lnTo>
                    <a:lnTo>
                      <a:pt x="4" y="38"/>
                    </a:lnTo>
                    <a:lnTo>
                      <a:pt x="3" y="41"/>
                    </a:lnTo>
                    <a:lnTo>
                      <a:pt x="2" y="46"/>
                    </a:lnTo>
                    <a:lnTo>
                      <a:pt x="2" y="51"/>
                    </a:lnTo>
                    <a:lnTo>
                      <a:pt x="1" y="53"/>
                    </a:lnTo>
                    <a:lnTo>
                      <a:pt x="0" y="53"/>
                    </a:lnTo>
                    <a:lnTo>
                      <a:pt x="2" y="58"/>
                    </a:lnTo>
                    <a:lnTo>
                      <a:pt x="4" y="61"/>
                    </a:lnTo>
                    <a:lnTo>
                      <a:pt x="7" y="63"/>
                    </a:lnTo>
                    <a:lnTo>
                      <a:pt x="10" y="65"/>
                    </a:lnTo>
                    <a:lnTo>
                      <a:pt x="14" y="66"/>
                    </a:lnTo>
                    <a:lnTo>
                      <a:pt x="18" y="66"/>
                    </a:lnTo>
                    <a:lnTo>
                      <a:pt x="22" y="65"/>
                    </a:lnTo>
                    <a:lnTo>
                      <a:pt x="26" y="64"/>
                    </a:lnTo>
                    <a:close/>
                  </a:path>
                </a:pathLst>
              </a:custGeom>
              <a:solidFill>
                <a:srgbClr val="000000"/>
              </a:solidFill>
              <a:ln w="9525">
                <a:noFill/>
                <a:round/>
                <a:headEnd/>
                <a:tailEnd/>
              </a:ln>
            </p:spPr>
            <p:txBody>
              <a:bodyPr/>
              <a:lstStyle/>
              <a:p>
                <a:endParaRPr lang="en-US"/>
              </a:p>
            </p:txBody>
          </p:sp>
          <p:sp>
            <p:nvSpPr>
              <p:cNvPr id="24782" name="Freeform 20"/>
              <p:cNvSpPr>
                <a:spLocks/>
              </p:cNvSpPr>
              <p:nvPr/>
            </p:nvSpPr>
            <p:spPr bwMode="auto">
              <a:xfrm flipH="1">
                <a:off x="4446" y="1319"/>
                <a:ext cx="150" cy="188"/>
              </a:xfrm>
              <a:custGeom>
                <a:avLst/>
                <a:gdLst>
                  <a:gd name="T0" fmla="*/ 24 w 27"/>
                  <a:gd name="T1" fmla="*/ 4 h 34"/>
                  <a:gd name="T2" fmla="*/ 19 w 27"/>
                  <a:gd name="T3" fmla="*/ 5 h 34"/>
                  <a:gd name="T4" fmla="*/ 16 w 27"/>
                  <a:gd name="T5" fmla="*/ 5 h 34"/>
                  <a:gd name="T6" fmla="*/ 15 w 27"/>
                  <a:gd name="T7" fmla="*/ 3 h 34"/>
                  <a:gd name="T8" fmla="*/ 12 w 27"/>
                  <a:gd name="T9" fmla="*/ 0 h 34"/>
                  <a:gd name="T10" fmla="*/ 6 w 27"/>
                  <a:gd name="T11" fmla="*/ 9 h 34"/>
                  <a:gd name="T12" fmla="*/ 4 w 27"/>
                  <a:gd name="T13" fmla="*/ 10 h 34"/>
                  <a:gd name="T14" fmla="*/ 3 w 27"/>
                  <a:gd name="T15" fmla="*/ 10 h 34"/>
                  <a:gd name="T16" fmla="*/ 2 w 27"/>
                  <a:gd name="T17" fmla="*/ 9 h 34"/>
                  <a:gd name="T18" fmla="*/ 3 w 27"/>
                  <a:gd name="T19" fmla="*/ 7 h 34"/>
                  <a:gd name="T20" fmla="*/ 4 w 27"/>
                  <a:gd name="T21" fmla="*/ 7 h 34"/>
                  <a:gd name="T22" fmla="*/ 3 w 27"/>
                  <a:gd name="T23" fmla="*/ 5 h 34"/>
                  <a:gd name="T24" fmla="*/ 2 w 27"/>
                  <a:gd name="T25" fmla="*/ 4 h 34"/>
                  <a:gd name="T26" fmla="*/ 2 w 27"/>
                  <a:gd name="T27" fmla="*/ 3 h 34"/>
                  <a:gd name="T28" fmla="*/ 4 w 27"/>
                  <a:gd name="T29" fmla="*/ 3 h 34"/>
                  <a:gd name="T30" fmla="*/ 5 w 27"/>
                  <a:gd name="T31" fmla="*/ 5 h 34"/>
                  <a:gd name="T32" fmla="*/ 5 w 27"/>
                  <a:gd name="T33" fmla="*/ 7 h 34"/>
                  <a:gd name="T34" fmla="*/ 5 w 27"/>
                  <a:gd name="T35" fmla="*/ 8 h 34"/>
                  <a:gd name="T36" fmla="*/ 6 w 27"/>
                  <a:gd name="T37" fmla="*/ 4 h 34"/>
                  <a:gd name="T38" fmla="*/ 1 w 27"/>
                  <a:gd name="T39" fmla="*/ 3 h 34"/>
                  <a:gd name="T40" fmla="*/ 0 w 27"/>
                  <a:gd name="T41" fmla="*/ 6 h 34"/>
                  <a:gd name="T42" fmla="*/ 2 w 27"/>
                  <a:gd name="T43" fmla="*/ 12 h 34"/>
                  <a:gd name="T44" fmla="*/ 4 w 27"/>
                  <a:gd name="T45" fmla="*/ 14 h 34"/>
                  <a:gd name="T46" fmla="*/ 14 w 27"/>
                  <a:gd name="T47" fmla="*/ 29 h 34"/>
                  <a:gd name="T48" fmla="*/ 15 w 27"/>
                  <a:gd name="T49" fmla="*/ 22 h 34"/>
                  <a:gd name="T50" fmla="*/ 15 w 27"/>
                  <a:gd name="T51" fmla="*/ 27 h 34"/>
                  <a:gd name="T52" fmla="*/ 17 w 27"/>
                  <a:gd name="T53" fmla="*/ 31 h 34"/>
                  <a:gd name="T54" fmla="*/ 20 w 27"/>
                  <a:gd name="T55" fmla="*/ 34 h 34"/>
                  <a:gd name="T56" fmla="*/ 23 w 27"/>
                  <a:gd name="T57" fmla="*/ 34 h 34"/>
                  <a:gd name="T58" fmla="*/ 25 w 27"/>
                  <a:gd name="T59" fmla="*/ 31 h 34"/>
                  <a:gd name="T60" fmla="*/ 24 w 27"/>
                  <a:gd name="T61" fmla="*/ 26 h 34"/>
                  <a:gd name="T62" fmla="*/ 25 w 27"/>
                  <a:gd name="T63" fmla="*/ 25 h 34"/>
                  <a:gd name="T64" fmla="*/ 24 w 27"/>
                  <a:gd name="T65" fmla="*/ 24 h 34"/>
                  <a:gd name="T66" fmla="*/ 23 w 27"/>
                  <a:gd name="T67" fmla="*/ 23 h 34"/>
                  <a:gd name="T68" fmla="*/ 20 w 27"/>
                  <a:gd name="T69" fmla="*/ 23 h 34"/>
                  <a:gd name="T70" fmla="*/ 18 w 27"/>
                  <a:gd name="T71" fmla="*/ 22 h 34"/>
                  <a:gd name="T72" fmla="*/ 21 w 27"/>
                  <a:gd name="T73" fmla="*/ 22 h 34"/>
                  <a:gd name="T74" fmla="*/ 24 w 27"/>
                  <a:gd name="T75" fmla="*/ 22 h 34"/>
                  <a:gd name="T76" fmla="*/ 24 w 27"/>
                  <a:gd name="T77" fmla="*/ 20 h 34"/>
                  <a:gd name="T78" fmla="*/ 21 w 27"/>
                  <a:gd name="T79" fmla="*/ 17 h 34"/>
                  <a:gd name="T80" fmla="*/ 18 w 27"/>
                  <a:gd name="T81" fmla="*/ 19 h 34"/>
                  <a:gd name="T82" fmla="*/ 20 w 27"/>
                  <a:gd name="T83" fmla="*/ 15 h 34"/>
                  <a:gd name="T84" fmla="*/ 22 w 27"/>
                  <a:gd name="T85" fmla="*/ 16 h 34"/>
                  <a:gd name="T86" fmla="*/ 26 w 27"/>
                  <a:gd name="T87" fmla="*/ 17 h 34"/>
                  <a:gd name="T88" fmla="*/ 26 w 27"/>
                  <a:gd name="T89" fmla="*/ 13 h 34"/>
                  <a:gd name="T90" fmla="*/ 25 w 27"/>
                  <a:gd name="T91" fmla="*/ 5 h 3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7"/>
                  <a:gd name="T139" fmla="*/ 0 h 34"/>
                  <a:gd name="T140" fmla="*/ 27 w 27"/>
                  <a:gd name="T141" fmla="*/ 34 h 3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7" h="34">
                    <a:moveTo>
                      <a:pt x="25" y="5"/>
                    </a:moveTo>
                    <a:lnTo>
                      <a:pt x="25" y="5"/>
                    </a:lnTo>
                    <a:lnTo>
                      <a:pt x="24" y="4"/>
                    </a:lnTo>
                    <a:lnTo>
                      <a:pt x="22" y="5"/>
                    </a:lnTo>
                    <a:lnTo>
                      <a:pt x="20" y="5"/>
                    </a:lnTo>
                    <a:lnTo>
                      <a:pt x="19" y="5"/>
                    </a:lnTo>
                    <a:lnTo>
                      <a:pt x="17" y="5"/>
                    </a:lnTo>
                    <a:lnTo>
                      <a:pt x="16" y="5"/>
                    </a:lnTo>
                    <a:lnTo>
                      <a:pt x="15" y="4"/>
                    </a:lnTo>
                    <a:lnTo>
                      <a:pt x="15" y="3"/>
                    </a:lnTo>
                    <a:lnTo>
                      <a:pt x="14" y="3"/>
                    </a:lnTo>
                    <a:lnTo>
                      <a:pt x="14" y="1"/>
                    </a:lnTo>
                    <a:lnTo>
                      <a:pt x="12" y="0"/>
                    </a:lnTo>
                    <a:lnTo>
                      <a:pt x="9" y="1"/>
                    </a:lnTo>
                    <a:lnTo>
                      <a:pt x="9" y="10"/>
                    </a:lnTo>
                    <a:lnTo>
                      <a:pt x="6" y="9"/>
                    </a:lnTo>
                    <a:lnTo>
                      <a:pt x="4" y="9"/>
                    </a:lnTo>
                    <a:lnTo>
                      <a:pt x="4" y="10"/>
                    </a:lnTo>
                    <a:lnTo>
                      <a:pt x="3" y="10"/>
                    </a:lnTo>
                    <a:lnTo>
                      <a:pt x="2" y="10"/>
                    </a:lnTo>
                    <a:lnTo>
                      <a:pt x="2" y="9"/>
                    </a:lnTo>
                    <a:lnTo>
                      <a:pt x="3" y="8"/>
                    </a:lnTo>
                    <a:lnTo>
                      <a:pt x="3" y="7"/>
                    </a:lnTo>
                    <a:lnTo>
                      <a:pt x="4" y="7"/>
                    </a:lnTo>
                    <a:lnTo>
                      <a:pt x="4" y="6"/>
                    </a:lnTo>
                    <a:lnTo>
                      <a:pt x="3" y="5"/>
                    </a:lnTo>
                    <a:lnTo>
                      <a:pt x="3" y="4"/>
                    </a:lnTo>
                    <a:lnTo>
                      <a:pt x="2" y="4"/>
                    </a:lnTo>
                    <a:lnTo>
                      <a:pt x="2" y="3"/>
                    </a:lnTo>
                    <a:lnTo>
                      <a:pt x="3" y="3"/>
                    </a:lnTo>
                    <a:lnTo>
                      <a:pt x="4" y="3"/>
                    </a:lnTo>
                    <a:lnTo>
                      <a:pt x="4" y="4"/>
                    </a:lnTo>
                    <a:lnTo>
                      <a:pt x="5" y="5"/>
                    </a:lnTo>
                    <a:lnTo>
                      <a:pt x="5" y="6"/>
                    </a:lnTo>
                    <a:lnTo>
                      <a:pt x="5" y="7"/>
                    </a:lnTo>
                    <a:lnTo>
                      <a:pt x="5" y="8"/>
                    </a:lnTo>
                    <a:lnTo>
                      <a:pt x="6" y="4"/>
                    </a:lnTo>
                    <a:lnTo>
                      <a:pt x="5" y="2"/>
                    </a:lnTo>
                    <a:lnTo>
                      <a:pt x="2" y="1"/>
                    </a:lnTo>
                    <a:lnTo>
                      <a:pt x="1" y="3"/>
                    </a:lnTo>
                    <a:lnTo>
                      <a:pt x="0" y="4"/>
                    </a:lnTo>
                    <a:lnTo>
                      <a:pt x="0" y="5"/>
                    </a:lnTo>
                    <a:lnTo>
                      <a:pt x="0" y="6"/>
                    </a:lnTo>
                    <a:lnTo>
                      <a:pt x="1" y="9"/>
                    </a:lnTo>
                    <a:lnTo>
                      <a:pt x="1" y="11"/>
                    </a:lnTo>
                    <a:lnTo>
                      <a:pt x="2" y="12"/>
                    </a:lnTo>
                    <a:lnTo>
                      <a:pt x="2" y="13"/>
                    </a:lnTo>
                    <a:lnTo>
                      <a:pt x="3" y="14"/>
                    </a:lnTo>
                    <a:lnTo>
                      <a:pt x="4" y="14"/>
                    </a:lnTo>
                    <a:lnTo>
                      <a:pt x="5" y="14"/>
                    </a:lnTo>
                    <a:lnTo>
                      <a:pt x="6" y="23"/>
                    </a:lnTo>
                    <a:lnTo>
                      <a:pt x="14" y="29"/>
                    </a:lnTo>
                    <a:lnTo>
                      <a:pt x="14" y="27"/>
                    </a:lnTo>
                    <a:lnTo>
                      <a:pt x="14" y="24"/>
                    </a:lnTo>
                    <a:lnTo>
                      <a:pt x="15" y="22"/>
                    </a:lnTo>
                    <a:lnTo>
                      <a:pt x="15" y="21"/>
                    </a:lnTo>
                    <a:lnTo>
                      <a:pt x="15" y="24"/>
                    </a:lnTo>
                    <a:lnTo>
                      <a:pt x="15" y="27"/>
                    </a:lnTo>
                    <a:lnTo>
                      <a:pt x="15" y="29"/>
                    </a:lnTo>
                    <a:lnTo>
                      <a:pt x="16" y="30"/>
                    </a:lnTo>
                    <a:lnTo>
                      <a:pt x="17" y="31"/>
                    </a:lnTo>
                    <a:lnTo>
                      <a:pt x="18" y="32"/>
                    </a:lnTo>
                    <a:lnTo>
                      <a:pt x="19" y="33"/>
                    </a:lnTo>
                    <a:lnTo>
                      <a:pt x="20" y="34"/>
                    </a:lnTo>
                    <a:lnTo>
                      <a:pt x="21" y="34"/>
                    </a:lnTo>
                    <a:lnTo>
                      <a:pt x="23" y="34"/>
                    </a:lnTo>
                    <a:lnTo>
                      <a:pt x="24" y="34"/>
                    </a:lnTo>
                    <a:lnTo>
                      <a:pt x="24" y="33"/>
                    </a:lnTo>
                    <a:lnTo>
                      <a:pt x="25" y="31"/>
                    </a:lnTo>
                    <a:lnTo>
                      <a:pt x="25" y="30"/>
                    </a:lnTo>
                    <a:lnTo>
                      <a:pt x="26" y="29"/>
                    </a:lnTo>
                    <a:lnTo>
                      <a:pt x="24" y="26"/>
                    </a:lnTo>
                    <a:lnTo>
                      <a:pt x="25" y="25"/>
                    </a:lnTo>
                    <a:lnTo>
                      <a:pt x="25" y="24"/>
                    </a:lnTo>
                    <a:lnTo>
                      <a:pt x="24" y="24"/>
                    </a:lnTo>
                    <a:lnTo>
                      <a:pt x="23" y="24"/>
                    </a:lnTo>
                    <a:lnTo>
                      <a:pt x="23" y="23"/>
                    </a:lnTo>
                    <a:lnTo>
                      <a:pt x="22" y="23"/>
                    </a:lnTo>
                    <a:lnTo>
                      <a:pt x="21" y="23"/>
                    </a:lnTo>
                    <a:lnTo>
                      <a:pt x="20" y="23"/>
                    </a:lnTo>
                    <a:lnTo>
                      <a:pt x="19" y="23"/>
                    </a:lnTo>
                    <a:lnTo>
                      <a:pt x="19" y="22"/>
                    </a:lnTo>
                    <a:lnTo>
                      <a:pt x="18" y="22"/>
                    </a:lnTo>
                    <a:lnTo>
                      <a:pt x="19" y="22"/>
                    </a:lnTo>
                    <a:lnTo>
                      <a:pt x="20" y="22"/>
                    </a:lnTo>
                    <a:lnTo>
                      <a:pt x="21" y="22"/>
                    </a:lnTo>
                    <a:lnTo>
                      <a:pt x="22" y="22"/>
                    </a:lnTo>
                    <a:lnTo>
                      <a:pt x="23" y="22"/>
                    </a:lnTo>
                    <a:lnTo>
                      <a:pt x="24" y="22"/>
                    </a:lnTo>
                    <a:lnTo>
                      <a:pt x="24" y="21"/>
                    </a:lnTo>
                    <a:lnTo>
                      <a:pt x="25" y="21"/>
                    </a:lnTo>
                    <a:lnTo>
                      <a:pt x="24" y="20"/>
                    </a:lnTo>
                    <a:lnTo>
                      <a:pt x="22" y="19"/>
                    </a:lnTo>
                    <a:lnTo>
                      <a:pt x="21" y="18"/>
                    </a:lnTo>
                    <a:lnTo>
                      <a:pt x="21" y="17"/>
                    </a:lnTo>
                    <a:lnTo>
                      <a:pt x="20" y="18"/>
                    </a:lnTo>
                    <a:lnTo>
                      <a:pt x="19" y="18"/>
                    </a:lnTo>
                    <a:lnTo>
                      <a:pt x="18" y="19"/>
                    </a:lnTo>
                    <a:lnTo>
                      <a:pt x="17" y="20"/>
                    </a:lnTo>
                    <a:lnTo>
                      <a:pt x="19" y="16"/>
                    </a:lnTo>
                    <a:lnTo>
                      <a:pt x="20" y="15"/>
                    </a:lnTo>
                    <a:lnTo>
                      <a:pt x="22" y="15"/>
                    </a:lnTo>
                    <a:lnTo>
                      <a:pt x="22" y="16"/>
                    </a:lnTo>
                    <a:lnTo>
                      <a:pt x="24" y="17"/>
                    </a:lnTo>
                    <a:lnTo>
                      <a:pt x="25" y="17"/>
                    </a:lnTo>
                    <a:lnTo>
                      <a:pt x="26" y="17"/>
                    </a:lnTo>
                    <a:lnTo>
                      <a:pt x="26" y="18"/>
                    </a:lnTo>
                    <a:lnTo>
                      <a:pt x="27" y="17"/>
                    </a:lnTo>
                    <a:lnTo>
                      <a:pt x="26" y="13"/>
                    </a:lnTo>
                    <a:lnTo>
                      <a:pt x="26" y="9"/>
                    </a:lnTo>
                    <a:lnTo>
                      <a:pt x="25" y="6"/>
                    </a:lnTo>
                    <a:lnTo>
                      <a:pt x="25" y="5"/>
                    </a:lnTo>
                    <a:close/>
                  </a:path>
                </a:pathLst>
              </a:custGeom>
              <a:solidFill>
                <a:srgbClr val="FFAD9E"/>
              </a:solidFill>
              <a:ln w="9525">
                <a:noFill/>
                <a:round/>
                <a:headEnd/>
                <a:tailEnd/>
              </a:ln>
            </p:spPr>
            <p:txBody>
              <a:bodyPr/>
              <a:lstStyle/>
              <a:p>
                <a:endParaRPr lang="en-US"/>
              </a:p>
            </p:txBody>
          </p:sp>
          <p:sp>
            <p:nvSpPr>
              <p:cNvPr id="24783" name="Freeform 21"/>
              <p:cNvSpPr>
                <a:spLocks/>
              </p:cNvSpPr>
              <p:nvPr/>
            </p:nvSpPr>
            <p:spPr bwMode="auto">
              <a:xfrm flipH="1">
                <a:off x="4441" y="1336"/>
                <a:ext cx="72" cy="33"/>
              </a:xfrm>
              <a:custGeom>
                <a:avLst/>
                <a:gdLst>
                  <a:gd name="T0" fmla="*/ 4 w 13"/>
                  <a:gd name="T1" fmla="*/ 0 h 6"/>
                  <a:gd name="T2" fmla="*/ 5 w 13"/>
                  <a:gd name="T3" fmla="*/ 0 h 6"/>
                  <a:gd name="T4" fmla="*/ 6 w 13"/>
                  <a:gd name="T5" fmla="*/ 0 h 6"/>
                  <a:gd name="T6" fmla="*/ 6 w 13"/>
                  <a:gd name="T7" fmla="*/ 1 h 6"/>
                  <a:gd name="T8" fmla="*/ 7 w 13"/>
                  <a:gd name="T9" fmla="*/ 1 h 6"/>
                  <a:gd name="T10" fmla="*/ 10 w 13"/>
                  <a:gd name="T11" fmla="*/ 0 h 6"/>
                  <a:gd name="T12" fmla="*/ 13 w 13"/>
                  <a:gd name="T13" fmla="*/ 2 h 6"/>
                  <a:gd name="T14" fmla="*/ 11 w 13"/>
                  <a:gd name="T15" fmla="*/ 2 h 6"/>
                  <a:gd name="T16" fmla="*/ 8 w 13"/>
                  <a:gd name="T17" fmla="*/ 4 h 6"/>
                  <a:gd name="T18" fmla="*/ 6 w 13"/>
                  <a:gd name="T19" fmla="*/ 6 h 6"/>
                  <a:gd name="T20" fmla="*/ 5 w 13"/>
                  <a:gd name="T21" fmla="*/ 6 h 6"/>
                  <a:gd name="T22" fmla="*/ 6 w 13"/>
                  <a:gd name="T23" fmla="*/ 4 h 6"/>
                  <a:gd name="T24" fmla="*/ 3 w 13"/>
                  <a:gd name="T25" fmla="*/ 5 h 6"/>
                  <a:gd name="T26" fmla="*/ 1 w 13"/>
                  <a:gd name="T27" fmla="*/ 4 h 6"/>
                  <a:gd name="T28" fmla="*/ 0 w 13"/>
                  <a:gd name="T29" fmla="*/ 3 h 6"/>
                  <a:gd name="T30" fmla="*/ 0 w 13"/>
                  <a:gd name="T31" fmla="*/ 3 h 6"/>
                  <a:gd name="T32" fmla="*/ 1 w 13"/>
                  <a:gd name="T33" fmla="*/ 1 h 6"/>
                  <a:gd name="T34" fmla="*/ 3 w 13"/>
                  <a:gd name="T35" fmla="*/ 1 h 6"/>
                  <a:gd name="T36" fmla="*/ 4 w 13"/>
                  <a:gd name="T37" fmla="*/ 0 h 6"/>
                  <a:gd name="T38" fmla="*/ 4 w 13"/>
                  <a:gd name="T39" fmla="*/ 0 h 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3"/>
                  <a:gd name="T61" fmla="*/ 0 h 6"/>
                  <a:gd name="T62" fmla="*/ 13 w 13"/>
                  <a:gd name="T63" fmla="*/ 6 h 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3" h="6">
                    <a:moveTo>
                      <a:pt x="4" y="0"/>
                    </a:moveTo>
                    <a:lnTo>
                      <a:pt x="5" y="0"/>
                    </a:lnTo>
                    <a:lnTo>
                      <a:pt x="6" y="0"/>
                    </a:lnTo>
                    <a:lnTo>
                      <a:pt x="6" y="1"/>
                    </a:lnTo>
                    <a:lnTo>
                      <a:pt x="7" y="1"/>
                    </a:lnTo>
                    <a:lnTo>
                      <a:pt x="10" y="0"/>
                    </a:lnTo>
                    <a:lnTo>
                      <a:pt x="13" y="2"/>
                    </a:lnTo>
                    <a:lnTo>
                      <a:pt x="11" y="2"/>
                    </a:lnTo>
                    <a:lnTo>
                      <a:pt x="8" y="4"/>
                    </a:lnTo>
                    <a:lnTo>
                      <a:pt x="6" y="6"/>
                    </a:lnTo>
                    <a:lnTo>
                      <a:pt x="5" y="6"/>
                    </a:lnTo>
                    <a:lnTo>
                      <a:pt x="6" y="4"/>
                    </a:lnTo>
                    <a:lnTo>
                      <a:pt x="3" y="5"/>
                    </a:lnTo>
                    <a:lnTo>
                      <a:pt x="1" y="4"/>
                    </a:lnTo>
                    <a:lnTo>
                      <a:pt x="0" y="3"/>
                    </a:lnTo>
                    <a:lnTo>
                      <a:pt x="1" y="1"/>
                    </a:lnTo>
                    <a:lnTo>
                      <a:pt x="3" y="1"/>
                    </a:lnTo>
                    <a:lnTo>
                      <a:pt x="4" y="0"/>
                    </a:lnTo>
                    <a:close/>
                  </a:path>
                </a:pathLst>
              </a:custGeom>
              <a:solidFill>
                <a:srgbClr val="000000"/>
              </a:solidFill>
              <a:ln w="9525">
                <a:noFill/>
                <a:round/>
                <a:headEnd/>
                <a:tailEnd/>
              </a:ln>
            </p:spPr>
            <p:txBody>
              <a:bodyPr/>
              <a:lstStyle/>
              <a:p>
                <a:endParaRPr lang="en-US"/>
              </a:p>
            </p:txBody>
          </p:sp>
          <p:sp>
            <p:nvSpPr>
              <p:cNvPr id="24784" name="Freeform 22"/>
              <p:cNvSpPr>
                <a:spLocks/>
              </p:cNvSpPr>
              <p:nvPr/>
            </p:nvSpPr>
            <p:spPr bwMode="auto">
              <a:xfrm flipH="1">
                <a:off x="4468" y="1330"/>
                <a:ext cx="50" cy="17"/>
              </a:xfrm>
              <a:custGeom>
                <a:avLst/>
                <a:gdLst>
                  <a:gd name="T0" fmla="*/ 1 w 9"/>
                  <a:gd name="T1" fmla="*/ 3 h 3"/>
                  <a:gd name="T2" fmla="*/ 2 w 9"/>
                  <a:gd name="T3" fmla="*/ 2 h 3"/>
                  <a:gd name="T4" fmla="*/ 3 w 9"/>
                  <a:gd name="T5" fmla="*/ 1 h 3"/>
                  <a:gd name="T6" fmla="*/ 5 w 9"/>
                  <a:gd name="T7" fmla="*/ 1 h 3"/>
                  <a:gd name="T8" fmla="*/ 7 w 9"/>
                  <a:gd name="T9" fmla="*/ 2 h 3"/>
                  <a:gd name="T10" fmla="*/ 9 w 9"/>
                  <a:gd name="T11" fmla="*/ 1 h 3"/>
                  <a:gd name="T12" fmla="*/ 9 w 9"/>
                  <a:gd name="T13" fmla="*/ 1 h 3"/>
                  <a:gd name="T14" fmla="*/ 8 w 9"/>
                  <a:gd name="T15" fmla="*/ 1 h 3"/>
                  <a:gd name="T16" fmla="*/ 7 w 9"/>
                  <a:gd name="T17" fmla="*/ 0 h 3"/>
                  <a:gd name="T18" fmla="*/ 6 w 9"/>
                  <a:gd name="T19" fmla="*/ 0 h 3"/>
                  <a:gd name="T20" fmla="*/ 5 w 9"/>
                  <a:gd name="T21" fmla="*/ 0 h 3"/>
                  <a:gd name="T22" fmla="*/ 3 w 9"/>
                  <a:gd name="T23" fmla="*/ 0 h 3"/>
                  <a:gd name="T24" fmla="*/ 2 w 9"/>
                  <a:gd name="T25" fmla="*/ 0 h 3"/>
                  <a:gd name="T26" fmla="*/ 0 w 9"/>
                  <a:gd name="T27" fmla="*/ 1 h 3"/>
                  <a:gd name="T28" fmla="*/ 1 w 9"/>
                  <a:gd name="T29" fmla="*/ 3 h 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
                  <a:gd name="T46" fmla="*/ 0 h 3"/>
                  <a:gd name="T47" fmla="*/ 9 w 9"/>
                  <a:gd name="T48" fmla="*/ 3 h 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 h="3">
                    <a:moveTo>
                      <a:pt x="1" y="3"/>
                    </a:moveTo>
                    <a:lnTo>
                      <a:pt x="2" y="2"/>
                    </a:lnTo>
                    <a:lnTo>
                      <a:pt x="3" y="1"/>
                    </a:lnTo>
                    <a:lnTo>
                      <a:pt x="5" y="1"/>
                    </a:lnTo>
                    <a:lnTo>
                      <a:pt x="7" y="2"/>
                    </a:lnTo>
                    <a:lnTo>
                      <a:pt x="9" y="1"/>
                    </a:lnTo>
                    <a:lnTo>
                      <a:pt x="8" y="1"/>
                    </a:lnTo>
                    <a:lnTo>
                      <a:pt x="7" y="0"/>
                    </a:lnTo>
                    <a:lnTo>
                      <a:pt x="6" y="0"/>
                    </a:lnTo>
                    <a:lnTo>
                      <a:pt x="5" y="0"/>
                    </a:lnTo>
                    <a:lnTo>
                      <a:pt x="3" y="0"/>
                    </a:lnTo>
                    <a:lnTo>
                      <a:pt x="2" y="0"/>
                    </a:lnTo>
                    <a:lnTo>
                      <a:pt x="0" y="1"/>
                    </a:lnTo>
                    <a:lnTo>
                      <a:pt x="1" y="3"/>
                    </a:lnTo>
                    <a:close/>
                  </a:path>
                </a:pathLst>
              </a:custGeom>
              <a:solidFill>
                <a:srgbClr val="FFAD9E"/>
              </a:solidFill>
              <a:ln w="9525">
                <a:noFill/>
                <a:round/>
                <a:headEnd/>
                <a:tailEnd/>
              </a:ln>
            </p:spPr>
            <p:txBody>
              <a:bodyPr/>
              <a:lstStyle/>
              <a:p>
                <a:endParaRPr lang="en-US"/>
              </a:p>
            </p:txBody>
          </p:sp>
          <p:sp>
            <p:nvSpPr>
              <p:cNvPr id="24785" name="Freeform 23"/>
              <p:cNvSpPr>
                <a:spLocks/>
              </p:cNvSpPr>
              <p:nvPr/>
            </p:nvSpPr>
            <p:spPr bwMode="auto">
              <a:xfrm flipH="1">
                <a:off x="4419" y="1336"/>
                <a:ext cx="27" cy="16"/>
              </a:xfrm>
              <a:custGeom>
                <a:avLst/>
                <a:gdLst>
                  <a:gd name="T0" fmla="*/ 4 w 5"/>
                  <a:gd name="T1" fmla="*/ 3 h 3"/>
                  <a:gd name="T2" fmla="*/ 4 w 5"/>
                  <a:gd name="T3" fmla="*/ 3 h 3"/>
                  <a:gd name="T4" fmla="*/ 3 w 5"/>
                  <a:gd name="T5" fmla="*/ 2 h 3"/>
                  <a:gd name="T6" fmla="*/ 2 w 5"/>
                  <a:gd name="T7" fmla="*/ 2 h 3"/>
                  <a:gd name="T8" fmla="*/ 1 w 5"/>
                  <a:gd name="T9" fmla="*/ 2 h 3"/>
                  <a:gd name="T10" fmla="*/ 0 w 5"/>
                  <a:gd name="T11" fmla="*/ 0 h 3"/>
                  <a:gd name="T12" fmla="*/ 1 w 5"/>
                  <a:gd name="T13" fmla="*/ 0 h 3"/>
                  <a:gd name="T14" fmla="*/ 2 w 5"/>
                  <a:gd name="T15" fmla="*/ 0 h 3"/>
                  <a:gd name="T16" fmla="*/ 4 w 5"/>
                  <a:gd name="T17" fmla="*/ 0 h 3"/>
                  <a:gd name="T18" fmla="*/ 5 w 5"/>
                  <a:gd name="T19" fmla="*/ 2 h 3"/>
                  <a:gd name="T20" fmla="*/ 4 w 5"/>
                  <a:gd name="T21" fmla="*/ 3 h 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
                  <a:gd name="T34" fmla="*/ 0 h 3"/>
                  <a:gd name="T35" fmla="*/ 5 w 5"/>
                  <a:gd name="T36" fmla="*/ 3 h 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 h="3">
                    <a:moveTo>
                      <a:pt x="4" y="3"/>
                    </a:moveTo>
                    <a:lnTo>
                      <a:pt x="4" y="3"/>
                    </a:lnTo>
                    <a:lnTo>
                      <a:pt x="3" y="2"/>
                    </a:lnTo>
                    <a:lnTo>
                      <a:pt x="2" y="2"/>
                    </a:lnTo>
                    <a:lnTo>
                      <a:pt x="1" y="2"/>
                    </a:lnTo>
                    <a:lnTo>
                      <a:pt x="0" y="0"/>
                    </a:lnTo>
                    <a:lnTo>
                      <a:pt x="1" y="0"/>
                    </a:lnTo>
                    <a:lnTo>
                      <a:pt x="2" y="0"/>
                    </a:lnTo>
                    <a:lnTo>
                      <a:pt x="4" y="0"/>
                    </a:lnTo>
                    <a:lnTo>
                      <a:pt x="5" y="2"/>
                    </a:lnTo>
                    <a:lnTo>
                      <a:pt x="4" y="3"/>
                    </a:lnTo>
                    <a:close/>
                  </a:path>
                </a:pathLst>
              </a:custGeom>
              <a:solidFill>
                <a:srgbClr val="FFAD9E"/>
              </a:solidFill>
              <a:ln w="9525">
                <a:noFill/>
                <a:round/>
                <a:headEnd/>
                <a:tailEnd/>
              </a:ln>
            </p:spPr>
            <p:txBody>
              <a:bodyPr/>
              <a:lstStyle/>
              <a:p>
                <a:endParaRPr lang="en-US"/>
              </a:p>
            </p:txBody>
          </p:sp>
          <p:sp>
            <p:nvSpPr>
              <p:cNvPr id="24786" name="Freeform 24"/>
              <p:cNvSpPr>
                <a:spLocks/>
              </p:cNvSpPr>
              <p:nvPr/>
            </p:nvSpPr>
            <p:spPr bwMode="auto">
              <a:xfrm flipH="1">
                <a:off x="4424" y="1369"/>
                <a:ext cx="11" cy="39"/>
              </a:xfrm>
              <a:custGeom>
                <a:avLst/>
                <a:gdLst>
                  <a:gd name="T0" fmla="*/ 2 w 2"/>
                  <a:gd name="T1" fmla="*/ 0 h 7"/>
                  <a:gd name="T2" fmla="*/ 2 w 2"/>
                  <a:gd name="T3" fmla="*/ 0 h 7"/>
                  <a:gd name="T4" fmla="*/ 2 w 2"/>
                  <a:gd name="T5" fmla="*/ 2 h 7"/>
                  <a:gd name="T6" fmla="*/ 2 w 2"/>
                  <a:gd name="T7" fmla="*/ 4 h 7"/>
                  <a:gd name="T8" fmla="*/ 2 w 2"/>
                  <a:gd name="T9" fmla="*/ 7 h 7"/>
                  <a:gd name="T10" fmla="*/ 1 w 2"/>
                  <a:gd name="T11" fmla="*/ 7 h 7"/>
                  <a:gd name="T12" fmla="*/ 1 w 2"/>
                  <a:gd name="T13" fmla="*/ 7 h 7"/>
                  <a:gd name="T14" fmla="*/ 1 w 2"/>
                  <a:gd name="T15" fmla="*/ 4 h 7"/>
                  <a:gd name="T16" fmla="*/ 0 w 2"/>
                  <a:gd name="T17" fmla="*/ 2 h 7"/>
                  <a:gd name="T18" fmla="*/ 0 w 2"/>
                  <a:gd name="T19" fmla="*/ 0 h 7"/>
                  <a:gd name="T20" fmla="*/ 0 w 2"/>
                  <a:gd name="T21" fmla="*/ 0 h 7"/>
                  <a:gd name="T22" fmla="*/ 0 w 2"/>
                  <a:gd name="T23" fmla="*/ 0 h 7"/>
                  <a:gd name="T24" fmla="*/ 1 w 2"/>
                  <a:gd name="T25" fmla="*/ 0 h 7"/>
                  <a:gd name="T26" fmla="*/ 2 w 2"/>
                  <a:gd name="T27" fmla="*/ 0 h 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
                  <a:gd name="T43" fmla="*/ 0 h 7"/>
                  <a:gd name="T44" fmla="*/ 2 w 2"/>
                  <a:gd name="T45" fmla="*/ 7 h 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 h="7">
                    <a:moveTo>
                      <a:pt x="2" y="0"/>
                    </a:moveTo>
                    <a:lnTo>
                      <a:pt x="2" y="0"/>
                    </a:lnTo>
                    <a:lnTo>
                      <a:pt x="2" y="2"/>
                    </a:lnTo>
                    <a:lnTo>
                      <a:pt x="2" y="4"/>
                    </a:lnTo>
                    <a:lnTo>
                      <a:pt x="2" y="7"/>
                    </a:lnTo>
                    <a:lnTo>
                      <a:pt x="1" y="7"/>
                    </a:lnTo>
                    <a:lnTo>
                      <a:pt x="1" y="4"/>
                    </a:lnTo>
                    <a:lnTo>
                      <a:pt x="0" y="2"/>
                    </a:lnTo>
                    <a:lnTo>
                      <a:pt x="0" y="0"/>
                    </a:lnTo>
                    <a:lnTo>
                      <a:pt x="1" y="0"/>
                    </a:lnTo>
                    <a:lnTo>
                      <a:pt x="2" y="0"/>
                    </a:lnTo>
                    <a:close/>
                  </a:path>
                </a:pathLst>
              </a:custGeom>
              <a:solidFill>
                <a:srgbClr val="FFAD9E"/>
              </a:solidFill>
              <a:ln w="9525">
                <a:noFill/>
                <a:round/>
                <a:headEnd/>
                <a:tailEnd/>
              </a:ln>
            </p:spPr>
            <p:txBody>
              <a:bodyPr/>
              <a:lstStyle/>
              <a:p>
                <a:endParaRPr lang="en-US"/>
              </a:p>
            </p:txBody>
          </p:sp>
          <p:sp>
            <p:nvSpPr>
              <p:cNvPr id="24787" name="Freeform 25"/>
              <p:cNvSpPr>
                <a:spLocks/>
              </p:cNvSpPr>
              <p:nvPr/>
            </p:nvSpPr>
            <p:spPr bwMode="auto">
              <a:xfrm flipH="1">
                <a:off x="4518" y="1319"/>
                <a:ext cx="33" cy="78"/>
              </a:xfrm>
              <a:custGeom>
                <a:avLst/>
                <a:gdLst>
                  <a:gd name="T0" fmla="*/ 1 w 6"/>
                  <a:gd name="T1" fmla="*/ 0 h 14"/>
                  <a:gd name="T2" fmla="*/ 4 w 6"/>
                  <a:gd name="T3" fmla="*/ 6 h 14"/>
                  <a:gd name="T4" fmla="*/ 4 w 6"/>
                  <a:gd name="T5" fmla="*/ 6 h 14"/>
                  <a:gd name="T6" fmla="*/ 4 w 6"/>
                  <a:gd name="T7" fmla="*/ 8 h 14"/>
                  <a:gd name="T8" fmla="*/ 4 w 6"/>
                  <a:gd name="T9" fmla="*/ 11 h 14"/>
                  <a:gd name="T10" fmla="*/ 6 w 6"/>
                  <a:gd name="T11" fmla="*/ 14 h 14"/>
                  <a:gd name="T12" fmla="*/ 6 w 6"/>
                  <a:gd name="T13" fmla="*/ 13 h 14"/>
                  <a:gd name="T14" fmla="*/ 5 w 6"/>
                  <a:gd name="T15" fmla="*/ 12 h 14"/>
                  <a:gd name="T16" fmla="*/ 4 w 6"/>
                  <a:gd name="T17" fmla="*/ 10 h 14"/>
                  <a:gd name="T18" fmla="*/ 3 w 6"/>
                  <a:gd name="T19" fmla="*/ 6 h 14"/>
                  <a:gd name="T20" fmla="*/ 0 w 6"/>
                  <a:gd name="T21" fmla="*/ 2 h 14"/>
                  <a:gd name="T22" fmla="*/ 1 w 6"/>
                  <a:gd name="T23" fmla="*/ 0 h 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
                  <a:gd name="T37" fmla="*/ 0 h 14"/>
                  <a:gd name="T38" fmla="*/ 6 w 6"/>
                  <a:gd name="T39" fmla="*/ 14 h 1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 h="14">
                    <a:moveTo>
                      <a:pt x="1" y="0"/>
                    </a:moveTo>
                    <a:lnTo>
                      <a:pt x="4" y="6"/>
                    </a:lnTo>
                    <a:lnTo>
                      <a:pt x="4" y="8"/>
                    </a:lnTo>
                    <a:lnTo>
                      <a:pt x="4" y="11"/>
                    </a:lnTo>
                    <a:lnTo>
                      <a:pt x="6" y="14"/>
                    </a:lnTo>
                    <a:lnTo>
                      <a:pt x="6" y="13"/>
                    </a:lnTo>
                    <a:lnTo>
                      <a:pt x="5" y="12"/>
                    </a:lnTo>
                    <a:lnTo>
                      <a:pt x="4" y="10"/>
                    </a:lnTo>
                    <a:lnTo>
                      <a:pt x="3" y="6"/>
                    </a:lnTo>
                    <a:lnTo>
                      <a:pt x="0" y="2"/>
                    </a:lnTo>
                    <a:lnTo>
                      <a:pt x="1" y="0"/>
                    </a:lnTo>
                    <a:close/>
                  </a:path>
                </a:pathLst>
              </a:custGeom>
              <a:solidFill>
                <a:srgbClr val="000000"/>
              </a:solidFill>
              <a:ln w="9525">
                <a:noFill/>
                <a:round/>
                <a:headEnd/>
                <a:tailEnd/>
              </a:ln>
            </p:spPr>
            <p:txBody>
              <a:bodyPr/>
              <a:lstStyle/>
              <a:p>
                <a:endParaRPr lang="en-US"/>
              </a:p>
            </p:txBody>
          </p:sp>
          <p:sp>
            <p:nvSpPr>
              <p:cNvPr id="24788" name="Freeform 26"/>
              <p:cNvSpPr>
                <a:spLocks/>
              </p:cNvSpPr>
              <p:nvPr/>
            </p:nvSpPr>
            <p:spPr bwMode="auto">
              <a:xfrm flipH="1">
                <a:off x="4518" y="1402"/>
                <a:ext cx="78" cy="122"/>
              </a:xfrm>
              <a:custGeom>
                <a:avLst/>
                <a:gdLst>
                  <a:gd name="T0" fmla="*/ 14 w 14"/>
                  <a:gd name="T1" fmla="*/ 22 h 22"/>
                  <a:gd name="T2" fmla="*/ 12 w 14"/>
                  <a:gd name="T3" fmla="*/ 19 h 22"/>
                  <a:gd name="T4" fmla="*/ 11 w 14"/>
                  <a:gd name="T5" fmla="*/ 18 h 22"/>
                  <a:gd name="T6" fmla="*/ 10 w 14"/>
                  <a:gd name="T7" fmla="*/ 20 h 22"/>
                  <a:gd name="T8" fmla="*/ 10 w 14"/>
                  <a:gd name="T9" fmla="*/ 16 h 22"/>
                  <a:gd name="T10" fmla="*/ 9 w 14"/>
                  <a:gd name="T11" fmla="*/ 16 h 22"/>
                  <a:gd name="T12" fmla="*/ 7 w 14"/>
                  <a:gd name="T13" fmla="*/ 14 h 22"/>
                  <a:gd name="T14" fmla="*/ 6 w 14"/>
                  <a:gd name="T15" fmla="*/ 12 h 22"/>
                  <a:gd name="T16" fmla="*/ 5 w 14"/>
                  <a:gd name="T17" fmla="*/ 10 h 22"/>
                  <a:gd name="T18" fmla="*/ 4 w 14"/>
                  <a:gd name="T19" fmla="*/ 2 h 22"/>
                  <a:gd name="T20" fmla="*/ 3 w 14"/>
                  <a:gd name="T21" fmla="*/ 2 h 22"/>
                  <a:gd name="T22" fmla="*/ 3 w 14"/>
                  <a:gd name="T23" fmla="*/ 1 h 22"/>
                  <a:gd name="T24" fmla="*/ 2 w 14"/>
                  <a:gd name="T25" fmla="*/ 1 h 22"/>
                  <a:gd name="T26" fmla="*/ 1 w 14"/>
                  <a:gd name="T27" fmla="*/ 0 h 22"/>
                  <a:gd name="T28" fmla="*/ 0 w 14"/>
                  <a:gd name="T29" fmla="*/ 15 h 22"/>
                  <a:gd name="T30" fmla="*/ 1 w 14"/>
                  <a:gd name="T31" fmla="*/ 15 h 22"/>
                  <a:gd name="T32" fmla="*/ 1 w 14"/>
                  <a:gd name="T33" fmla="*/ 16 h 22"/>
                  <a:gd name="T34" fmla="*/ 2 w 14"/>
                  <a:gd name="T35" fmla="*/ 17 h 22"/>
                  <a:gd name="T36" fmla="*/ 4 w 14"/>
                  <a:gd name="T37" fmla="*/ 18 h 22"/>
                  <a:gd name="T38" fmla="*/ 6 w 14"/>
                  <a:gd name="T39" fmla="*/ 19 h 22"/>
                  <a:gd name="T40" fmla="*/ 8 w 14"/>
                  <a:gd name="T41" fmla="*/ 20 h 22"/>
                  <a:gd name="T42" fmla="*/ 11 w 14"/>
                  <a:gd name="T43" fmla="*/ 22 h 22"/>
                  <a:gd name="T44" fmla="*/ 14 w 14"/>
                  <a:gd name="T45" fmla="*/ 22 h 2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4"/>
                  <a:gd name="T70" fmla="*/ 0 h 22"/>
                  <a:gd name="T71" fmla="*/ 14 w 14"/>
                  <a:gd name="T72" fmla="*/ 22 h 2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4" h="22">
                    <a:moveTo>
                      <a:pt x="14" y="22"/>
                    </a:moveTo>
                    <a:lnTo>
                      <a:pt x="12" y="19"/>
                    </a:lnTo>
                    <a:lnTo>
                      <a:pt x="11" y="18"/>
                    </a:lnTo>
                    <a:lnTo>
                      <a:pt x="10" y="20"/>
                    </a:lnTo>
                    <a:lnTo>
                      <a:pt x="10" y="16"/>
                    </a:lnTo>
                    <a:lnTo>
                      <a:pt x="9" y="16"/>
                    </a:lnTo>
                    <a:lnTo>
                      <a:pt x="7" y="14"/>
                    </a:lnTo>
                    <a:lnTo>
                      <a:pt x="6" y="12"/>
                    </a:lnTo>
                    <a:lnTo>
                      <a:pt x="5" y="10"/>
                    </a:lnTo>
                    <a:lnTo>
                      <a:pt x="4" y="2"/>
                    </a:lnTo>
                    <a:lnTo>
                      <a:pt x="3" y="2"/>
                    </a:lnTo>
                    <a:lnTo>
                      <a:pt x="3" y="1"/>
                    </a:lnTo>
                    <a:lnTo>
                      <a:pt x="2" y="1"/>
                    </a:lnTo>
                    <a:lnTo>
                      <a:pt x="1" y="0"/>
                    </a:lnTo>
                    <a:lnTo>
                      <a:pt x="0" y="15"/>
                    </a:lnTo>
                    <a:lnTo>
                      <a:pt x="1" y="15"/>
                    </a:lnTo>
                    <a:lnTo>
                      <a:pt x="1" y="16"/>
                    </a:lnTo>
                    <a:lnTo>
                      <a:pt x="2" y="17"/>
                    </a:lnTo>
                    <a:lnTo>
                      <a:pt x="4" y="18"/>
                    </a:lnTo>
                    <a:lnTo>
                      <a:pt x="6" y="19"/>
                    </a:lnTo>
                    <a:lnTo>
                      <a:pt x="8" y="20"/>
                    </a:lnTo>
                    <a:lnTo>
                      <a:pt x="11" y="22"/>
                    </a:lnTo>
                    <a:lnTo>
                      <a:pt x="14" y="22"/>
                    </a:lnTo>
                    <a:close/>
                  </a:path>
                </a:pathLst>
              </a:custGeom>
              <a:solidFill>
                <a:srgbClr val="FFAD9E"/>
              </a:solidFill>
              <a:ln w="9525">
                <a:noFill/>
                <a:round/>
                <a:headEnd/>
                <a:tailEnd/>
              </a:ln>
            </p:spPr>
            <p:txBody>
              <a:bodyPr/>
              <a:lstStyle/>
              <a:p>
                <a:endParaRPr lang="en-US"/>
              </a:p>
            </p:txBody>
          </p:sp>
          <p:sp>
            <p:nvSpPr>
              <p:cNvPr id="24789" name="Freeform 27"/>
              <p:cNvSpPr>
                <a:spLocks/>
              </p:cNvSpPr>
              <p:nvPr/>
            </p:nvSpPr>
            <p:spPr bwMode="auto">
              <a:xfrm flipH="1">
                <a:off x="4557" y="1325"/>
                <a:ext cx="5" cy="38"/>
              </a:xfrm>
              <a:custGeom>
                <a:avLst/>
                <a:gdLst>
                  <a:gd name="T0" fmla="*/ 1 w 1"/>
                  <a:gd name="T1" fmla="*/ 1 h 7"/>
                  <a:gd name="T2" fmla="*/ 1 w 1"/>
                  <a:gd name="T3" fmla="*/ 7 h 7"/>
                  <a:gd name="T4" fmla="*/ 1 w 1"/>
                  <a:gd name="T5" fmla="*/ 6 h 7"/>
                  <a:gd name="T6" fmla="*/ 1 w 1"/>
                  <a:gd name="T7" fmla="*/ 6 h 7"/>
                  <a:gd name="T8" fmla="*/ 0 w 1"/>
                  <a:gd name="T9" fmla="*/ 5 h 7"/>
                  <a:gd name="T10" fmla="*/ 1 w 1"/>
                  <a:gd name="T11" fmla="*/ 5 h 7"/>
                  <a:gd name="T12" fmla="*/ 1 w 1"/>
                  <a:gd name="T13" fmla="*/ 4 h 7"/>
                  <a:gd name="T14" fmla="*/ 1 w 1"/>
                  <a:gd name="T15" fmla="*/ 2 h 7"/>
                  <a:gd name="T16" fmla="*/ 0 w 1"/>
                  <a:gd name="T17" fmla="*/ 1 h 7"/>
                  <a:gd name="T18" fmla="*/ 0 w 1"/>
                  <a:gd name="T19" fmla="*/ 0 h 7"/>
                  <a:gd name="T20" fmla="*/ 1 w 1"/>
                  <a:gd name="T21" fmla="*/ 0 h 7"/>
                  <a:gd name="T22" fmla="*/ 1 w 1"/>
                  <a:gd name="T23" fmla="*/ 1 h 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
                  <a:gd name="T37" fmla="*/ 0 h 7"/>
                  <a:gd name="T38" fmla="*/ 1 w 1"/>
                  <a:gd name="T39" fmla="*/ 7 h 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 h="7">
                    <a:moveTo>
                      <a:pt x="1" y="1"/>
                    </a:moveTo>
                    <a:lnTo>
                      <a:pt x="1" y="7"/>
                    </a:lnTo>
                    <a:lnTo>
                      <a:pt x="1" y="6"/>
                    </a:lnTo>
                    <a:lnTo>
                      <a:pt x="0" y="5"/>
                    </a:lnTo>
                    <a:lnTo>
                      <a:pt x="1" y="5"/>
                    </a:lnTo>
                    <a:lnTo>
                      <a:pt x="1" y="4"/>
                    </a:lnTo>
                    <a:lnTo>
                      <a:pt x="1" y="2"/>
                    </a:lnTo>
                    <a:lnTo>
                      <a:pt x="0" y="1"/>
                    </a:lnTo>
                    <a:lnTo>
                      <a:pt x="0" y="0"/>
                    </a:lnTo>
                    <a:lnTo>
                      <a:pt x="1" y="0"/>
                    </a:lnTo>
                    <a:lnTo>
                      <a:pt x="1" y="1"/>
                    </a:lnTo>
                    <a:close/>
                  </a:path>
                </a:pathLst>
              </a:custGeom>
              <a:solidFill>
                <a:srgbClr val="7F2600"/>
              </a:solidFill>
              <a:ln w="9525">
                <a:noFill/>
                <a:round/>
                <a:headEnd/>
                <a:tailEnd/>
              </a:ln>
            </p:spPr>
            <p:txBody>
              <a:bodyPr/>
              <a:lstStyle/>
              <a:p>
                <a:endParaRPr lang="en-US"/>
              </a:p>
            </p:txBody>
          </p:sp>
          <p:sp>
            <p:nvSpPr>
              <p:cNvPr id="24790" name="Freeform 28"/>
              <p:cNvSpPr>
                <a:spLocks/>
              </p:cNvSpPr>
              <p:nvPr/>
            </p:nvSpPr>
            <p:spPr bwMode="auto">
              <a:xfrm flipH="1">
                <a:off x="4590" y="1314"/>
                <a:ext cx="11" cy="22"/>
              </a:xfrm>
              <a:custGeom>
                <a:avLst/>
                <a:gdLst>
                  <a:gd name="T0" fmla="*/ 2 w 2"/>
                  <a:gd name="T1" fmla="*/ 0 h 4"/>
                  <a:gd name="T2" fmla="*/ 2 w 2"/>
                  <a:gd name="T3" fmla="*/ 0 h 4"/>
                  <a:gd name="T4" fmla="*/ 1 w 2"/>
                  <a:gd name="T5" fmla="*/ 1 h 4"/>
                  <a:gd name="T6" fmla="*/ 0 w 2"/>
                  <a:gd name="T7" fmla="*/ 2 h 4"/>
                  <a:gd name="T8" fmla="*/ 0 w 2"/>
                  <a:gd name="T9" fmla="*/ 4 h 4"/>
                  <a:gd name="T10" fmla="*/ 0 w 2"/>
                  <a:gd name="T11" fmla="*/ 3 h 4"/>
                  <a:gd name="T12" fmla="*/ 0 w 2"/>
                  <a:gd name="T13" fmla="*/ 1 h 4"/>
                  <a:gd name="T14" fmla="*/ 1 w 2"/>
                  <a:gd name="T15" fmla="*/ 0 h 4"/>
                  <a:gd name="T16" fmla="*/ 2 w 2"/>
                  <a:gd name="T17" fmla="*/ 0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
                  <a:gd name="T28" fmla="*/ 0 h 4"/>
                  <a:gd name="T29" fmla="*/ 2 w 2"/>
                  <a:gd name="T30" fmla="*/ 4 h 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 h="4">
                    <a:moveTo>
                      <a:pt x="2" y="0"/>
                    </a:moveTo>
                    <a:lnTo>
                      <a:pt x="2" y="0"/>
                    </a:lnTo>
                    <a:lnTo>
                      <a:pt x="1" y="1"/>
                    </a:lnTo>
                    <a:lnTo>
                      <a:pt x="0" y="2"/>
                    </a:lnTo>
                    <a:lnTo>
                      <a:pt x="0" y="4"/>
                    </a:lnTo>
                    <a:lnTo>
                      <a:pt x="0" y="3"/>
                    </a:lnTo>
                    <a:lnTo>
                      <a:pt x="0" y="1"/>
                    </a:lnTo>
                    <a:lnTo>
                      <a:pt x="1" y="0"/>
                    </a:lnTo>
                    <a:lnTo>
                      <a:pt x="2" y="0"/>
                    </a:lnTo>
                    <a:close/>
                  </a:path>
                </a:pathLst>
              </a:custGeom>
              <a:solidFill>
                <a:srgbClr val="7F2600"/>
              </a:solidFill>
              <a:ln w="9525">
                <a:noFill/>
                <a:round/>
                <a:headEnd/>
                <a:tailEnd/>
              </a:ln>
            </p:spPr>
            <p:txBody>
              <a:bodyPr/>
              <a:lstStyle/>
              <a:p>
                <a:endParaRPr lang="en-US"/>
              </a:p>
            </p:txBody>
          </p:sp>
          <p:sp>
            <p:nvSpPr>
              <p:cNvPr id="24791" name="Freeform 29"/>
              <p:cNvSpPr>
                <a:spLocks/>
              </p:cNvSpPr>
              <p:nvPr/>
            </p:nvSpPr>
            <p:spPr bwMode="auto">
              <a:xfrm flipH="1">
                <a:off x="4419" y="1253"/>
                <a:ext cx="127" cy="77"/>
              </a:xfrm>
              <a:custGeom>
                <a:avLst/>
                <a:gdLst>
                  <a:gd name="T0" fmla="*/ 23 w 23"/>
                  <a:gd name="T1" fmla="*/ 14 h 14"/>
                  <a:gd name="T2" fmla="*/ 23 w 23"/>
                  <a:gd name="T3" fmla="*/ 14 h 14"/>
                  <a:gd name="T4" fmla="*/ 22 w 23"/>
                  <a:gd name="T5" fmla="*/ 13 h 14"/>
                  <a:gd name="T6" fmla="*/ 21 w 23"/>
                  <a:gd name="T7" fmla="*/ 13 h 14"/>
                  <a:gd name="T8" fmla="*/ 17 w 23"/>
                  <a:gd name="T9" fmla="*/ 14 h 14"/>
                  <a:gd name="T10" fmla="*/ 15 w 23"/>
                  <a:gd name="T11" fmla="*/ 13 h 14"/>
                  <a:gd name="T12" fmla="*/ 15 w 23"/>
                  <a:gd name="T13" fmla="*/ 13 h 14"/>
                  <a:gd name="T14" fmla="*/ 15 w 23"/>
                  <a:gd name="T15" fmla="*/ 13 h 14"/>
                  <a:gd name="T16" fmla="*/ 14 w 23"/>
                  <a:gd name="T17" fmla="*/ 12 h 14"/>
                  <a:gd name="T18" fmla="*/ 12 w 23"/>
                  <a:gd name="T19" fmla="*/ 12 h 14"/>
                  <a:gd name="T20" fmla="*/ 11 w 23"/>
                  <a:gd name="T21" fmla="*/ 12 h 14"/>
                  <a:gd name="T22" fmla="*/ 9 w 23"/>
                  <a:gd name="T23" fmla="*/ 12 h 14"/>
                  <a:gd name="T24" fmla="*/ 7 w 23"/>
                  <a:gd name="T25" fmla="*/ 12 h 14"/>
                  <a:gd name="T26" fmla="*/ 4 w 23"/>
                  <a:gd name="T27" fmla="*/ 14 h 14"/>
                  <a:gd name="T28" fmla="*/ 0 w 23"/>
                  <a:gd name="T29" fmla="*/ 13 h 14"/>
                  <a:gd name="T30" fmla="*/ 1 w 23"/>
                  <a:gd name="T31" fmla="*/ 12 h 14"/>
                  <a:gd name="T32" fmla="*/ 2 w 23"/>
                  <a:gd name="T33" fmla="*/ 10 h 14"/>
                  <a:gd name="T34" fmla="*/ 4 w 23"/>
                  <a:gd name="T35" fmla="*/ 8 h 14"/>
                  <a:gd name="T36" fmla="*/ 5 w 23"/>
                  <a:gd name="T37" fmla="*/ 6 h 14"/>
                  <a:gd name="T38" fmla="*/ 6 w 23"/>
                  <a:gd name="T39" fmla="*/ 4 h 14"/>
                  <a:gd name="T40" fmla="*/ 6 w 23"/>
                  <a:gd name="T41" fmla="*/ 3 h 14"/>
                  <a:gd name="T42" fmla="*/ 7 w 23"/>
                  <a:gd name="T43" fmla="*/ 1 h 14"/>
                  <a:gd name="T44" fmla="*/ 7 w 23"/>
                  <a:gd name="T45" fmla="*/ 1 h 14"/>
                  <a:gd name="T46" fmla="*/ 7 w 23"/>
                  <a:gd name="T47" fmla="*/ 1 h 14"/>
                  <a:gd name="T48" fmla="*/ 8 w 23"/>
                  <a:gd name="T49" fmla="*/ 0 h 14"/>
                  <a:gd name="T50" fmla="*/ 10 w 23"/>
                  <a:gd name="T51" fmla="*/ 0 h 14"/>
                  <a:gd name="T52" fmla="*/ 11 w 23"/>
                  <a:gd name="T53" fmla="*/ 0 h 14"/>
                  <a:gd name="T54" fmla="*/ 12 w 23"/>
                  <a:gd name="T55" fmla="*/ 0 h 14"/>
                  <a:gd name="T56" fmla="*/ 13 w 23"/>
                  <a:gd name="T57" fmla="*/ 1 h 14"/>
                  <a:gd name="T58" fmla="*/ 14 w 23"/>
                  <a:gd name="T59" fmla="*/ 1 h 14"/>
                  <a:gd name="T60" fmla="*/ 15 w 23"/>
                  <a:gd name="T61" fmla="*/ 1 h 14"/>
                  <a:gd name="T62" fmla="*/ 16 w 23"/>
                  <a:gd name="T63" fmla="*/ 2 h 14"/>
                  <a:gd name="T64" fmla="*/ 16 w 23"/>
                  <a:gd name="T65" fmla="*/ 3 h 14"/>
                  <a:gd name="T66" fmla="*/ 17 w 23"/>
                  <a:gd name="T67" fmla="*/ 4 h 14"/>
                  <a:gd name="T68" fmla="*/ 17 w 23"/>
                  <a:gd name="T69" fmla="*/ 4 h 14"/>
                  <a:gd name="T70" fmla="*/ 17 w 23"/>
                  <a:gd name="T71" fmla="*/ 4 h 14"/>
                  <a:gd name="T72" fmla="*/ 17 w 23"/>
                  <a:gd name="T73" fmla="*/ 3 h 14"/>
                  <a:gd name="T74" fmla="*/ 17 w 23"/>
                  <a:gd name="T75" fmla="*/ 2 h 14"/>
                  <a:gd name="T76" fmla="*/ 16 w 23"/>
                  <a:gd name="T77" fmla="*/ 0 h 14"/>
                  <a:gd name="T78" fmla="*/ 17 w 23"/>
                  <a:gd name="T79" fmla="*/ 0 h 14"/>
                  <a:gd name="T80" fmla="*/ 19 w 23"/>
                  <a:gd name="T81" fmla="*/ 1 h 14"/>
                  <a:gd name="T82" fmla="*/ 20 w 23"/>
                  <a:gd name="T83" fmla="*/ 3 h 14"/>
                  <a:gd name="T84" fmla="*/ 21 w 23"/>
                  <a:gd name="T85" fmla="*/ 5 h 14"/>
                  <a:gd name="T86" fmla="*/ 21 w 23"/>
                  <a:gd name="T87" fmla="*/ 3 h 14"/>
                  <a:gd name="T88" fmla="*/ 22 w 23"/>
                  <a:gd name="T89" fmla="*/ 4 h 14"/>
                  <a:gd name="T90" fmla="*/ 22 w 23"/>
                  <a:gd name="T91" fmla="*/ 8 h 14"/>
                  <a:gd name="T92" fmla="*/ 23 w 23"/>
                  <a:gd name="T93" fmla="*/ 12 h 14"/>
                  <a:gd name="T94" fmla="*/ 23 w 23"/>
                  <a:gd name="T95" fmla="*/ 14 h 1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3"/>
                  <a:gd name="T145" fmla="*/ 0 h 14"/>
                  <a:gd name="T146" fmla="*/ 23 w 23"/>
                  <a:gd name="T147" fmla="*/ 14 h 1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3" h="14">
                    <a:moveTo>
                      <a:pt x="23" y="14"/>
                    </a:moveTo>
                    <a:lnTo>
                      <a:pt x="23" y="14"/>
                    </a:lnTo>
                    <a:lnTo>
                      <a:pt x="22" y="13"/>
                    </a:lnTo>
                    <a:lnTo>
                      <a:pt x="21" y="13"/>
                    </a:lnTo>
                    <a:lnTo>
                      <a:pt x="17" y="14"/>
                    </a:lnTo>
                    <a:lnTo>
                      <a:pt x="15" y="13"/>
                    </a:lnTo>
                    <a:lnTo>
                      <a:pt x="14" y="12"/>
                    </a:lnTo>
                    <a:lnTo>
                      <a:pt x="12" y="12"/>
                    </a:lnTo>
                    <a:lnTo>
                      <a:pt x="11" y="12"/>
                    </a:lnTo>
                    <a:lnTo>
                      <a:pt x="9" y="12"/>
                    </a:lnTo>
                    <a:lnTo>
                      <a:pt x="7" y="12"/>
                    </a:lnTo>
                    <a:lnTo>
                      <a:pt x="4" y="14"/>
                    </a:lnTo>
                    <a:lnTo>
                      <a:pt x="0" y="13"/>
                    </a:lnTo>
                    <a:lnTo>
                      <a:pt x="1" y="12"/>
                    </a:lnTo>
                    <a:lnTo>
                      <a:pt x="2" y="10"/>
                    </a:lnTo>
                    <a:lnTo>
                      <a:pt x="4" y="8"/>
                    </a:lnTo>
                    <a:lnTo>
                      <a:pt x="5" y="6"/>
                    </a:lnTo>
                    <a:lnTo>
                      <a:pt x="6" y="4"/>
                    </a:lnTo>
                    <a:lnTo>
                      <a:pt x="6" y="3"/>
                    </a:lnTo>
                    <a:lnTo>
                      <a:pt x="7" y="1"/>
                    </a:lnTo>
                    <a:lnTo>
                      <a:pt x="8" y="0"/>
                    </a:lnTo>
                    <a:lnTo>
                      <a:pt x="10" y="0"/>
                    </a:lnTo>
                    <a:lnTo>
                      <a:pt x="11" y="0"/>
                    </a:lnTo>
                    <a:lnTo>
                      <a:pt x="12" y="0"/>
                    </a:lnTo>
                    <a:lnTo>
                      <a:pt x="13" y="1"/>
                    </a:lnTo>
                    <a:lnTo>
                      <a:pt x="14" y="1"/>
                    </a:lnTo>
                    <a:lnTo>
                      <a:pt x="15" y="1"/>
                    </a:lnTo>
                    <a:lnTo>
                      <a:pt x="16" y="2"/>
                    </a:lnTo>
                    <a:lnTo>
                      <a:pt x="16" y="3"/>
                    </a:lnTo>
                    <a:lnTo>
                      <a:pt x="17" y="4"/>
                    </a:lnTo>
                    <a:lnTo>
                      <a:pt x="17" y="3"/>
                    </a:lnTo>
                    <a:lnTo>
                      <a:pt x="17" y="2"/>
                    </a:lnTo>
                    <a:lnTo>
                      <a:pt x="16" y="0"/>
                    </a:lnTo>
                    <a:lnTo>
                      <a:pt x="17" y="0"/>
                    </a:lnTo>
                    <a:lnTo>
                      <a:pt x="19" y="1"/>
                    </a:lnTo>
                    <a:lnTo>
                      <a:pt x="20" y="3"/>
                    </a:lnTo>
                    <a:lnTo>
                      <a:pt x="21" y="5"/>
                    </a:lnTo>
                    <a:lnTo>
                      <a:pt x="21" y="3"/>
                    </a:lnTo>
                    <a:lnTo>
                      <a:pt x="22" y="4"/>
                    </a:lnTo>
                    <a:lnTo>
                      <a:pt x="22" y="8"/>
                    </a:lnTo>
                    <a:lnTo>
                      <a:pt x="23" y="12"/>
                    </a:lnTo>
                    <a:lnTo>
                      <a:pt x="23" y="14"/>
                    </a:lnTo>
                    <a:close/>
                  </a:path>
                </a:pathLst>
              </a:custGeom>
              <a:solidFill>
                <a:srgbClr val="FFAD9E"/>
              </a:solidFill>
              <a:ln w="9525">
                <a:noFill/>
                <a:round/>
                <a:headEnd/>
                <a:tailEnd/>
              </a:ln>
            </p:spPr>
            <p:txBody>
              <a:bodyPr/>
              <a:lstStyle/>
              <a:p>
                <a:endParaRPr lang="en-US"/>
              </a:p>
            </p:txBody>
          </p:sp>
          <p:sp>
            <p:nvSpPr>
              <p:cNvPr id="24792" name="Freeform 30"/>
              <p:cNvSpPr>
                <a:spLocks/>
              </p:cNvSpPr>
              <p:nvPr/>
            </p:nvSpPr>
            <p:spPr bwMode="auto">
              <a:xfrm flipH="1">
                <a:off x="4446" y="1214"/>
                <a:ext cx="83" cy="33"/>
              </a:xfrm>
              <a:custGeom>
                <a:avLst/>
                <a:gdLst>
                  <a:gd name="T0" fmla="*/ 4 w 15"/>
                  <a:gd name="T1" fmla="*/ 4 h 6"/>
                  <a:gd name="T2" fmla="*/ 4 w 15"/>
                  <a:gd name="T3" fmla="*/ 4 h 6"/>
                  <a:gd name="T4" fmla="*/ 5 w 15"/>
                  <a:gd name="T5" fmla="*/ 4 h 6"/>
                  <a:gd name="T6" fmla="*/ 6 w 15"/>
                  <a:gd name="T7" fmla="*/ 4 h 6"/>
                  <a:gd name="T8" fmla="*/ 8 w 15"/>
                  <a:gd name="T9" fmla="*/ 4 h 6"/>
                  <a:gd name="T10" fmla="*/ 9 w 15"/>
                  <a:gd name="T11" fmla="*/ 4 h 6"/>
                  <a:gd name="T12" fmla="*/ 10 w 15"/>
                  <a:gd name="T13" fmla="*/ 4 h 6"/>
                  <a:gd name="T14" fmla="*/ 12 w 15"/>
                  <a:gd name="T15" fmla="*/ 5 h 6"/>
                  <a:gd name="T16" fmla="*/ 12 w 15"/>
                  <a:gd name="T17" fmla="*/ 6 h 6"/>
                  <a:gd name="T18" fmla="*/ 12 w 15"/>
                  <a:gd name="T19" fmla="*/ 6 h 6"/>
                  <a:gd name="T20" fmla="*/ 12 w 15"/>
                  <a:gd name="T21" fmla="*/ 5 h 6"/>
                  <a:gd name="T22" fmla="*/ 11 w 15"/>
                  <a:gd name="T23" fmla="*/ 3 h 6"/>
                  <a:gd name="T24" fmla="*/ 9 w 15"/>
                  <a:gd name="T25" fmla="*/ 3 h 6"/>
                  <a:gd name="T26" fmla="*/ 10 w 15"/>
                  <a:gd name="T27" fmla="*/ 3 h 6"/>
                  <a:gd name="T28" fmla="*/ 11 w 15"/>
                  <a:gd name="T29" fmla="*/ 2 h 6"/>
                  <a:gd name="T30" fmla="*/ 13 w 15"/>
                  <a:gd name="T31" fmla="*/ 3 h 6"/>
                  <a:gd name="T32" fmla="*/ 15 w 15"/>
                  <a:gd name="T33" fmla="*/ 4 h 6"/>
                  <a:gd name="T34" fmla="*/ 15 w 15"/>
                  <a:gd name="T35" fmla="*/ 4 h 6"/>
                  <a:gd name="T36" fmla="*/ 15 w 15"/>
                  <a:gd name="T37" fmla="*/ 3 h 6"/>
                  <a:gd name="T38" fmla="*/ 15 w 15"/>
                  <a:gd name="T39" fmla="*/ 2 h 6"/>
                  <a:gd name="T40" fmla="*/ 14 w 15"/>
                  <a:gd name="T41" fmla="*/ 1 h 6"/>
                  <a:gd name="T42" fmla="*/ 13 w 15"/>
                  <a:gd name="T43" fmla="*/ 1 h 6"/>
                  <a:gd name="T44" fmla="*/ 11 w 15"/>
                  <a:gd name="T45" fmla="*/ 0 h 6"/>
                  <a:gd name="T46" fmla="*/ 9 w 15"/>
                  <a:gd name="T47" fmla="*/ 0 h 6"/>
                  <a:gd name="T48" fmla="*/ 6 w 15"/>
                  <a:gd name="T49" fmla="*/ 1 h 6"/>
                  <a:gd name="T50" fmla="*/ 6 w 15"/>
                  <a:gd name="T51" fmla="*/ 1 h 6"/>
                  <a:gd name="T52" fmla="*/ 6 w 15"/>
                  <a:gd name="T53" fmla="*/ 1 h 6"/>
                  <a:gd name="T54" fmla="*/ 7 w 15"/>
                  <a:gd name="T55" fmla="*/ 0 h 6"/>
                  <a:gd name="T56" fmla="*/ 7 w 15"/>
                  <a:gd name="T57" fmla="*/ 0 h 6"/>
                  <a:gd name="T58" fmla="*/ 7 w 15"/>
                  <a:gd name="T59" fmla="*/ 0 h 6"/>
                  <a:gd name="T60" fmla="*/ 6 w 15"/>
                  <a:gd name="T61" fmla="*/ 0 h 6"/>
                  <a:gd name="T62" fmla="*/ 4 w 15"/>
                  <a:gd name="T63" fmla="*/ 1 h 6"/>
                  <a:gd name="T64" fmla="*/ 1 w 15"/>
                  <a:gd name="T65" fmla="*/ 3 h 6"/>
                  <a:gd name="T66" fmla="*/ 0 w 15"/>
                  <a:gd name="T67" fmla="*/ 4 h 6"/>
                  <a:gd name="T68" fmla="*/ 4 w 15"/>
                  <a:gd name="T69" fmla="*/ 3 h 6"/>
                  <a:gd name="T70" fmla="*/ 2 w 15"/>
                  <a:gd name="T71" fmla="*/ 4 h 6"/>
                  <a:gd name="T72" fmla="*/ 4 w 15"/>
                  <a:gd name="T73" fmla="*/ 4 h 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5"/>
                  <a:gd name="T112" fmla="*/ 0 h 6"/>
                  <a:gd name="T113" fmla="*/ 15 w 15"/>
                  <a:gd name="T114" fmla="*/ 6 h 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5" h="6">
                    <a:moveTo>
                      <a:pt x="4" y="4"/>
                    </a:moveTo>
                    <a:lnTo>
                      <a:pt x="4" y="4"/>
                    </a:lnTo>
                    <a:lnTo>
                      <a:pt x="5" y="4"/>
                    </a:lnTo>
                    <a:lnTo>
                      <a:pt x="6" y="4"/>
                    </a:lnTo>
                    <a:lnTo>
                      <a:pt x="8" y="4"/>
                    </a:lnTo>
                    <a:lnTo>
                      <a:pt x="9" y="4"/>
                    </a:lnTo>
                    <a:lnTo>
                      <a:pt x="10" y="4"/>
                    </a:lnTo>
                    <a:lnTo>
                      <a:pt x="12" y="5"/>
                    </a:lnTo>
                    <a:lnTo>
                      <a:pt x="12" y="6"/>
                    </a:lnTo>
                    <a:lnTo>
                      <a:pt x="12" y="5"/>
                    </a:lnTo>
                    <a:lnTo>
                      <a:pt x="11" y="3"/>
                    </a:lnTo>
                    <a:lnTo>
                      <a:pt x="9" y="3"/>
                    </a:lnTo>
                    <a:lnTo>
                      <a:pt x="10" y="3"/>
                    </a:lnTo>
                    <a:lnTo>
                      <a:pt x="11" y="2"/>
                    </a:lnTo>
                    <a:lnTo>
                      <a:pt x="13" y="3"/>
                    </a:lnTo>
                    <a:lnTo>
                      <a:pt x="15" y="4"/>
                    </a:lnTo>
                    <a:lnTo>
                      <a:pt x="15" y="3"/>
                    </a:lnTo>
                    <a:lnTo>
                      <a:pt x="15" y="2"/>
                    </a:lnTo>
                    <a:lnTo>
                      <a:pt x="14" y="1"/>
                    </a:lnTo>
                    <a:lnTo>
                      <a:pt x="13" y="1"/>
                    </a:lnTo>
                    <a:lnTo>
                      <a:pt x="11" y="0"/>
                    </a:lnTo>
                    <a:lnTo>
                      <a:pt x="9" y="0"/>
                    </a:lnTo>
                    <a:lnTo>
                      <a:pt x="6" y="1"/>
                    </a:lnTo>
                    <a:lnTo>
                      <a:pt x="7" y="0"/>
                    </a:lnTo>
                    <a:lnTo>
                      <a:pt x="6" y="0"/>
                    </a:lnTo>
                    <a:lnTo>
                      <a:pt x="4" y="1"/>
                    </a:lnTo>
                    <a:lnTo>
                      <a:pt x="1" y="3"/>
                    </a:lnTo>
                    <a:lnTo>
                      <a:pt x="0" y="4"/>
                    </a:lnTo>
                    <a:lnTo>
                      <a:pt x="4" y="3"/>
                    </a:lnTo>
                    <a:lnTo>
                      <a:pt x="2" y="4"/>
                    </a:lnTo>
                    <a:lnTo>
                      <a:pt x="4" y="4"/>
                    </a:lnTo>
                    <a:close/>
                  </a:path>
                </a:pathLst>
              </a:custGeom>
              <a:solidFill>
                <a:srgbClr val="7F2600"/>
              </a:solidFill>
              <a:ln w="9525">
                <a:noFill/>
                <a:round/>
                <a:headEnd/>
                <a:tailEnd/>
              </a:ln>
            </p:spPr>
            <p:txBody>
              <a:bodyPr/>
              <a:lstStyle/>
              <a:p>
                <a:endParaRPr lang="en-US"/>
              </a:p>
            </p:txBody>
          </p:sp>
          <p:sp>
            <p:nvSpPr>
              <p:cNvPr id="24793" name="Freeform 31"/>
              <p:cNvSpPr>
                <a:spLocks/>
              </p:cNvSpPr>
              <p:nvPr/>
            </p:nvSpPr>
            <p:spPr bwMode="auto">
              <a:xfrm flipH="1">
                <a:off x="4518" y="1209"/>
                <a:ext cx="39" cy="22"/>
              </a:xfrm>
              <a:custGeom>
                <a:avLst/>
                <a:gdLst>
                  <a:gd name="T0" fmla="*/ 0 w 7"/>
                  <a:gd name="T1" fmla="*/ 4 h 4"/>
                  <a:gd name="T2" fmla="*/ 0 w 7"/>
                  <a:gd name="T3" fmla="*/ 4 h 4"/>
                  <a:gd name="T4" fmla="*/ 0 w 7"/>
                  <a:gd name="T5" fmla="*/ 3 h 4"/>
                  <a:gd name="T6" fmla="*/ 1 w 7"/>
                  <a:gd name="T7" fmla="*/ 3 h 4"/>
                  <a:gd name="T8" fmla="*/ 2 w 7"/>
                  <a:gd name="T9" fmla="*/ 2 h 4"/>
                  <a:gd name="T10" fmla="*/ 3 w 7"/>
                  <a:gd name="T11" fmla="*/ 1 h 4"/>
                  <a:gd name="T12" fmla="*/ 4 w 7"/>
                  <a:gd name="T13" fmla="*/ 1 h 4"/>
                  <a:gd name="T14" fmla="*/ 5 w 7"/>
                  <a:gd name="T15" fmla="*/ 0 h 4"/>
                  <a:gd name="T16" fmla="*/ 7 w 7"/>
                  <a:gd name="T17" fmla="*/ 0 h 4"/>
                  <a:gd name="T18" fmla="*/ 6 w 7"/>
                  <a:gd name="T19" fmla="*/ 0 h 4"/>
                  <a:gd name="T20" fmla="*/ 5 w 7"/>
                  <a:gd name="T21" fmla="*/ 0 h 4"/>
                  <a:gd name="T22" fmla="*/ 4 w 7"/>
                  <a:gd name="T23" fmla="*/ 0 h 4"/>
                  <a:gd name="T24" fmla="*/ 3 w 7"/>
                  <a:gd name="T25" fmla="*/ 0 h 4"/>
                  <a:gd name="T26" fmla="*/ 2 w 7"/>
                  <a:gd name="T27" fmla="*/ 1 h 4"/>
                  <a:gd name="T28" fmla="*/ 1 w 7"/>
                  <a:gd name="T29" fmla="*/ 1 h 4"/>
                  <a:gd name="T30" fmla="*/ 0 w 7"/>
                  <a:gd name="T31" fmla="*/ 2 h 4"/>
                  <a:gd name="T32" fmla="*/ 0 w 7"/>
                  <a:gd name="T33" fmla="*/ 4 h 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
                  <a:gd name="T52" fmla="*/ 0 h 4"/>
                  <a:gd name="T53" fmla="*/ 7 w 7"/>
                  <a:gd name="T54" fmla="*/ 4 h 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 h="4">
                    <a:moveTo>
                      <a:pt x="0" y="4"/>
                    </a:moveTo>
                    <a:lnTo>
                      <a:pt x="0" y="4"/>
                    </a:lnTo>
                    <a:lnTo>
                      <a:pt x="0" y="3"/>
                    </a:lnTo>
                    <a:lnTo>
                      <a:pt x="1" y="3"/>
                    </a:lnTo>
                    <a:lnTo>
                      <a:pt x="2" y="2"/>
                    </a:lnTo>
                    <a:lnTo>
                      <a:pt x="3" y="1"/>
                    </a:lnTo>
                    <a:lnTo>
                      <a:pt x="4" y="1"/>
                    </a:lnTo>
                    <a:lnTo>
                      <a:pt x="5" y="0"/>
                    </a:lnTo>
                    <a:lnTo>
                      <a:pt x="7" y="0"/>
                    </a:lnTo>
                    <a:lnTo>
                      <a:pt x="6" y="0"/>
                    </a:lnTo>
                    <a:lnTo>
                      <a:pt x="5" y="0"/>
                    </a:lnTo>
                    <a:lnTo>
                      <a:pt x="4" y="0"/>
                    </a:lnTo>
                    <a:lnTo>
                      <a:pt x="3" y="0"/>
                    </a:lnTo>
                    <a:lnTo>
                      <a:pt x="2" y="1"/>
                    </a:lnTo>
                    <a:lnTo>
                      <a:pt x="1" y="1"/>
                    </a:lnTo>
                    <a:lnTo>
                      <a:pt x="0" y="2"/>
                    </a:lnTo>
                    <a:lnTo>
                      <a:pt x="0" y="4"/>
                    </a:lnTo>
                    <a:close/>
                  </a:path>
                </a:pathLst>
              </a:custGeom>
              <a:solidFill>
                <a:srgbClr val="7F2600"/>
              </a:solidFill>
              <a:ln w="9525">
                <a:noFill/>
                <a:round/>
                <a:headEnd/>
                <a:tailEnd/>
              </a:ln>
            </p:spPr>
            <p:txBody>
              <a:bodyPr/>
              <a:lstStyle/>
              <a:p>
                <a:endParaRPr lang="en-US"/>
              </a:p>
            </p:txBody>
          </p:sp>
          <p:sp>
            <p:nvSpPr>
              <p:cNvPr id="24794" name="Freeform 32"/>
              <p:cNvSpPr>
                <a:spLocks/>
              </p:cNvSpPr>
              <p:nvPr/>
            </p:nvSpPr>
            <p:spPr bwMode="auto">
              <a:xfrm flipH="1">
                <a:off x="4529" y="1258"/>
                <a:ext cx="39" cy="45"/>
              </a:xfrm>
              <a:custGeom>
                <a:avLst/>
                <a:gdLst>
                  <a:gd name="T0" fmla="*/ 7 w 7"/>
                  <a:gd name="T1" fmla="*/ 0 h 8"/>
                  <a:gd name="T2" fmla="*/ 7 w 7"/>
                  <a:gd name="T3" fmla="*/ 1 h 8"/>
                  <a:gd name="T4" fmla="*/ 6 w 7"/>
                  <a:gd name="T5" fmla="*/ 1 h 8"/>
                  <a:gd name="T6" fmla="*/ 6 w 7"/>
                  <a:gd name="T7" fmla="*/ 2 h 8"/>
                  <a:gd name="T8" fmla="*/ 4 w 7"/>
                  <a:gd name="T9" fmla="*/ 2 h 8"/>
                  <a:gd name="T10" fmla="*/ 2 w 7"/>
                  <a:gd name="T11" fmla="*/ 2 h 8"/>
                  <a:gd name="T12" fmla="*/ 1 w 7"/>
                  <a:gd name="T13" fmla="*/ 3 h 8"/>
                  <a:gd name="T14" fmla="*/ 0 w 7"/>
                  <a:gd name="T15" fmla="*/ 5 h 8"/>
                  <a:gd name="T16" fmla="*/ 0 w 7"/>
                  <a:gd name="T17" fmla="*/ 5 h 8"/>
                  <a:gd name="T18" fmla="*/ 0 w 7"/>
                  <a:gd name="T19" fmla="*/ 5 h 8"/>
                  <a:gd name="T20" fmla="*/ 1 w 7"/>
                  <a:gd name="T21" fmla="*/ 4 h 8"/>
                  <a:gd name="T22" fmla="*/ 3 w 7"/>
                  <a:gd name="T23" fmla="*/ 3 h 8"/>
                  <a:gd name="T24" fmla="*/ 4 w 7"/>
                  <a:gd name="T25" fmla="*/ 3 h 8"/>
                  <a:gd name="T26" fmla="*/ 4 w 7"/>
                  <a:gd name="T27" fmla="*/ 3 h 8"/>
                  <a:gd name="T28" fmla="*/ 4 w 7"/>
                  <a:gd name="T29" fmla="*/ 4 h 8"/>
                  <a:gd name="T30" fmla="*/ 3 w 7"/>
                  <a:gd name="T31" fmla="*/ 5 h 8"/>
                  <a:gd name="T32" fmla="*/ 2 w 7"/>
                  <a:gd name="T33" fmla="*/ 6 h 8"/>
                  <a:gd name="T34" fmla="*/ 1 w 7"/>
                  <a:gd name="T35" fmla="*/ 7 h 8"/>
                  <a:gd name="T36" fmla="*/ 1 w 7"/>
                  <a:gd name="T37" fmla="*/ 7 h 8"/>
                  <a:gd name="T38" fmla="*/ 0 w 7"/>
                  <a:gd name="T39" fmla="*/ 8 h 8"/>
                  <a:gd name="T40" fmla="*/ 0 w 7"/>
                  <a:gd name="T41" fmla="*/ 8 h 8"/>
                  <a:gd name="T42" fmla="*/ 1 w 7"/>
                  <a:gd name="T43" fmla="*/ 8 h 8"/>
                  <a:gd name="T44" fmla="*/ 1 w 7"/>
                  <a:gd name="T45" fmla="*/ 8 h 8"/>
                  <a:gd name="T46" fmla="*/ 2 w 7"/>
                  <a:gd name="T47" fmla="*/ 7 h 8"/>
                  <a:gd name="T48" fmla="*/ 3 w 7"/>
                  <a:gd name="T49" fmla="*/ 6 h 8"/>
                  <a:gd name="T50" fmla="*/ 4 w 7"/>
                  <a:gd name="T51" fmla="*/ 5 h 8"/>
                  <a:gd name="T52" fmla="*/ 5 w 7"/>
                  <a:gd name="T53" fmla="*/ 4 h 8"/>
                  <a:gd name="T54" fmla="*/ 6 w 7"/>
                  <a:gd name="T55" fmla="*/ 3 h 8"/>
                  <a:gd name="T56" fmla="*/ 7 w 7"/>
                  <a:gd name="T57" fmla="*/ 0 h 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7"/>
                  <a:gd name="T88" fmla="*/ 0 h 8"/>
                  <a:gd name="T89" fmla="*/ 7 w 7"/>
                  <a:gd name="T90" fmla="*/ 8 h 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7" h="8">
                    <a:moveTo>
                      <a:pt x="7" y="0"/>
                    </a:moveTo>
                    <a:lnTo>
                      <a:pt x="7" y="1"/>
                    </a:lnTo>
                    <a:lnTo>
                      <a:pt x="6" y="1"/>
                    </a:lnTo>
                    <a:lnTo>
                      <a:pt x="6" y="2"/>
                    </a:lnTo>
                    <a:lnTo>
                      <a:pt x="4" y="2"/>
                    </a:lnTo>
                    <a:lnTo>
                      <a:pt x="2" y="2"/>
                    </a:lnTo>
                    <a:lnTo>
                      <a:pt x="1" y="3"/>
                    </a:lnTo>
                    <a:lnTo>
                      <a:pt x="0" y="5"/>
                    </a:lnTo>
                    <a:lnTo>
                      <a:pt x="1" y="4"/>
                    </a:lnTo>
                    <a:lnTo>
                      <a:pt x="3" y="3"/>
                    </a:lnTo>
                    <a:lnTo>
                      <a:pt x="4" y="3"/>
                    </a:lnTo>
                    <a:lnTo>
                      <a:pt x="4" y="4"/>
                    </a:lnTo>
                    <a:lnTo>
                      <a:pt x="3" y="5"/>
                    </a:lnTo>
                    <a:lnTo>
                      <a:pt x="2" y="6"/>
                    </a:lnTo>
                    <a:lnTo>
                      <a:pt x="1" y="7"/>
                    </a:lnTo>
                    <a:lnTo>
                      <a:pt x="0" y="8"/>
                    </a:lnTo>
                    <a:lnTo>
                      <a:pt x="1" y="8"/>
                    </a:lnTo>
                    <a:lnTo>
                      <a:pt x="2" y="7"/>
                    </a:lnTo>
                    <a:lnTo>
                      <a:pt x="3" y="6"/>
                    </a:lnTo>
                    <a:lnTo>
                      <a:pt x="4" y="5"/>
                    </a:lnTo>
                    <a:lnTo>
                      <a:pt x="5" y="4"/>
                    </a:lnTo>
                    <a:lnTo>
                      <a:pt x="6" y="3"/>
                    </a:lnTo>
                    <a:lnTo>
                      <a:pt x="7" y="0"/>
                    </a:lnTo>
                    <a:close/>
                  </a:path>
                </a:pathLst>
              </a:custGeom>
              <a:solidFill>
                <a:srgbClr val="7F2600"/>
              </a:solidFill>
              <a:ln w="9525">
                <a:noFill/>
                <a:round/>
                <a:headEnd/>
                <a:tailEnd/>
              </a:ln>
            </p:spPr>
            <p:txBody>
              <a:bodyPr/>
              <a:lstStyle/>
              <a:p>
                <a:endParaRPr lang="en-US"/>
              </a:p>
            </p:txBody>
          </p:sp>
          <p:sp>
            <p:nvSpPr>
              <p:cNvPr id="24795" name="Freeform 33"/>
              <p:cNvSpPr>
                <a:spLocks/>
              </p:cNvSpPr>
              <p:nvPr/>
            </p:nvSpPr>
            <p:spPr bwMode="auto">
              <a:xfrm flipH="1">
                <a:off x="4319" y="1729"/>
                <a:ext cx="22" cy="88"/>
              </a:xfrm>
              <a:custGeom>
                <a:avLst/>
                <a:gdLst>
                  <a:gd name="T0" fmla="*/ 3 w 4"/>
                  <a:gd name="T1" fmla="*/ 0 h 16"/>
                  <a:gd name="T2" fmla="*/ 2 w 4"/>
                  <a:gd name="T3" fmla="*/ 1 h 16"/>
                  <a:gd name="T4" fmla="*/ 2 w 4"/>
                  <a:gd name="T5" fmla="*/ 5 h 16"/>
                  <a:gd name="T6" fmla="*/ 2 w 4"/>
                  <a:gd name="T7" fmla="*/ 10 h 16"/>
                  <a:gd name="T8" fmla="*/ 4 w 4"/>
                  <a:gd name="T9" fmla="*/ 16 h 16"/>
                  <a:gd name="T10" fmla="*/ 3 w 4"/>
                  <a:gd name="T11" fmla="*/ 16 h 16"/>
                  <a:gd name="T12" fmla="*/ 2 w 4"/>
                  <a:gd name="T13" fmla="*/ 14 h 16"/>
                  <a:gd name="T14" fmla="*/ 0 w 4"/>
                  <a:gd name="T15" fmla="*/ 10 h 16"/>
                  <a:gd name="T16" fmla="*/ 1 w 4"/>
                  <a:gd name="T17" fmla="*/ 0 h 16"/>
                  <a:gd name="T18" fmla="*/ 3 w 4"/>
                  <a:gd name="T19" fmla="*/ 0 h 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
                  <a:gd name="T31" fmla="*/ 0 h 16"/>
                  <a:gd name="T32" fmla="*/ 4 w 4"/>
                  <a:gd name="T33" fmla="*/ 16 h 1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 h="16">
                    <a:moveTo>
                      <a:pt x="3" y="0"/>
                    </a:moveTo>
                    <a:lnTo>
                      <a:pt x="2" y="1"/>
                    </a:lnTo>
                    <a:lnTo>
                      <a:pt x="2" y="5"/>
                    </a:lnTo>
                    <a:lnTo>
                      <a:pt x="2" y="10"/>
                    </a:lnTo>
                    <a:lnTo>
                      <a:pt x="4" y="16"/>
                    </a:lnTo>
                    <a:lnTo>
                      <a:pt x="3" y="16"/>
                    </a:lnTo>
                    <a:lnTo>
                      <a:pt x="2" y="14"/>
                    </a:lnTo>
                    <a:lnTo>
                      <a:pt x="0" y="10"/>
                    </a:lnTo>
                    <a:lnTo>
                      <a:pt x="1" y="0"/>
                    </a:lnTo>
                    <a:lnTo>
                      <a:pt x="3" y="0"/>
                    </a:lnTo>
                    <a:close/>
                  </a:path>
                </a:pathLst>
              </a:custGeom>
              <a:solidFill>
                <a:srgbClr val="000000"/>
              </a:solidFill>
              <a:ln w="9525">
                <a:noFill/>
                <a:round/>
                <a:headEnd/>
                <a:tailEnd/>
              </a:ln>
            </p:spPr>
            <p:txBody>
              <a:bodyPr/>
              <a:lstStyle/>
              <a:p>
                <a:endParaRPr lang="en-US"/>
              </a:p>
            </p:txBody>
          </p:sp>
          <p:sp>
            <p:nvSpPr>
              <p:cNvPr id="24796" name="Freeform 34"/>
              <p:cNvSpPr>
                <a:spLocks/>
              </p:cNvSpPr>
              <p:nvPr/>
            </p:nvSpPr>
            <p:spPr bwMode="auto">
              <a:xfrm flipH="1">
                <a:off x="4529" y="1496"/>
                <a:ext cx="83" cy="72"/>
              </a:xfrm>
              <a:custGeom>
                <a:avLst/>
                <a:gdLst>
                  <a:gd name="T0" fmla="*/ 0 w 15"/>
                  <a:gd name="T1" fmla="*/ 0 h 13"/>
                  <a:gd name="T2" fmla="*/ 0 w 15"/>
                  <a:gd name="T3" fmla="*/ 1 h 13"/>
                  <a:gd name="T4" fmla="*/ 1 w 15"/>
                  <a:gd name="T5" fmla="*/ 2 h 13"/>
                  <a:gd name="T6" fmla="*/ 2 w 15"/>
                  <a:gd name="T7" fmla="*/ 4 h 13"/>
                  <a:gd name="T8" fmla="*/ 4 w 15"/>
                  <a:gd name="T9" fmla="*/ 6 h 13"/>
                  <a:gd name="T10" fmla="*/ 6 w 15"/>
                  <a:gd name="T11" fmla="*/ 8 h 13"/>
                  <a:gd name="T12" fmla="*/ 8 w 15"/>
                  <a:gd name="T13" fmla="*/ 10 h 13"/>
                  <a:gd name="T14" fmla="*/ 10 w 15"/>
                  <a:gd name="T15" fmla="*/ 12 h 13"/>
                  <a:gd name="T16" fmla="*/ 13 w 15"/>
                  <a:gd name="T17" fmla="*/ 13 h 13"/>
                  <a:gd name="T18" fmla="*/ 15 w 15"/>
                  <a:gd name="T19" fmla="*/ 10 h 13"/>
                  <a:gd name="T20" fmla="*/ 15 w 15"/>
                  <a:gd name="T21" fmla="*/ 10 h 13"/>
                  <a:gd name="T22" fmla="*/ 14 w 15"/>
                  <a:gd name="T23" fmla="*/ 9 h 13"/>
                  <a:gd name="T24" fmla="*/ 13 w 15"/>
                  <a:gd name="T25" fmla="*/ 9 h 13"/>
                  <a:gd name="T26" fmla="*/ 11 w 15"/>
                  <a:gd name="T27" fmla="*/ 8 h 13"/>
                  <a:gd name="T28" fmla="*/ 9 w 15"/>
                  <a:gd name="T29" fmla="*/ 7 h 13"/>
                  <a:gd name="T30" fmla="*/ 7 w 15"/>
                  <a:gd name="T31" fmla="*/ 6 h 13"/>
                  <a:gd name="T32" fmla="*/ 4 w 15"/>
                  <a:gd name="T33" fmla="*/ 3 h 13"/>
                  <a:gd name="T34" fmla="*/ 0 w 15"/>
                  <a:gd name="T35" fmla="*/ 0 h 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5"/>
                  <a:gd name="T55" fmla="*/ 0 h 13"/>
                  <a:gd name="T56" fmla="*/ 15 w 15"/>
                  <a:gd name="T57" fmla="*/ 13 h 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5" h="13">
                    <a:moveTo>
                      <a:pt x="0" y="0"/>
                    </a:moveTo>
                    <a:lnTo>
                      <a:pt x="0" y="1"/>
                    </a:lnTo>
                    <a:lnTo>
                      <a:pt x="1" y="2"/>
                    </a:lnTo>
                    <a:lnTo>
                      <a:pt x="2" y="4"/>
                    </a:lnTo>
                    <a:lnTo>
                      <a:pt x="4" y="6"/>
                    </a:lnTo>
                    <a:lnTo>
                      <a:pt x="6" y="8"/>
                    </a:lnTo>
                    <a:lnTo>
                      <a:pt x="8" y="10"/>
                    </a:lnTo>
                    <a:lnTo>
                      <a:pt x="10" y="12"/>
                    </a:lnTo>
                    <a:lnTo>
                      <a:pt x="13" y="13"/>
                    </a:lnTo>
                    <a:lnTo>
                      <a:pt x="15" y="10"/>
                    </a:lnTo>
                    <a:lnTo>
                      <a:pt x="14" y="9"/>
                    </a:lnTo>
                    <a:lnTo>
                      <a:pt x="13" y="9"/>
                    </a:lnTo>
                    <a:lnTo>
                      <a:pt x="11" y="8"/>
                    </a:lnTo>
                    <a:lnTo>
                      <a:pt x="9" y="7"/>
                    </a:lnTo>
                    <a:lnTo>
                      <a:pt x="7" y="6"/>
                    </a:lnTo>
                    <a:lnTo>
                      <a:pt x="4" y="3"/>
                    </a:lnTo>
                    <a:lnTo>
                      <a:pt x="0" y="0"/>
                    </a:lnTo>
                    <a:close/>
                  </a:path>
                </a:pathLst>
              </a:custGeom>
              <a:solidFill>
                <a:srgbClr val="AF8963"/>
              </a:solidFill>
              <a:ln w="9525">
                <a:noFill/>
                <a:round/>
                <a:headEnd/>
                <a:tailEnd/>
              </a:ln>
            </p:spPr>
            <p:txBody>
              <a:bodyPr/>
              <a:lstStyle/>
              <a:p>
                <a:endParaRPr lang="en-US"/>
              </a:p>
            </p:txBody>
          </p:sp>
          <p:sp>
            <p:nvSpPr>
              <p:cNvPr id="24797" name="Freeform 35"/>
              <p:cNvSpPr>
                <a:spLocks/>
              </p:cNvSpPr>
              <p:nvPr/>
            </p:nvSpPr>
            <p:spPr bwMode="auto">
              <a:xfrm flipH="1">
                <a:off x="4457" y="1524"/>
                <a:ext cx="22" cy="16"/>
              </a:xfrm>
              <a:custGeom>
                <a:avLst/>
                <a:gdLst>
                  <a:gd name="T0" fmla="*/ 0 w 4"/>
                  <a:gd name="T1" fmla="*/ 0 h 3"/>
                  <a:gd name="T2" fmla="*/ 3 w 4"/>
                  <a:gd name="T3" fmla="*/ 3 h 3"/>
                  <a:gd name="T4" fmla="*/ 4 w 4"/>
                  <a:gd name="T5" fmla="*/ 0 h 3"/>
                  <a:gd name="T6" fmla="*/ 0 w 4"/>
                  <a:gd name="T7" fmla="*/ 0 h 3"/>
                  <a:gd name="T8" fmla="*/ 0 60000 65536"/>
                  <a:gd name="T9" fmla="*/ 0 60000 65536"/>
                  <a:gd name="T10" fmla="*/ 0 60000 65536"/>
                  <a:gd name="T11" fmla="*/ 0 60000 65536"/>
                  <a:gd name="T12" fmla="*/ 0 w 4"/>
                  <a:gd name="T13" fmla="*/ 0 h 3"/>
                  <a:gd name="T14" fmla="*/ 4 w 4"/>
                  <a:gd name="T15" fmla="*/ 3 h 3"/>
                </a:gdLst>
                <a:ahLst/>
                <a:cxnLst>
                  <a:cxn ang="T8">
                    <a:pos x="T0" y="T1"/>
                  </a:cxn>
                  <a:cxn ang="T9">
                    <a:pos x="T2" y="T3"/>
                  </a:cxn>
                  <a:cxn ang="T10">
                    <a:pos x="T4" y="T5"/>
                  </a:cxn>
                  <a:cxn ang="T11">
                    <a:pos x="T6" y="T7"/>
                  </a:cxn>
                </a:cxnLst>
                <a:rect l="T12" t="T13" r="T14" b="T15"/>
                <a:pathLst>
                  <a:path w="4" h="3">
                    <a:moveTo>
                      <a:pt x="0" y="0"/>
                    </a:moveTo>
                    <a:lnTo>
                      <a:pt x="3" y="3"/>
                    </a:lnTo>
                    <a:lnTo>
                      <a:pt x="4" y="0"/>
                    </a:lnTo>
                    <a:lnTo>
                      <a:pt x="0" y="0"/>
                    </a:lnTo>
                    <a:close/>
                  </a:path>
                </a:pathLst>
              </a:custGeom>
              <a:solidFill>
                <a:srgbClr val="AF8963"/>
              </a:solidFill>
              <a:ln w="9525">
                <a:noFill/>
                <a:round/>
                <a:headEnd/>
                <a:tailEnd/>
              </a:ln>
            </p:spPr>
            <p:txBody>
              <a:bodyPr/>
              <a:lstStyle/>
              <a:p>
                <a:endParaRPr lang="en-US"/>
              </a:p>
            </p:txBody>
          </p:sp>
          <p:sp>
            <p:nvSpPr>
              <p:cNvPr id="24798" name="Freeform 36"/>
              <p:cNvSpPr>
                <a:spLocks/>
              </p:cNvSpPr>
              <p:nvPr/>
            </p:nvSpPr>
            <p:spPr bwMode="auto">
              <a:xfrm flipH="1">
                <a:off x="4673" y="1507"/>
                <a:ext cx="105" cy="61"/>
              </a:xfrm>
              <a:custGeom>
                <a:avLst/>
                <a:gdLst>
                  <a:gd name="T0" fmla="*/ 0 w 19"/>
                  <a:gd name="T1" fmla="*/ 2 h 11"/>
                  <a:gd name="T2" fmla="*/ 1 w 19"/>
                  <a:gd name="T3" fmla="*/ 2 h 11"/>
                  <a:gd name="T4" fmla="*/ 2 w 19"/>
                  <a:gd name="T5" fmla="*/ 2 h 11"/>
                  <a:gd name="T6" fmla="*/ 4 w 19"/>
                  <a:gd name="T7" fmla="*/ 2 h 11"/>
                  <a:gd name="T8" fmla="*/ 7 w 19"/>
                  <a:gd name="T9" fmla="*/ 2 h 11"/>
                  <a:gd name="T10" fmla="*/ 10 w 19"/>
                  <a:gd name="T11" fmla="*/ 3 h 11"/>
                  <a:gd name="T12" fmla="*/ 13 w 19"/>
                  <a:gd name="T13" fmla="*/ 5 h 11"/>
                  <a:gd name="T14" fmla="*/ 16 w 19"/>
                  <a:gd name="T15" fmla="*/ 8 h 11"/>
                  <a:gd name="T16" fmla="*/ 19 w 19"/>
                  <a:gd name="T17" fmla="*/ 11 h 11"/>
                  <a:gd name="T18" fmla="*/ 19 w 19"/>
                  <a:gd name="T19" fmla="*/ 11 h 11"/>
                  <a:gd name="T20" fmla="*/ 18 w 19"/>
                  <a:gd name="T21" fmla="*/ 9 h 11"/>
                  <a:gd name="T22" fmla="*/ 17 w 19"/>
                  <a:gd name="T23" fmla="*/ 7 h 11"/>
                  <a:gd name="T24" fmla="*/ 15 w 19"/>
                  <a:gd name="T25" fmla="*/ 4 h 11"/>
                  <a:gd name="T26" fmla="*/ 13 w 19"/>
                  <a:gd name="T27" fmla="*/ 2 h 11"/>
                  <a:gd name="T28" fmla="*/ 9 w 19"/>
                  <a:gd name="T29" fmla="*/ 1 h 11"/>
                  <a:gd name="T30" fmla="*/ 5 w 19"/>
                  <a:gd name="T31" fmla="*/ 0 h 11"/>
                  <a:gd name="T32" fmla="*/ 0 w 19"/>
                  <a:gd name="T33" fmla="*/ 2 h 1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
                  <a:gd name="T52" fmla="*/ 0 h 11"/>
                  <a:gd name="T53" fmla="*/ 19 w 19"/>
                  <a:gd name="T54" fmla="*/ 11 h 1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 h="11">
                    <a:moveTo>
                      <a:pt x="0" y="2"/>
                    </a:moveTo>
                    <a:lnTo>
                      <a:pt x="1" y="2"/>
                    </a:lnTo>
                    <a:lnTo>
                      <a:pt x="2" y="2"/>
                    </a:lnTo>
                    <a:lnTo>
                      <a:pt x="4" y="2"/>
                    </a:lnTo>
                    <a:lnTo>
                      <a:pt x="7" y="2"/>
                    </a:lnTo>
                    <a:lnTo>
                      <a:pt x="10" y="3"/>
                    </a:lnTo>
                    <a:lnTo>
                      <a:pt x="13" y="5"/>
                    </a:lnTo>
                    <a:lnTo>
                      <a:pt x="16" y="8"/>
                    </a:lnTo>
                    <a:lnTo>
                      <a:pt x="19" y="11"/>
                    </a:lnTo>
                    <a:lnTo>
                      <a:pt x="18" y="9"/>
                    </a:lnTo>
                    <a:lnTo>
                      <a:pt x="17" y="7"/>
                    </a:lnTo>
                    <a:lnTo>
                      <a:pt x="15" y="4"/>
                    </a:lnTo>
                    <a:lnTo>
                      <a:pt x="13" y="2"/>
                    </a:lnTo>
                    <a:lnTo>
                      <a:pt x="9" y="1"/>
                    </a:lnTo>
                    <a:lnTo>
                      <a:pt x="5" y="0"/>
                    </a:lnTo>
                    <a:lnTo>
                      <a:pt x="0" y="2"/>
                    </a:lnTo>
                    <a:close/>
                  </a:path>
                </a:pathLst>
              </a:custGeom>
              <a:solidFill>
                <a:srgbClr val="000000"/>
              </a:solidFill>
              <a:ln w="9525">
                <a:noFill/>
                <a:round/>
                <a:headEnd/>
                <a:tailEnd/>
              </a:ln>
            </p:spPr>
            <p:txBody>
              <a:bodyPr/>
              <a:lstStyle/>
              <a:p>
                <a:endParaRPr lang="en-US"/>
              </a:p>
            </p:txBody>
          </p:sp>
          <p:sp>
            <p:nvSpPr>
              <p:cNvPr id="24799" name="Freeform 37"/>
              <p:cNvSpPr>
                <a:spLocks/>
              </p:cNvSpPr>
              <p:nvPr/>
            </p:nvSpPr>
            <p:spPr bwMode="auto">
              <a:xfrm flipH="1">
                <a:off x="4220" y="2149"/>
                <a:ext cx="630" cy="1206"/>
              </a:xfrm>
              <a:custGeom>
                <a:avLst/>
                <a:gdLst>
                  <a:gd name="T0" fmla="*/ 31 w 114"/>
                  <a:gd name="T1" fmla="*/ 4 h 218"/>
                  <a:gd name="T2" fmla="*/ 29 w 114"/>
                  <a:gd name="T3" fmla="*/ 7 h 218"/>
                  <a:gd name="T4" fmla="*/ 30 w 114"/>
                  <a:gd name="T5" fmla="*/ 16 h 218"/>
                  <a:gd name="T6" fmla="*/ 29 w 114"/>
                  <a:gd name="T7" fmla="*/ 33 h 218"/>
                  <a:gd name="T8" fmla="*/ 26 w 114"/>
                  <a:gd name="T9" fmla="*/ 88 h 218"/>
                  <a:gd name="T10" fmla="*/ 19 w 114"/>
                  <a:gd name="T11" fmla="*/ 124 h 218"/>
                  <a:gd name="T12" fmla="*/ 14 w 114"/>
                  <a:gd name="T13" fmla="*/ 145 h 218"/>
                  <a:gd name="T14" fmla="*/ 6 w 114"/>
                  <a:gd name="T15" fmla="*/ 177 h 218"/>
                  <a:gd name="T16" fmla="*/ 1 w 114"/>
                  <a:gd name="T17" fmla="*/ 207 h 218"/>
                  <a:gd name="T18" fmla="*/ 0 w 114"/>
                  <a:gd name="T19" fmla="*/ 216 h 218"/>
                  <a:gd name="T20" fmla="*/ 2 w 114"/>
                  <a:gd name="T21" fmla="*/ 217 h 218"/>
                  <a:gd name="T22" fmla="*/ 4 w 114"/>
                  <a:gd name="T23" fmla="*/ 217 h 218"/>
                  <a:gd name="T24" fmla="*/ 7 w 114"/>
                  <a:gd name="T25" fmla="*/ 218 h 218"/>
                  <a:gd name="T26" fmla="*/ 9 w 114"/>
                  <a:gd name="T27" fmla="*/ 218 h 218"/>
                  <a:gd name="T28" fmla="*/ 12 w 114"/>
                  <a:gd name="T29" fmla="*/ 217 h 218"/>
                  <a:gd name="T30" fmla="*/ 14 w 114"/>
                  <a:gd name="T31" fmla="*/ 216 h 218"/>
                  <a:gd name="T32" fmla="*/ 17 w 114"/>
                  <a:gd name="T33" fmla="*/ 215 h 218"/>
                  <a:gd name="T34" fmla="*/ 21 w 114"/>
                  <a:gd name="T35" fmla="*/ 213 h 218"/>
                  <a:gd name="T36" fmla="*/ 23 w 114"/>
                  <a:gd name="T37" fmla="*/ 212 h 218"/>
                  <a:gd name="T38" fmla="*/ 25 w 114"/>
                  <a:gd name="T39" fmla="*/ 211 h 218"/>
                  <a:gd name="T40" fmla="*/ 26 w 114"/>
                  <a:gd name="T41" fmla="*/ 210 h 218"/>
                  <a:gd name="T42" fmla="*/ 26 w 114"/>
                  <a:gd name="T43" fmla="*/ 208 h 218"/>
                  <a:gd name="T44" fmla="*/ 28 w 114"/>
                  <a:gd name="T45" fmla="*/ 191 h 218"/>
                  <a:gd name="T46" fmla="*/ 33 w 114"/>
                  <a:gd name="T47" fmla="*/ 163 h 218"/>
                  <a:gd name="T48" fmla="*/ 40 w 114"/>
                  <a:gd name="T49" fmla="*/ 134 h 218"/>
                  <a:gd name="T50" fmla="*/ 49 w 114"/>
                  <a:gd name="T51" fmla="*/ 107 h 218"/>
                  <a:gd name="T52" fmla="*/ 58 w 114"/>
                  <a:gd name="T53" fmla="*/ 43 h 218"/>
                  <a:gd name="T54" fmla="*/ 59 w 114"/>
                  <a:gd name="T55" fmla="*/ 41 h 218"/>
                  <a:gd name="T56" fmla="*/ 62 w 114"/>
                  <a:gd name="T57" fmla="*/ 42 h 218"/>
                  <a:gd name="T58" fmla="*/ 67 w 114"/>
                  <a:gd name="T59" fmla="*/ 49 h 218"/>
                  <a:gd name="T60" fmla="*/ 83 w 114"/>
                  <a:gd name="T61" fmla="*/ 98 h 218"/>
                  <a:gd name="T62" fmla="*/ 86 w 114"/>
                  <a:gd name="T63" fmla="*/ 111 h 218"/>
                  <a:gd name="T64" fmla="*/ 87 w 114"/>
                  <a:gd name="T65" fmla="*/ 132 h 218"/>
                  <a:gd name="T66" fmla="*/ 88 w 114"/>
                  <a:gd name="T67" fmla="*/ 185 h 218"/>
                  <a:gd name="T68" fmla="*/ 89 w 114"/>
                  <a:gd name="T69" fmla="*/ 201 h 218"/>
                  <a:gd name="T70" fmla="*/ 90 w 114"/>
                  <a:gd name="T71" fmla="*/ 201 h 218"/>
                  <a:gd name="T72" fmla="*/ 93 w 114"/>
                  <a:gd name="T73" fmla="*/ 201 h 218"/>
                  <a:gd name="T74" fmla="*/ 97 w 114"/>
                  <a:gd name="T75" fmla="*/ 201 h 218"/>
                  <a:gd name="T76" fmla="*/ 101 w 114"/>
                  <a:gd name="T77" fmla="*/ 201 h 218"/>
                  <a:gd name="T78" fmla="*/ 106 w 114"/>
                  <a:gd name="T79" fmla="*/ 201 h 218"/>
                  <a:gd name="T80" fmla="*/ 107 w 114"/>
                  <a:gd name="T81" fmla="*/ 200 h 218"/>
                  <a:gd name="T82" fmla="*/ 113 w 114"/>
                  <a:gd name="T83" fmla="*/ 190 h 218"/>
                  <a:gd name="T84" fmla="*/ 109 w 114"/>
                  <a:gd name="T85" fmla="*/ 142 h 218"/>
                  <a:gd name="T86" fmla="*/ 109 w 114"/>
                  <a:gd name="T87" fmla="*/ 119 h 218"/>
                  <a:gd name="T88" fmla="*/ 109 w 114"/>
                  <a:gd name="T89" fmla="*/ 109 h 218"/>
                  <a:gd name="T90" fmla="*/ 107 w 114"/>
                  <a:gd name="T91" fmla="*/ 100 h 218"/>
                  <a:gd name="T92" fmla="*/ 104 w 114"/>
                  <a:gd name="T93" fmla="*/ 83 h 218"/>
                  <a:gd name="T94" fmla="*/ 100 w 114"/>
                  <a:gd name="T95" fmla="*/ 62 h 218"/>
                  <a:gd name="T96" fmla="*/ 97 w 114"/>
                  <a:gd name="T97" fmla="*/ 48 h 218"/>
                  <a:gd name="T98" fmla="*/ 87 w 114"/>
                  <a:gd name="T99" fmla="*/ 19 h 218"/>
                  <a:gd name="T100" fmla="*/ 87 w 114"/>
                  <a:gd name="T101" fmla="*/ 0 h 218"/>
                  <a:gd name="T102" fmla="*/ 86 w 114"/>
                  <a:gd name="T103" fmla="*/ 1 h 218"/>
                  <a:gd name="T104" fmla="*/ 83 w 114"/>
                  <a:gd name="T105" fmla="*/ 2 h 218"/>
                  <a:gd name="T106" fmla="*/ 78 w 114"/>
                  <a:gd name="T107" fmla="*/ 3 h 218"/>
                  <a:gd name="T108" fmla="*/ 71 w 114"/>
                  <a:gd name="T109" fmla="*/ 5 h 218"/>
                  <a:gd name="T110" fmla="*/ 63 w 114"/>
                  <a:gd name="T111" fmla="*/ 6 h 218"/>
                  <a:gd name="T112" fmla="*/ 52 w 114"/>
                  <a:gd name="T113" fmla="*/ 6 h 218"/>
                  <a:gd name="T114" fmla="*/ 39 w 114"/>
                  <a:gd name="T115" fmla="*/ 5 h 21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14"/>
                  <a:gd name="T175" fmla="*/ 0 h 218"/>
                  <a:gd name="T176" fmla="*/ 114 w 114"/>
                  <a:gd name="T177" fmla="*/ 218 h 21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14" h="218">
                    <a:moveTo>
                      <a:pt x="31" y="4"/>
                    </a:moveTo>
                    <a:lnTo>
                      <a:pt x="31" y="4"/>
                    </a:lnTo>
                    <a:lnTo>
                      <a:pt x="30" y="5"/>
                    </a:lnTo>
                    <a:lnTo>
                      <a:pt x="29" y="7"/>
                    </a:lnTo>
                    <a:lnTo>
                      <a:pt x="29" y="10"/>
                    </a:lnTo>
                    <a:lnTo>
                      <a:pt x="30" y="16"/>
                    </a:lnTo>
                    <a:lnTo>
                      <a:pt x="29" y="25"/>
                    </a:lnTo>
                    <a:lnTo>
                      <a:pt x="29" y="33"/>
                    </a:lnTo>
                    <a:lnTo>
                      <a:pt x="29" y="37"/>
                    </a:lnTo>
                    <a:lnTo>
                      <a:pt x="26" y="88"/>
                    </a:lnTo>
                    <a:lnTo>
                      <a:pt x="20" y="120"/>
                    </a:lnTo>
                    <a:lnTo>
                      <a:pt x="19" y="124"/>
                    </a:lnTo>
                    <a:lnTo>
                      <a:pt x="17" y="133"/>
                    </a:lnTo>
                    <a:lnTo>
                      <a:pt x="14" y="145"/>
                    </a:lnTo>
                    <a:lnTo>
                      <a:pt x="10" y="161"/>
                    </a:lnTo>
                    <a:lnTo>
                      <a:pt x="6" y="177"/>
                    </a:lnTo>
                    <a:lnTo>
                      <a:pt x="3" y="193"/>
                    </a:lnTo>
                    <a:lnTo>
                      <a:pt x="1" y="207"/>
                    </a:lnTo>
                    <a:lnTo>
                      <a:pt x="0" y="216"/>
                    </a:lnTo>
                    <a:lnTo>
                      <a:pt x="1" y="217"/>
                    </a:lnTo>
                    <a:lnTo>
                      <a:pt x="2" y="217"/>
                    </a:lnTo>
                    <a:lnTo>
                      <a:pt x="3" y="217"/>
                    </a:lnTo>
                    <a:lnTo>
                      <a:pt x="4" y="217"/>
                    </a:lnTo>
                    <a:lnTo>
                      <a:pt x="5" y="217"/>
                    </a:lnTo>
                    <a:lnTo>
                      <a:pt x="7" y="218"/>
                    </a:lnTo>
                    <a:lnTo>
                      <a:pt x="8" y="218"/>
                    </a:lnTo>
                    <a:lnTo>
                      <a:pt x="9" y="218"/>
                    </a:lnTo>
                    <a:lnTo>
                      <a:pt x="10" y="217"/>
                    </a:lnTo>
                    <a:lnTo>
                      <a:pt x="12" y="217"/>
                    </a:lnTo>
                    <a:lnTo>
                      <a:pt x="13" y="217"/>
                    </a:lnTo>
                    <a:lnTo>
                      <a:pt x="14" y="216"/>
                    </a:lnTo>
                    <a:lnTo>
                      <a:pt x="16" y="216"/>
                    </a:lnTo>
                    <a:lnTo>
                      <a:pt x="17" y="215"/>
                    </a:lnTo>
                    <a:lnTo>
                      <a:pt x="19" y="214"/>
                    </a:lnTo>
                    <a:lnTo>
                      <a:pt x="21" y="213"/>
                    </a:lnTo>
                    <a:lnTo>
                      <a:pt x="22" y="212"/>
                    </a:lnTo>
                    <a:lnTo>
                      <a:pt x="23" y="212"/>
                    </a:lnTo>
                    <a:lnTo>
                      <a:pt x="24" y="211"/>
                    </a:lnTo>
                    <a:lnTo>
                      <a:pt x="25" y="211"/>
                    </a:lnTo>
                    <a:lnTo>
                      <a:pt x="26" y="210"/>
                    </a:lnTo>
                    <a:lnTo>
                      <a:pt x="26" y="208"/>
                    </a:lnTo>
                    <a:lnTo>
                      <a:pt x="27" y="201"/>
                    </a:lnTo>
                    <a:lnTo>
                      <a:pt x="28" y="191"/>
                    </a:lnTo>
                    <a:lnTo>
                      <a:pt x="30" y="178"/>
                    </a:lnTo>
                    <a:lnTo>
                      <a:pt x="33" y="163"/>
                    </a:lnTo>
                    <a:lnTo>
                      <a:pt x="36" y="149"/>
                    </a:lnTo>
                    <a:lnTo>
                      <a:pt x="40" y="134"/>
                    </a:lnTo>
                    <a:lnTo>
                      <a:pt x="46" y="120"/>
                    </a:lnTo>
                    <a:lnTo>
                      <a:pt x="49" y="107"/>
                    </a:lnTo>
                    <a:lnTo>
                      <a:pt x="57" y="51"/>
                    </a:lnTo>
                    <a:lnTo>
                      <a:pt x="58" y="43"/>
                    </a:lnTo>
                    <a:lnTo>
                      <a:pt x="58" y="42"/>
                    </a:lnTo>
                    <a:lnTo>
                      <a:pt x="59" y="41"/>
                    </a:lnTo>
                    <a:lnTo>
                      <a:pt x="61" y="40"/>
                    </a:lnTo>
                    <a:lnTo>
                      <a:pt x="62" y="42"/>
                    </a:lnTo>
                    <a:lnTo>
                      <a:pt x="64" y="45"/>
                    </a:lnTo>
                    <a:lnTo>
                      <a:pt x="67" y="49"/>
                    </a:lnTo>
                    <a:lnTo>
                      <a:pt x="83" y="96"/>
                    </a:lnTo>
                    <a:lnTo>
                      <a:pt x="83" y="98"/>
                    </a:lnTo>
                    <a:lnTo>
                      <a:pt x="85" y="104"/>
                    </a:lnTo>
                    <a:lnTo>
                      <a:pt x="86" y="111"/>
                    </a:lnTo>
                    <a:lnTo>
                      <a:pt x="87" y="117"/>
                    </a:lnTo>
                    <a:lnTo>
                      <a:pt x="87" y="132"/>
                    </a:lnTo>
                    <a:lnTo>
                      <a:pt x="88" y="159"/>
                    </a:lnTo>
                    <a:lnTo>
                      <a:pt x="88" y="185"/>
                    </a:lnTo>
                    <a:lnTo>
                      <a:pt x="88" y="197"/>
                    </a:lnTo>
                    <a:lnTo>
                      <a:pt x="89" y="201"/>
                    </a:lnTo>
                    <a:lnTo>
                      <a:pt x="90" y="201"/>
                    </a:lnTo>
                    <a:lnTo>
                      <a:pt x="92" y="201"/>
                    </a:lnTo>
                    <a:lnTo>
                      <a:pt x="93" y="201"/>
                    </a:lnTo>
                    <a:lnTo>
                      <a:pt x="95" y="201"/>
                    </a:lnTo>
                    <a:lnTo>
                      <a:pt x="97" y="201"/>
                    </a:lnTo>
                    <a:lnTo>
                      <a:pt x="99" y="201"/>
                    </a:lnTo>
                    <a:lnTo>
                      <a:pt x="101" y="201"/>
                    </a:lnTo>
                    <a:lnTo>
                      <a:pt x="105" y="201"/>
                    </a:lnTo>
                    <a:lnTo>
                      <a:pt x="106" y="201"/>
                    </a:lnTo>
                    <a:lnTo>
                      <a:pt x="107" y="201"/>
                    </a:lnTo>
                    <a:lnTo>
                      <a:pt x="107" y="200"/>
                    </a:lnTo>
                    <a:lnTo>
                      <a:pt x="114" y="199"/>
                    </a:lnTo>
                    <a:lnTo>
                      <a:pt x="113" y="190"/>
                    </a:lnTo>
                    <a:lnTo>
                      <a:pt x="111" y="168"/>
                    </a:lnTo>
                    <a:lnTo>
                      <a:pt x="109" y="142"/>
                    </a:lnTo>
                    <a:lnTo>
                      <a:pt x="109" y="120"/>
                    </a:lnTo>
                    <a:lnTo>
                      <a:pt x="109" y="119"/>
                    </a:lnTo>
                    <a:lnTo>
                      <a:pt x="109" y="115"/>
                    </a:lnTo>
                    <a:lnTo>
                      <a:pt x="109" y="109"/>
                    </a:lnTo>
                    <a:lnTo>
                      <a:pt x="108" y="104"/>
                    </a:lnTo>
                    <a:lnTo>
                      <a:pt x="107" y="100"/>
                    </a:lnTo>
                    <a:lnTo>
                      <a:pt x="106" y="93"/>
                    </a:lnTo>
                    <a:lnTo>
                      <a:pt x="104" y="83"/>
                    </a:lnTo>
                    <a:lnTo>
                      <a:pt x="102" y="73"/>
                    </a:lnTo>
                    <a:lnTo>
                      <a:pt x="100" y="62"/>
                    </a:lnTo>
                    <a:lnTo>
                      <a:pt x="99" y="54"/>
                    </a:lnTo>
                    <a:lnTo>
                      <a:pt x="97" y="48"/>
                    </a:lnTo>
                    <a:lnTo>
                      <a:pt x="97" y="45"/>
                    </a:lnTo>
                    <a:lnTo>
                      <a:pt x="87" y="19"/>
                    </a:lnTo>
                    <a:lnTo>
                      <a:pt x="87" y="0"/>
                    </a:lnTo>
                    <a:lnTo>
                      <a:pt x="86" y="0"/>
                    </a:lnTo>
                    <a:lnTo>
                      <a:pt x="86" y="1"/>
                    </a:lnTo>
                    <a:lnTo>
                      <a:pt x="84" y="1"/>
                    </a:lnTo>
                    <a:lnTo>
                      <a:pt x="83" y="2"/>
                    </a:lnTo>
                    <a:lnTo>
                      <a:pt x="80" y="3"/>
                    </a:lnTo>
                    <a:lnTo>
                      <a:pt x="78" y="3"/>
                    </a:lnTo>
                    <a:lnTo>
                      <a:pt x="75" y="4"/>
                    </a:lnTo>
                    <a:lnTo>
                      <a:pt x="71" y="5"/>
                    </a:lnTo>
                    <a:lnTo>
                      <a:pt x="67" y="5"/>
                    </a:lnTo>
                    <a:lnTo>
                      <a:pt x="63" y="6"/>
                    </a:lnTo>
                    <a:lnTo>
                      <a:pt x="58" y="6"/>
                    </a:lnTo>
                    <a:lnTo>
                      <a:pt x="52" y="6"/>
                    </a:lnTo>
                    <a:lnTo>
                      <a:pt x="46" y="5"/>
                    </a:lnTo>
                    <a:lnTo>
                      <a:pt x="39" y="5"/>
                    </a:lnTo>
                    <a:lnTo>
                      <a:pt x="31" y="4"/>
                    </a:lnTo>
                    <a:close/>
                  </a:path>
                </a:pathLst>
              </a:custGeom>
              <a:solidFill>
                <a:srgbClr val="AF8963"/>
              </a:solidFill>
              <a:ln w="9525">
                <a:noFill/>
                <a:round/>
                <a:headEnd/>
                <a:tailEnd/>
              </a:ln>
            </p:spPr>
            <p:txBody>
              <a:bodyPr/>
              <a:lstStyle/>
              <a:p>
                <a:endParaRPr lang="en-US"/>
              </a:p>
            </p:txBody>
          </p:sp>
          <p:sp>
            <p:nvSpPr>
              <p:cNvPr id="24800" name="Freeform 38"/>
              <p:cNvSpPr>
                <a:spLocks/>
              </p:cNvSpPr>
              <p:nvPr/>
            </p:nvSpPr>
            <p:spPr bwMode="auto">
              <a:xfrm flipH="1">
                <a:off x="4701" y="2863"/>
                <a:ext cx="82" cy="497"/>
              </a:xfrm>
              <a:custGeom>
                <a:avLst/>
                <a:gdLst>
                  <a:gd name="T0" fmla="*/ 0 w 15"/>
                  <a:gd name="T1" fmla="*/ 90 h 90"/>
                  <a:gd name="T2" fmla="*/ 0 w 15"/>
                  <a:gd name="T3" fmla="*/ 87 h 90"/>
                  <a:gd name="T4" fmla="*/ 1 w 15"/>
                  <a:gd name="T5" fmla="*/ 80 h 90"/>
                  <a:gd name="T6" fmla="*/ 1 w 15"/>
                  <a:gd name="T7" fmla="*/ 69 h 90"/>
                  <a:gd name="T8" fmla="*/ 2 w 15"/>
                  <a:gd name="T9" fmla="*/ 56 h 90"/>
                  <a:gd name="T10" fmla="*/ 4 w 15"/>
                  <a:gd name="T11" fmla="*/ 41 h 90"/>
                  <a:gd name="T12" fmla="*/ 6 w 15"/>
                  <a:gd name="T13" fmla="*/ 26 h 90"/>
                  <a:gd name="T14" fmla="*/ 10 w 15"/>
                  <a:gd name="T15" fmla="*/ 12 h 90"/>
                  <a:gd name="T16" fmla="*/ 15 w 15"/>
                  <a:gd name="T17" fmla="*/ 0 h 90"/>
                  <a:gd name="T18" fmla="*/ 14 w 15"/>
                  <a:gd name="T19" fmla="*/ 2 h 90"/>
                  <a:gd name="T20" fmla="*/ 13 w 15"/>
                  <a:gd name="T21" fmla="*/ 9 h 90"/>
                  <a:gd name="T22" fmla="*/ 11 w 15"/>
                  <a:gd name="T23" fmla="*/ 18 h 90"/>
                  <a:gd name="T24" fmla="*/ 9 w 15"/>
                  <a:gd name="T25" fmla="*/ 30 h 90"/>
                  <a:gd name="T26" fmla="*/ 6 w 15"/>
                  <a:gd name="T27" fmla="*/ 44 h 90"/>
                  <a:gd name="T28" fmla="*/ 5 w 15"/>
                  <a:gd name="T29" fmla="*/ 59 h 90"/>
                  <a:gd name="T30" fmla="*/ 4 w 15"/>
                  <a:gd name="T31" fmla="*/ 74 h 90"/>
                  <a:gd name="T32" fmla="*/ 5 w 15"/>
                  <a:gd name="T33" fmla="*/ 89 h 90"/>
                  <a:gd name="T34" fmla="*/ 0 w 15"/>
                  <a:gd name="T35" fmla="*/ 90 h 9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5"/>
                  <a:gd name="T55" fmla="*/ 0 h 90"/>
                  <a:gd name="T56" fmla="*/ 15 w 15"/>
                  <a:gd name="T57" fmla="*/ 90 h 9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5" h="90">
                    <a:moveTo>
                      <a:pt x="0" y="90"/>
                    </a:moveTo>
                    <a:lnTo>
                      <a:pt x="0" y="87"/>
                    </a:lnTo>
                    <a:lnTo>
                      <a:pt x="1" y="80"/>
                    </a:lnTo>
                    <a:lnTo>
                      <a:pt x="1" y="69"/>
                    </a:lnTo>
                    <a:lnTo>
                      <a:pt x="2" y="56"/>
                    </a:lnTo>
                    <a:lnTo>
                      <a:pt x="4" y="41"/>
                    </a:lnTo>
                    <a:lnTo>
                      <a:pt x="6" y="26"/>
                    </a:lnTo>
                    <a:lnTo>
                      <a:pt x="10" y="12"/>
                    </a:lnTo>
                    <a:lnTo>
                      <a:pt x="15" y="0"/>
                    </a:lnTo>
                    <a:lnTo>
                      <a:pt x="14" y="2"/>
                    </a:lnTo>
                    <a:lnTo>
                      <a:pt x="13" y="9"/>
                    </a:lnTo>
                    <a:lnTo>
                      <a:pt x="11" y="18"/>
                    </a:lnTo>
                    <a:lnTo>
                      <a:pt x="9" y="30"/>
                    </a:lnTo>
                    <a:lnTo>
                      <a:pt x="6" y="44"/>
                    </a:lnTo>
                    <a:lnTo>
                      <a:pt x="5" y="59"/>
                    </a:lnTo>
                    <a:lnTo>
                      <a:pt x="4" y="74"/>
                    </a:lnTo>
                    <a:lnTo>
                      <a:pt x="5" y="89"/>
                    </a:lnTo>
                    <a:lnTo>
                      <a:pt x="0" y="90"/>
                    </a:lnTo>
                    <a:close/>
                  </a:path>
                </a:pathLst>
              </a:custGeom>
              <a:solidFill>
                <a:srgbClr val="000000"/>
              </a:solidFill>
              <a:ln w="9525">
                <a:noFill/>
                <a:round/>
                <a:headEnd/>
                <a:tailEnd/>
              </a:ln>
            </p:spPr>
            <p:txBody>
              <a:bodyPr/>
              <a:lstStyle/>
              <a:p>
                <a:endParaRPr lang="en-US"/>
              </a:p>
            </p:txBody>
          </p:sp>
          <p:sp>
            <p:nvSpPr>
              <p:cNvPr id="24801" name="Freeform 39"/>
              <p:cNvSpPr>
                <a:spLocks/>
              </p:cNvSpPr>
              <p:nvPr/>
            </p:nvSpPr>
            <p:spPr bwMode="auto">
              <a:xfrm flipH="1">
                <a:off x="4590" y="2199"/>
                <a:ext cx="72" cy="72"/>
              </a:xfrm>
              <a:custGeom>
                <a:avLst/>
                <a:gdLst>
                  <a:gd name="T0" fmla="*/ 13 w 13"/>
                  <a:gd name="T1" fmla="*/ 0 h 13"/>
                  <a:gd name="T2" fmla="*/ 13 w 13"/>
                  <a:gd name="T3" fmla="*/ 0 h 13"/>
                  <a:gd name="T4" fmla="*/ 12 w 13"/>
                  <a:gd name="T5" fmla="*/ 1 h 13"/>
                  <a:gd name="T6" fmla="*/ 11 w 13"/>
                  <a:gd name="T7" fmla="*/ 3 h 13"/>
                  <a:gd name="T8" fmla="*/ 10 w 13"/>
                  <a:gd name="T9" fmla="*/ 5 h 13"/>
                  <a:gd name="T10" fmla="*/ 8 w 13"/>
                  <a:gd name="T11" fmla="*/ 8 h 13"/>
                  <a:gd name="T12" fmla="*/ 6 w 13"/>
                  <a:gd name="T13" fmla="*/ 10 h 13"/>
                  <a:gd name="T14" fmla="*/ 3 w 13"/>
                  <a:gd name="T15" fmla="*/ 12 h 13"/>
                  <a:gd name="T16" fmla="*/ 0 w 13"/>
                  <a:gd name="T17" fmla="*/ 13 h 13"/>
                  <a:gd name="T18" fmla="*/ 0 w 13"/>
                  <a:gd name="T19" fmla="*/ 13 h 13"/>
                  <a:gd name="T20" fmla="*/ 1 w 13"/>
                  <a:gd name="T21" fmla="*/ 13 h 13"/>
                  <a:gd name="T22" fmla="*/ 3 w 13"/>
                  <a:gd name="T23" fmla="*/ 12 h 13"/>
                  <a:gd name="T24" fmla="*/ 5 w 13"/>
                  <a:gd name="T25" fmla="*/ 11 h 13"/>
                  <a:gd name="T26" fmla="*/ 8 w 13"/>
                  <a:gd name="T27" fmla="*/ 10 h 13"/>
                  <a:gd name="T28" fmla="*/ 10 w 13"/>
                  <a:gd name="T29" fmla="*/ 7 h 13"/>
                  <a:gd name="T30" fmla="*/ 11 w 13"/>
                  <a:gd name="T31" fmla="*/ 4 h 13"/>
                  <a:gd name="T32" fmla="*/ 13 w 13"/>
                  <a:gd name="T33" fmla="*/ 0 h 1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3"/>
                  <a:gd name="T53" fmla="*/ 13 w 13"/>
                  <a:gd name="T54" fmla="*/ 13 h 1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3">
                    <a:moveTo>
                      <a:pt x="13" y="0"/>
                    </a:moveTo>
                    <a:lnTo>
                      <a:pt x="13" y="0"/>
                    </a:lnTo>
                    <a:lnTo>
                      <a:pt x="12" y="1"/>
                    </a:lnTo>
                    <a:lnTo>
                      <a:pt x="11" y="3"/>
                    </a:lnTo>
                    <a:lnTo>
                      <a:pt x="10" y="5"/>
                    </a:lnTo>
                    <a:lnTo>
                      <a:pt x="8" y="8"/>
                    </a:lnTo>
                    <a:lnTo>
                      <a:pt x="6" y="10"/>
                    </a:lnTo>
                    <a:lnTo>
                      <a:pt x="3" y="12"/>
                    </a:lnTo>
                    <a:lnTo>
                      <a:pt x="0" y="13"/>
                    </a:lnTo>
                    <a:lnTo>
                      <a:pt x="1" y="13"/>
                    </a:lnTo>
                    <a:lnTo>
                      <a:pt x="3" y="12"/>
                    </a:lnTo>
                    <a:lnTo>
                      <a:pt x="5" y="11"/>
                    </a:lnTo>
                    <a:lnTo>
                      <a:pt x="8" y="10"/>
                    </a:lnTo>
                    <a:lnTo>
                      <a:pt x="10" y="7"/>
                    </a:lnTo>
                    <a:lnTo>
                      <a:pt x="11" y="4"/>
                    </a:lnTo>
                    <a:lnTo>
                      <a:pt x="13" y="0"/>
                    </a:lnTo>
                    <a:close/>
                  </a:path>
                </a:pathLst>
              </a:custGeom>
              <a:solidFill>
                <a:srgbClr val="000000"/>
              </a:solidFill>
              <a:ln w="9525">
                <a:noFill/>
                <a:round/>
                <a:headEnd/>
                <a:tailEnd/>
              </a:ln>
            </p:spPr>
            <p:txBody>
              <a:bodyPr/>
              <a:lstStyle/>
              <a:p>
                <a:endParaRPr lang="en-US"/>
              </a:p>
            </p:txBody>
          </p:sp>
          <p:sp>
            <p:nvSpPr>
              <p:cNvPr id="24802" name="Freeform 40"/>
              <p:cNvSpPr>
                <a:spLocks/>
              </p:cNvSpPr>
              <p:nvPr/>
            </p:nvSpPr>
            <p:spPr bwMode="auto">
              <a:xfrm flipH="1">
                <a:off x="4336" y="2182"/>
                <a:ext cx="61" cy="67"/>
              </a:xfrm>
              <a:custGeom>
                <a:avLst/>
                <a:gdLst>
                  <a:gd name="T0" fmla="*/ 0 w 11"/>
                  <a:gd name="T1" fmla="*/ 0 h 12"/>
                  <a:gd name="T2" fmla="*/ 0 w 11"/>
                  <a:gd name="T3" fmla="*/ 0 h 12"/>
                  <a:gd name="T4" fmla="*/ 1 w 11"/>
                  <a:gd name="T5" fmla="*/ 1 h 12"/>
                  <a:gd name="T6" fmla="*/ 2 w 11"/>
                  <a:gd name="T7" fmla="*/ 3 h 12"/>
                  <a:gd name="T8" fmla="*/ 3 w 11"/>
                  <a:gd name="T9" fmla="*/ 5 h 12"/>
                  <a:gd name="T10" fmla="*/ 5 w 11"/>
                  <a:gd name="T11" fmla="*/ 7 h 12"/>
                  <a:gd name="T12" fmla="*/ 7 w 11"/>
                  <a:gd name="T13" fmla="*/ 9 h 12"/>
                  <a:gd name="T14" fmla="*/ 9 w 11"/>
                  <a:gd name="T15" fmla="*/ 11 h 12"/>
                  <a:gd name="T16" fmla="*/ 11 w 11"/>
                  <a:gd name="T17" fmla="*/ 12 h 12"/>
                  <a:gd name="T18" fmla="*/ 11 w 11"/>
                  <a:gd name="T19" fmla="*/ 12 h 12"/>
                  <a:gd name="T20" fmla="*/ 10 w 11"/>
                  <a:gd name="T21" fmla="*/ 12 h 12"/>
                  <a:gd name="T22" fmla="*/ 9 w 11"/>
                  <a:gd name="T23" fmla="*/ 12 h 12"/>
                  <a:gd name="T24" fmla="*/ 7 w 11"/>
                  <a:gd name="T25" fmla="*/ 11 h 12"/>
                  <a:gd name="T26" fmla="*/ 5 w 11"/>
                  <a:gd name="T27" fmla="*/ 10 h 12"/>
                  <a:gd name="T28" fmla="*/ 3 w 11"/>
                  <a:gd name="T29" fmla="*/ 8 h 12"/>
                  <a:gd name="T30" fmla="*/ 1 w 11"/>
                  <a:gd name="T31" fmla="*/ 4 h 12"/>
                  <a:gd name="T32" fmla="*/ 0 w 11"/>
                  <a:gd name="T33" fmla="*/ 0 h 1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
                  <a:gd name="T52" fmla="*/ 0 h 12"/>
                  <a:gd name="T53" fmla="*/ 11 w 11"/>
                  <a:gd name="T54" fmla="*/ 12 h 1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 h="12">
                    <a:moveTo>
                      <a:pt x="0" y="0"/>
                    </a:moveTo>
                    <a:lnTo>
                      <a:pt x="0" y="0"/>
                    </a:lnTo>
                    <a:lnTo>
                      <a:pt x="1" y="1"/>
                    </a:lnTo>
                    <a:lnTo>
                      <a:pt x="2" y="3"/>
                    </a:lnTo>
                    <a:lnTo>
                      <a:pt x="3" y="5"/>
                    </a:lnTo>
                    <a:lnTo>
                      <a:pt x="5" y="7"/>
                    </a:lnTo>
                    <a:lnTo>
                      <a:pt x="7" y="9"/>
                    </a:lnTo>
                    <a:lnTo>
                      <a:pt x="9" y="11"/>
                    </a:lnTo>
                    <a:lnTo>
                      <a:pt x="11" y="12"/>
                    </a:lnTo>
                    <a:lnTo>
                      <a:pt x="10" y="12"/>
                    </a:lnTo>
                    <a:lnTo>
                      <a:pt x="9" y="12"/>
                    </a:lnTo>
                    <a:lnTo>
                      <a:pt x="7" y="11"/>
                    </a:lnTo>
                    <a:lnTo>
                      <a:pt x="5" y="10"/>
                    </a:lnTo>
                    <a:lnTo>
                      <a:pt x="3" y="8"/>
                    </a:lnTo>
                    <a:lnTo>
                      <a:pt x="1" y="4"/>
                    </a:lnTo>
                    <a:lnTo>
                      <a:pt x="0" y="0"/>
                    </a:lnTo>
                    <a:close/>
                  </a:path>
                </a:pathLst>
              </a:custGeom>
              <a:solidFill>
                <a:srgbClr val="000000"/>
              </a:solidFill>
              <a:ln w="9525">
                <a:noFill/>
                <a:round/>
                <a:headEnd/>
                <a:tailEnd/>
              </a:ln>
            </p:spPr>
            <p:txBody>
              <a:bodyPr/>
              <a:lstStyle/>
              <a:p>
                <a:endParaRPr lang="en-US"/>
              </a:p>
            </p:txBody>
          </p:sp>
          <p:sp>
            <p:nvSpPr>
              <p:cNvPr id="24803" name="Freeform 41"/>
              <p:cNvSpPr>
                <a:spLocks/>
              </p:cNvSpPr>
              <p:nvPr/>
            </p:nvSpPr>
            <p:spPr bwMode="auto">
              <a:xfrm flipH="1">
                <a:off x="4059" y="3288"/>
                <a:ext cx="299" cy="139"/>
              </a:xfrm>
              <a:custGeom>
                <a:avLst/>
                <a:gdLst>
                  <a:gd name="T0" fmla="*/ 22 w 54"/>
                  <a:gd name="T1" fmla="*/ 0 h 25"/>
                  <a:gd name="T2" fmla="*/ 26 w 54"/>
                  <a:gd name="T3" fmla="*/ 6 h 25"/>
                  <a:gd name="T4" fmla="*/ 24 w 54"/>
                  <a:gd name="T5" fmla="*/ 9 h 25"/>
                  <a:gd name="T6" fmla="*/ 28 w 54"/>
                  <a:gd name="T7" fmla="*/ 8 h 25"/>
                  <a:gd name="T8" fmla="*/ 34 w 54"/>
                  <a:gd name="T9" fmla="*/ 10 h 25"/>
                  <a:gd name="T10" fmla="*/ 43 w 54"/>
                  <a:gd name="T11" fmla="*/ 12 h 25"/>
                  <a:gd name="T12" fmla="*/ 51 w 54"/>
                  <a:gd name="T13" fmla="*/ 12 h 25"/>
                  <a:gd name="T14" fmla="*/ 54 w 54"/>
                  <a:gd name="T15" fmla="*/ 17 h 25"/>
                  <a:gd name="T16" fmla="*/ 54 w 54"/>
                  <a:gd name="T17" fmla="*/ 21 h 25"/>
                  <a:gd name="T18" fmla="*/ 54 w 54"/>
                  <a:gd name="T19" fmla="*/ 21 h 25"/>
                  <a:gd name="T20" fmla="*/ 53 w 54"/>
                  <a:gd name="T21" fmla="*/ 21 h 25"/>
                  <a:gd name="T22" fmla="*/ 51 w 54"/>
                  <a:gd name="T23" fmla="*/ 22 h 25"/>
                  <a:gd name="T24" fmla="*/ 50 w 54"/>
                  <a:gd name="T25" fmla="*/ 23 h 25"/>
                  <a:gd name="T26" fmla="*/ 48 w 54"/>
                  <a:gd name="T27" fmla="*/ 23 h 25"/>
                  <a:gd name="T28" fmla="*/ 46 w 54"/>
                  <a:gd name="T29" fmla="*/ 24 h 25"/>
                  <a:gd name="T30" fmla="*/ 44 w 54"/>
                  <a:gd name="T31" fmla="*/ 24 h 25"/>
                  <a:gd name="T32" fmla="*/ 43 w 54"/>
                  <a:gd name="T33" fmla="*/ 24 h 25"/>
                  <a:gd name="T34" fmla="*/ 43 w 54"/>
                  <a:gd name="T35" fmla="*/ 24 h 25"/>
                  <a:gd name="T36" fmla="*/ 41 w 54"/>
                  <a:gd name="T37" fmla="*/ 24 h 25"/>
                  <a:gd name="T38" fmla="*/ 40 w 54"/>
                  <a:gd name="T39" fmla="*/ 25 h 25"/>
                  <a:gd name="T40" fmla="*/ 38 w 54"/>
                  <a:gd name="T41" fmla="*/ 25 h 25"/>
                  <a:gd name="T42" fmla="*/ 37 w 54"/>
                  <a:gd name="T43" fmla="*/ 25 h 25"/>
                  <a:gd name="T44" fmla="*/ 35 w 54"/>
                  <a:gd name="T45" fmla="*/ 25 h 25"/>
                  <a:gd name="T46" fmla="*/ 34 w 54"/>
                  <a:gd name="T47" fmla="*/ 25 h 25"/>
                  <a:gd name="T48" fmla="*/ 33 w 54"/>
                  <a:gd name="T49" fmla="*/ 25 h 25"/>
                  <a:gd name="T50" fmla="*/ 32 w 54"/>
                  <a:gd name="T51" fmla="*/ 25 h 25"/>
                  <a:gd name="T52" fmla="*/ 31 w 54"/>
                  <a:gd name="T53" fmla="*/ 25 h 25"/>
                  <a:gd name="T54" fmla="*/ 30 w 54"/>
                  <a:gd name="T55" fmla="*/ 25 h 25"/>
                  <a:gd name="T56" fmla="*/ 28 w 54"/>
                  <a:gd name="T57" fmla="*/ 25 h 25"/>
                  <a:gd name="T58" fmla="*/ 27 w 54"/>
                  <a:gd name="T59" fmla="*/ 25 h 25"/>
                  <a:gd name="T60" fmla="*/ 26 w 54"/>
                  <a:gd name="T61" fmla="*/ 24 h 25"/>
                  <a:gd name="T62" fmla="*/ 25 w 54"/>
                  <a:gd name="T63" fmla="*/ 24 h 25"/>
                  <a:gd name="T64" fmla="*/ 25 w 54"/>
                  <a:gd name="T65" fmla="*/ 24 h 25"/>
                  <a:gd name="T66" fmla="*/ 17 w 54"/>
                  <a:gd name="T67" fmla="*/ 21 h 25"/>
                  <a:gd name="T68" fmla="*/ 10 w 54"/>
                  <a:gd name="T69" fmla="*/ 21 h 25"/>
                  <a:gd name="T70" fmla="*/ 0 w 54"/>
                  <a:gd name="T71" fmla="*/ 20 h 25"/>
                  <a:gd name="T72" fmla="*/ 2 w 54"/>
                  <a:gd name="T73" fmla="*/ 2 h 25"/>
                  <a:gd name="T74" fmla="*/ 3 w 54"/>
                  <a:gd name="T75" fmla="*/ 2 h 25"/>
                  <a:gd name="T76" fmla="*/ 5 w 54"/>
                  <a:gd name="T77" fmla="*/ 2 h 25"/>
                  <a:gd name="T78" fmla="*/ 7 w 54"/>
                  <a:gd name="T79" fmla="*/ 1 h 25"/>
                  <a:gd name="T80" fmla="*/ 11 w 54"/>
                  <a:gd name="T81" fmla="*/ 1 h 25"/>
                  <a:gd name="T82" fmla="*/ 14 w 54"/>
                  <a:gd name="T83" fmla="*/ 1 h 25"/>
                  <a:gd name="T84" fmla="*/ 18 w 54"/>
                  <a:gd name="T85" fmla="*/ 0 h 25"/>
                  <a:gd name="T86" fmla="*/ 20 w 54"/>
                  <a:gd name="T87" fmla="*/ 0 h 25"/>
                  <a:gd name="T88" fmla="*/ 22 w 54"/>
                  <a:gd name="T89" fmla="*/ 0 h 2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54"/>
                  <a:gd name="T136" fmla="*/ 0 h 25"/>
                  <a:gd name="T137" fmla="*/ 54 w 54"/>
                  <a:gd name="T138" fmla="*/ 25 h 2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54" h="25">
                    <a:moveTo>
                      <a:pt x="22" y="0"/>
                    </a:moveTo>
                    <a:lnTo>
                      <a:pt x="26" y="6"/>
                    </a:lnTo>
                    <a:lnTo>
                      <a:pt x="24" y="9"/>
                    </a:lnTo>
                    <a:lnTo>
                      <a:pt x="28" y="8"/>
                    </a:lnTo>
                    <a:lnTo>
                      <a:pt x="34" y="10"/>
                    </a:lnTo>
                    <a:lnTo>
                      <a:pt x="43" y="12"/>
                    </a:lnTo>
                    <a:lnTo>
                      <a:pt x="51" y="12"/>
                    </a:lnTo>
                    <a:lnTo>
                      <a:pt x="54" y="17"/>
                    </a:lnTo>
                    <a:lnTo>
                      <a:pt x="54" y="21"/>
                    </a:lnTo>
                    <a:lnTo>
                      <a:pt x="53" y="21"/>
                    </a:lnTo>
                    <a:lnTo>
                      <a:pt x="51" y="22"/>
                    </a:lnTo>
                    <a:lnTo>
                      <a:pt x="50" y="23"/>
                    </a:lnTo>
                    <a:lnTo>
                      <a:pt x="48" y="23"/>
                    </a:lnTo>
                    <a:lnTo>
                      <a:pt x="46" y="24"/>
                    </a:lnTo>
                    <a:lnTo>
                      <a:pt x="44" y="24"/>
                    </a:lnTo>
                    <a:lnTo>
                      <a:pt x="43" y="24"/>
                    </a:lnTo>
                    <a:lnTo>
                      <a:pt x="41" y="24"/>
                    </a:lnTo>
                    <a:lnTo>
                      <a:pt x="40" y="25"/>
                    </a:lnTo>
                    <a:lnTo>
                      <a:pt x="38" y="25"/>
                    </a:lnTo>
                    <a:lnTo>
                      <a:pt x="37" y="25"/>
                    </a:lnTo>
                    <a:lnTo>
                      <a:pt x="35" y="25"/>
                    </a:lnTo>
                    <a:lnTo>
                      <a:pt x="34" y="25"/>
                    </a:lnTo>
                    <a:lnTo>
                      <a:pt x="33" y="25"/>
                    </a:lnTo>
                    <a:lnTo>
                      <a:pt x="32" y="25"/>
                    </a:lnTo>
                    <a:lnTo>
                      <a:pt x="31" y="25"/>
                    </a:lnTo>
                    <a:lnTo>
                      <a:pt x="30" y="25"/>
                    </a:lnTo>
                    <a:lnTo>
                      <a:pt x="28" y="25"/>
                    </a:lnTo>
                    <a:lnTo>
                      <a:pt x="27" y="25"/>
                    </a:lnTo>
                    <a:lnTo>
                      <a:pt x="26" y="24"/>
                    </a:lnTo>
                    <a:lnTo>
                      <a:pt x="25" y="24"/>
                    </a:lnTo>
                    <a:lnTo>
                      <a:pt x="17" y="21"/>
                    </a:lnTo>
                    <a:lnTo>
                      <a:pt x="10" y="21"/>
                    </a:lnTo>
                    <a:lnTo>
                      <a:pt x="0" y="20"/>
                    </a:lnTo>
                    <a:lnTo>
                      <a:pt x="2" y="2"/>
                    </a:lnTo>
                    <a:lnTo>
                      <a:pt x="3" y="2"/>
                    </a:lnTo>
                    <a:lnTo>
                      <a:pt x="5" y="2"/>
                    </a:lnTo>
                    <a:lnTo>
                      <a:pt x="7" y="1"/>
                    </a:lnTo>
                    <a:lnTo>
                      <a:pt x="11" y="1"/>
                    </a:lnTo>
                    <a:lnTo>
                      <a:pt x="14" y="1"/>
                    </a:lnTo>
                    <a:lnTo>
                      <a:pt x="18" y="0"/>
                    </a:lnTo>
                    <a:lnTo>
                      <a:pt x="20" y="0"/>
                    </a:lnTo>
                    <a:lnTo>
                      <a:pt x="22" y="0"/>
                    </a:lnTo>
                    <a:close/>
                  </a:path>
                </a:pathLst>
              </a:custGeom>
              <a:solidFill>
                <a:srgbClr val="9E3F3F"/>
              </a:solidFill>
              <a:ln w="9525">
                <a:noFill/>
                <a:round/>
                <a:headEnd/>
                <a:tailEnd/>
              </a:ln>
            </p:spPr>
            <p:txBody>
              <a:bodyPr/>
              <a:lstStyle/>
              <a:p>
                <a:endParaRPr lang="en-US"/>
              </a:p>
            </p:txBody>
          </p:sp>
          <p:sp>
            <p:nvSpPr>
              <p:cNvPr id="24804" name="Freeform 42"/>
              <p:cNvSpPr>
                <a:spLocks/>
              </p:cNvSpPr>
              <p:nvPr/>
            </p:nvSpPr>
            <p:spPr bwMode="auto">
              <a:xfrm flipH="1">
                <a:off x="4706" y="3366"/>
                <a:ext cx="166" cy="122"/>
              </a:xfrm>
              <a:custGeom>
                <a:avLst/>
                <a:gdLst>
                  <a:gd name="T0" fmla="*/ 23 w 30"/>
                  <a:gd name="T1" fmla="*/ 1 h 22"/>
                  <a:gd name="T2" fmla="*/ 27 w 30"/>
                  <a:gd name="T3" fmla="*/ 9 h 22"/>
                  <a:gd name="T4" fmla="*/ 30 w 30"/>
                  <a:gd name="T5" fmla="*/ 13 h 22"/>
                  <a:gd name="T6" fmla="*/ 30 w 30"/>
                  <a:gd name="T7" fmla="*/ 17 h 22"/>
                  <a:gd name="T8" fmla="*/ 23 w 30"/>
                  <a:gd name="T9" fmla="*/ 21 h 22"/>
                  <a:gd name="T10" fmla="*/ 23 w 30"/>
                  <a:gd name="T11" fmla="*/ 21 h 22"/>
                  <a:gd name="T12" fmla="*/ 22 w 30"/>
                  <a:gd name="T13" fmla="*/ 21 h 22"/>
                  <a:gd name="T14" fmla="*/ 20 w 30"/>
                  <a:gd name="T15" fmla="*/ 21 h 22"/>
                  <a:gd name="T16" fmla="*/ 19 w 30"/>
                  <a:gd name="T17" fmla="*/ 21 h 22"/>
                  <a:gd name="T18" fmla="*/ 17 w 30"/>
                  <a:gd name="T19" fmla="*/ 21 h 22"/>
                  <a:gd name="T20" fmla="*/ 15 w 30"/>
                  <a:gd name="T21" fmla="*/ 21 h 22"/>
                  <a:gd name="T22" fmla="*/ 13 w 30"/>
                  <a:gd name="T23" fmla="*/ 22 h 22"/>
                  <a:gd name="T24" fmla="*/ 12 w 30"/>
                  <a:gd name="T25" fmla="*/ 22 h 22"/>
                  <a:gd name="T26" fmla="*/ 11 w 30"/>
                  <a:gd name="T27" fmla="*/ 21 h 22"/>
                  <a:gd name="T28" fmla="*/ 9 w 30"/>
                  <a:gd name="T29" fmla="*/ 21 h 22"/>
                  <a:gd name="T30" fmla="*/ 7 w 30"/>
                  <a:gd name="T31" fmla="*/ 20 h 22"/>
                  <a:gd name="T32" fmla="*/ 5 w 30"/>
                  <a:gd name="T33" fmla="*/ 20 h 22"/>
                  <a:gd name="T34" fmla="*/ 3 w 30"/>
                  <a:gd name="T35" fmla="*/ 19 h 22"/>
                  <a:gd name="T36" fmla="*/ 2 w 30"/>
                  <a:gd name="T37" fmla="*/ 19 h 22"/>
                  <a:gd name="T38" fmla="*/ 1 w 30"/>
                  <a:gd name="T39" fmla="*/ 18 h 22"/>
                  <a:gd name="T40" fmla="*/ 0 w 30"/>
                  <a:gd name="T41" fmla="*/ 18 h 22"/>
                  <a:gd name="T42" fmla="*/ 1 w 30"/>
                  <a:gd name="T43" fmla="*/ 12 h 22"/>
                  <a:gd name="T44" fmla="*/ 2 w 30"/>
                  <a:gd name="T45" fmla="*/ 6 h 22"/>
                  <a:gd name="T46" fmla="*/ 3 w 30"/>
                  <a:gd name="T47" fmla="*/ 0 h 22"/>
                  <a:gd name="T48" fmla="*/ 12 w 30"/>
                  <a:gd name="T49" fmla="*/ 3 h 22"/>
                  <a:gd name="T50" fmla="*/ 23 w 30"/>
                  <a:gd name="T51" fmla="*/ 1 h 2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0"/>
                  <a:gd name="T79" fmla="*/ 0 h 22"/>
                  <a:gd name="T80" fmla="*/ 30 w 30"/>
                  <a:gd name="T81" fmla="*/ 22 h 2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0" h="22">
                    <a:moveTo>
                      <a:pt x="23" y="1"/>
                    </a:moveTo>
                    <a:lnTo>
                      <a:pt x="27" y="9"/>
                    </a:lnTo>
                    <a:lnTo>
                      <a:pt x="30" y="13"/>
                    </a:lnTo>
                    <a:lnTo>
                      <a:pt x="30" y="17"/>
                    </a:lnTo>
                    <a:lnTo>
                      <a:pt x="23" y="21"/>
                    </a:lnTo>
                    <a:lnTo>
                      <a:pt x="22" y="21"/>
                    </a:lnTo>
                    <a:lnTo>
                      <a:pt x="20" y="21"/>
                    </a:lnTo>
                    <a:lnTo>
                      <a:pt x="19" y="21"/>
                    </a:lnTo>
                    <a:lnTo>
                      <a:pt x="17" y="21"/>
                    </a:lnTo>
                    <a:lnTo>
                      <a:pt x="15" y="21"/>
                    </a:lnTo>
                    <a:lnTo>
                      <a:pt x="13" y="22"/>
                    </a:lnTo>
                    <a:lnTo>
                      <a:pt x="12" y="22"/>
                    </a:lnTo>
                    <a:lnTo>
                      <a:pt x="11" y="21"/>
                    </a:lnTo>
                    <a:lnTo>
                      <a:pt x="9" y="21"/>
                    </a:lnTo>
                    <a:lnTo>
                      <a:pt x="7" y="20"/>
                    </a:lnTo>
                    <a:lnTo>
                      <a:pt x="5" y="20"/>
                    </a:lnTo>
                    <a:lnTo>
                      <a:pt x="3" y="19"/>
                    </a:lnTo>
                    <a:lnTo>
                      <a:pt x="2" y="19"/>
                    </a:lnTo>
                    <a:lnTo>
                      <a:pt x="1" y="18"/>
                    </a:lnTo>
                    <a:lnTo>
                      <a:pt x="0" y="18"/>
                    </a:lnTo>
                    <a:lnTo>
                      <a:pt x="1" y="12"/>
                    </a:lnTo>
                    <a:lnTo>
                      <a:pt x="2" y="6"/>
                    </a:lnTo>
                    <a:lnTo>
                      <a:pt x="3" y="0"/>
                    </a:lnTo>
                    <a:lnTo>
                      <a:pt x="12" y="3"/>
                    </a:lnTo>
                    <a:lnTo>
                      <a:pt x="23" y="1"/>
                    </a:lnTo>
                    <a:close/>
                  </a:path>
                </a:pathLst>
              </a:custGeom>
              <a:solidFill>
                <a:srgbClr val="9E3F3F"/>
              </a:solidFill>
              <a:ln w="9525">
                <a:noFill/>
                <a:round/>
                <a:headEnd/>
                <a:tailEnd/>
              </a:ln>
            </p:spPr>
            <p:txBody>
              <a:bodyPr/>
              <a:lstStyle/>
              <a:p>
                <a:endParaRPr lang="en-US"/>
              </a:p>
            </p:txBody>
          </p:sp>
          <p:sp>
            <p:nvSpPr>
              <p:cNvPr id="24805" name="Freeform 43"/>
              <p:cNvSpPr>
                <a:spLocks/>
              </p:cNvSpPr>
              <p:nvPr/>
            </p:nvSpPr>
            <p:spPr bwMode="auto">
              <a:xfrm flipH="1">
                <a:off x="4706" y="3399"/>
                <a:ext cx="111" cy="39"/>
              </a:xfrm>
              <a:custGeom>
                <a:avLst/>
                <a:gdLst>
                  <a:gd name="T0" fmla="*/ 19 w 20"/>
                  <a:gd name="T1" fmla="*/ 0 h 7"/>
                  <a:gd name="T2" fmla="*/ 18 w 20"/>
                  <a:gd name="T3" fmla="*/ 0 h 7"/>
                  <a:gd name="T4" fmla="*/ 17 w 20"/>
                  <a:gd name="T5" fmla="*/ 1 h 7"/>
                  <a:gd name="T6" fmla="*/ 15 w 20"/>
                  <a:gd name="T7" fmla="*/ 2 h 7"/>
                  <a:gd name="T8" fmla="*/ 13 w 20"/>
                  <a:gd name="T9" fmla="*/ 3 h 7"/>
                  <a:gd name="T10" fmla="*/ 11 w 20"/>
                  <a:gd name="T11" fmla="*/ 3 h 7"/>
                  <a:gd name="T12" fmla="*/ 7 w 20"/>
                  <a:gd name="T13" fmla="*/ 4 h 7"/>
                  <a:gd name="T14" fmla="*/ 4 w 20"/>
                  <a:gd name="T15" fmla="*/ 4 h 7"/>
                  <a:gd name="T16" fmla="*/ 0 w 20"/>
                  <a:gd name="T17" fmla="*/ 4 h 7"/>
                  <a:gd name="T18" fmla="*/ 0 w 20"/>
                  <a:gd name="T19" fmla="*/ 4 h 7"/>
                  <a:gd name="T20" fmla="*/ 2 w 20"/>
                  <a:gd name="T21" fmla="*/ 5 h 7"/>
                  <a:gd name="T22" fmla="*/ 4 w 20"/>
                  <a:gd name="T23" fmla="*/ 6 h 7"/>
                  <a:gd name="T24" fmla="*/ 7 w 20"/>
                  <a:gd name="T25" fmla="*/ 7 h 7"/>
                  <a:gd name="T26" fmla="*/ 10 w 20"/>
                  <a:gd name="T27" fmla="*/ 7 h 7"/>
                  <a:gd name="T28" fmla="*/ 13 w 20"/>
                  <a:gd name="T29" fmla="*/ 6 h 7"/>
                  <a:gd name="T30" fmla="*/ 17 w 20"/>
                  <a:gd name="T31" fmla="*/ 5 h 7"/>
                  <a:gd name="T32" fmla="*/ 20 w 20"/>
                  <a:gd name="T33" fmla="*/ 2 h 7"/>
                  <a:gd name="T34" fmla="*/ 19 w 20"/>
                  <a:gd name="T35" fmla="*/ 0 h 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0"/>
                  <a:gd name="T55" fmla="*/ 0 h 7"/>
                  <a:gd name="T56" fmla="*/ 20 w 20"/>
                  <a:gd name="T57" fmla="*/ 7 h 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0" h="7">
                    <a:moveTo>
                      <a:pt x="19" y="0"/>
                    </a:moveTo>
                    <a:lnTo>
                      <a:pt x="18" y="0"/>
                    </a:lnTo>
                    <a:lnTo>
                      <a:pt x="17" y="1"/>
                    </a:lnTo>
                    <a:lnTo>
                      <a:pt x="15" y="2"/>
                    </a:lnTo>
                    <a:lnTo>
                      <a:pt x="13" y="3"/>
                    </a:lnTo>
                    <a:lnTo>
                      <a:pt x="11" y="3"/>
                    </a:lnTo>
                    <a:lnTo>
                      <a:pt x="7" y="4"/>
                    </a:lnTo>
                    <a:lnTo>
                      <a:pt x="4" y="4"/>
                    </a:lnTo>
                    <a:lnTo>
                      <a:pt x="0" y="4"/>
                    </a:lnTo>
                    <a:lnTo>
                      <a:pt x="2" y="5"/>
                    </a:lnTo>
                    <a:lnTo>
                      <a:pt x="4" y="6"/>
                    </a:lnTo>
                    <a:lnTo>
                      <a:pt x="7" y="7"/>
                    </a:lnTo>
                    <a:lnTo>
                      <a:pt x="10" y="7"/>
                    </a:lnTo>
                    <a:lnTo>
                      <a:pt x="13" y="6"/>
                    </a:lnTo>
                    <a:lnTo>
                      <a:pt x="17" y="5"/>
                    </a:lnTo>
                    <a:lnTo>
                      <a:pt x="20" y="2"/>
                    </a:lnTo>
                    <a:lnTo>
                      <a:pt x="19" y="0"/>
                    </a:lnTo>
                    <a:close/>
                  </a:path>
                </a:pathLst>
              </a:custGeom>
              <a:solidFill>
                <a:srgbClr val="000000"/>
              </a:solidFill>
              <a:ln w="9525">
                <a:noFill/>
                <a:round/>
                <a:headEnd/>
                <a:tailEnd/>
              </a:ln>
            </p:spPr>
            <p:txBody>
              <a:bodyPr/>
              <a:lstStyle/>
              <a:p>
                <a:endParaRPr lang="en-US"/>
              </a:p>
            </p:txBody>
          </p:sp>
          <p:sp>
            <p:nvSpPr>
              <p:cNvPr id="24806" name="Freeform 44"/>
              <p:cNvSpPr>
                <a:spLocks/>
              </p:cNvSpPr>
              <p:nvPr/>
            </p:nvSpPr>
            <p:spPr bwMode="auto">
              <a:xfrm flipH="1">
                <a:off x="4391" y="1513"/>
                <a:ext cx="464" cy="597"/>
              </a:xfrm>
              <a:custGeom>
                <a:avLst/>
                <a:gdLst>
                  <a:gd name="T0" fmla="*/ 6 w 84"/>
                  <a:gd name="T1" fmla="*/ 3 h 108"/>
                  <a:gd name="T2" fmla="*/ 4 w 84"/>
                  <a:gd name="T3" fmla="*/ 8 h 108"/>
                  <a:gd name="T4" fmla="*/ 1 w 84"/>
                  <a:gd name="T5" fmla="*/ 15 h 108"/>
                  <a:gd name="T6" fmla="*/ 0 w 84"/>
                  <a:gd name="T7" fmla="*/ 24 h 108"/>
                  <a:gd name="T8" fmla="*/ 1 w 84"/>
                  <a:gd name="T9" fmla="*/ 34 h 108"/>
                  <a:gd name="T10" fmla="*/ 4 w 84"/>
                  <a:gd name="T11" fmla="*/ 52 h 108"/>
                  <a:gd name="T12" fmla="*/ 4 w 84"/>
                  <a:gd name="T13" fmla="*/ 59 h 108"/>
                  <a:gd name="T14" fmla="*/ 4 w 84"/>
                  <a:gd name="T15" fmla="*/ 73 h 108"/>
                  <a:gd name="T16" fmla="*/ 5 w 84"/>
                  <a:gd name="T17" fmla="*/ 83 h 108"/>
                  <a:gd name="T18" fmla="*/ 6 w 84"/>
                  <a:gd name="T19" fmla="*/ 94 h 108"/>
                  <a:gd name="T20" fmla="*/ 7 w 84"/>
                  <a:gd name="T21" fmla="*/ 96 h 108"/>
                  <a:gd name="T22" fmla="*/ 10 w 84"/>
                  <a:gd name="T23" fmla="*/ 99 h 108"/>
                  <a:gd name="T24" fmla="*/ 13 w 84"/>
                  <a:gd name="T25" fmla="*/ 102 h 108"/>
                  <a:gd name="T26" fmla="*/ 16 w 84"/>
                  <a:gd name="T27" fmla="*/ 102 h 108"/>
                  <a:gd name="T28" fmla="*/ 29 w 84"/>
                  <a:gd name="T29" fmla="*/ 108 h 108"/>
                  <a:gd name="T30" fmla="*/ 41 w 84"/>
                  <a:gd name="T31" fmla="*/ 105 h 108"/>
                  <a:gd name="T32" fmla="*/ 57 w 84"/>
                  <a:gd name="T33" fmla="*/ 108 h 108"/>
                  <a:gd name="T34" fmla="*/ 59 w 84"/>
                  <a:gd name="T35" fmla="*/ 108 h 108"/>
                  <a:gd name="T36" fmla="*/ 65 w 84"/>
                  <a:gd name="T37" fmla="*/ 107 h 108"/>
                  <a:gd name="T38" fmla="*/ 72 w 84"/>
                  <a:gd name="T39" fmla="*/ 106 h 108"/>
                  <a:gd name="T40" fmla="*/ 75 w 84"/>
                  <a:gd name="T41" fmla="*/ 105 h 108"/>
                  <a:gd name="T42" fmla="*/ 78 w 84"/>
                  <a:gd name="T43" fmla="*/ 104 h 108"/>
                  <a:gd name="T44" fmla="*/ 80 w 84"/>
                  <a:gd name="T45" fmla="*/ 103 h 108"/>
                  <a:gd name="T46" fmla="*/ 83 w 84"/>
                  <a:gd name="T47" fmla="*/ 102 h 108"/>
                  <a:gd name="T48" fmla="*/ 84 w 84"/>
                  <a:gd name="T49" fmla="*/ 102 h 108"/>
                  <a:gd name="T50" fmla="*/ 83 w 84"/>
                  <a:gd name="T51" fmla="*/ 75 h 108"/>
                  <a:gd name="T52" fmla="*/ 80 w 84"/>
                  <a:gd name="T53" fmla="*/ 79 h 108"/>
                  <a:gd name="T54" fmla="*/ 72 w 84"/>
                  <a:gd name="T55" fmla="*/ 83 h 108"/>
                  <a:gd name="T56" fmla="*/ 60 w 84"/>
                  <a:gd name="T57" fmla="*/ 83 h 108"/>
                  <a:gd name="T58" fmla="*/ 37 w 84"/>
                  <a:gd name="T59" fmla="*/ 72 h 108"/>
                  <a:gd name="T60" fmla="*/ 32 w 84"/>
                  <a:gd name="T61" fmla="*/ 71 h 108"/>
                  <a:gd name="T62" fmla="*/ 34 w 84"/>
                  <a:gd name="T63" fmla="*/ 67 h 108"/>
                  <a:gd name="T64" fmla="*/ 35 w 84"/>
                  <a:gd name="T65" fmla="*/ 58 h 108"/>
                  <a:gd name="T66" fmla="*/ 35 w 84"/>
                  <a:gd name="T67" fmla="*/ 49 h 108"/>
                  <a:gd name="T68" fmla="*/ 32 w 84"/>
                  <a:gd name="T69" fmla="*/ 41 h 108"/>
                  <a:gd name="T70" fmla="*/ 30 w 84"/>
                  <a:gd name="T71" fmla="*/ 36 h 108"/>
                  <a:gd name="T72" fmla="*/ 30 w 84"/>
                  <a:gd name="T73" fmla="*/ 31 h 108"/>
                  <a:gd name="T74" fmla="*/ 32 w 84"/>
                  <a:gd name="T75" fmla="*/ 28 h 108"/>
                  <a:gd name="T76" fmla="*/ 33 w 84"/>
                  <a:gd name="T77" fmla="*/ 27 h 108"/>
                  <a:gd name="T78" fmla="*/ 31 w 84"/>
                  <a:gd name="T79" fmla="*/ 21 h 108"/>
                  <a:gd name="T80" fmla="*/ 25 w 84"/>
                  <a:gd name="T81" fmla="*/ 10 h 108"/>
                  <a:gd name="T82" fmla="*/ 16 w 84"/>
                  <a:gd name="T83" fmla="*/ 1 h 108"/>
                  <a:gd name="T84" fmla="*/ 6 w 84"/>
                  <a:gd name="T85" fmla="*/ 2 h 10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4"/>
                  <a:gd name="T130" fmla="*/ 0 h 108"/>
                  <a:gd name="T131" fmla="*/ 84 w 84"/>
                  <a:gd name="T132" fmla="*/ 108 h 10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4" h="108">
                    <a:moveTo>
                      <a:pt x="6" y="2"/>
                    </a:moveTo>
                    <a:lnTo>
                      <a:pt x="6" y="3"/>
                    </a:lnTo>
                    <a:lnTo>
                      <a:pt x="5" y="5"/>
                    </a:lnTo>
                    <a:lnTo>
                      <a:pt x="4" y="8"/>
                    </a:lnTo>
                    <a:lnTo>
                      <a:pt x="2" y="11"/>
                    </a:lnTo>
                    <a:lnTo>
                      <a:pt x="1" y="15"/>
                    </a:lnTo>
                    <a:lnTo>
                      <a:pt x="0" y="20"/>
                    </a:lnTo>
                    <a:lnTo>
                      <a:pt x="0" y="24"/>
                    </a:lnTo>
                    <a:lnTo>
                      <a:pt x="0" y="29"/>
                    </a:lnTo>
                    <a:lnTo>
                      <a:pt x="1" y="34"/>
                    </a:lnTo>
                    <a:lnTo>
                      <a:pt x="2" y="44"/>
                    </a:lnTo>
                    <a:lnTo>
                      <a:pt x="4" y="52"/>
                    </a:lnTo>
                    <a:lnTo>
                      <a:pt x="4" y="56"/>
                    </a:lnTo>
                    <a:lnTo>
                      <a:pt x="4" y="59"/>
                    </a:lnTo>
                    <a:lnTo>
                      <a:pt x="4" y="65"/>
                    </a:lnTo>
                    <a:lnTo>
                      <a:pt x="4" y="73"/>
                    </a:lnTo>
                    <a:lnTo>
                      <a:pt x="4" y="78"/>
                    </a:lnTo>
                    <a:lnTo>
                      <a:pt x="5" y="83"/>
                    </a:lnTo>
                    <a:lnTo>
                      <a:pt x="6" y="89"/>
                    </a:lnTo>
                    <a:lnTo>
                      <a:pt x="6" y="94"/>
                    </a:lnTo>
                    <a:lnTo>
                      <a:pt x="6" y="96"/>
                    </a:lnTo>
                    <a:lnTo>
                      <a:pt x="7" y="96"/>
                    </a:lnTo>
                    <a:lnTo>
                      <a:pt x="8" y="98"/>
                    </a:lnTo>
                    <a:lnTo>
                      <a:pt x="10" y="99"/>
                    </a:lnTo>
                    <a:lnTo>
                      <a:pt x="11" y="101"/>
                    </a:lnTo>
                    <a:lnTo>
                      <a:pt x="13" y="102"/>
                    </a:lnTo>
                    <a:lnTo>
                      <a:pt x="14" y="102"/>
                    </a:lnTo>
                    <a:lnTo>
                      <a:pt x="16" y="102"/>
                    </a:lnTo>
                    <a:lnTo>
                      <a:pt x="17" y="102"/>
                    </a:lnTo>
                    <a:lnTo>
                      <a:pt x="29" y="108"/>
                    </a:lnTo>
                    <a:lnTo>
                      <a:pt x="40" y="108"/>
                    </a:lnTo>
                    <a:lnTo>
                      <a:pt x="41" y="105"/>
                    </a:lnTo>
                    <a:lnTo>
                      <a:pt x="44" y="106"/>
                    </a:lnTo>
                    <a:lnTo>
                      <a:pt x="57" y="108"/>
                    </a:lnTo>
                    <a:lnTo>
                      <a:pt x="59" y="108"/>
                    </a:lnTo>
                    <a:lnTo>
                      <a:pt x="62" y="108"/>
                    </a:lnTo>
                    <a:lnTo>
                      <a:pt x="65" y="107"/>
                    </a:lnTo>
                    <a:lnTo>
                      <a:pt x="69" y="106"/>
                    </a:lnTo>
                    <a:lnTo>
                      <a:pt x="72" y="106"/>
                    </a:lnTo>
                    <a:lnTo>
                      <a:pt x="74" y="105"/>
                    </a:lnTo>
                    <a:lnTo>
                      <a:pt x="75" y="105"/>
                    </a:lnTo>
                    <a:lnTo>
                      <a:pt x="76" y="105"/>
                    </a:lnTo>
                    <a:lnTo>
                      <a:pt x="78" y="104"/>
                    </a:lnTo>
                    <a:lnTo>
                      <a:pt x="79" y="104"/>
                    </a:lnTo>
                    <a:lnTo>
                      <a:pt x="80" y="103"/>
                    </a:lnTo>
                    <a:lnTo>
                      <a:pt x="82" y="103"/>
                    </a:lnTo>
                    <a:lnTo>
                      <a:pt x="83" y="102"/>
                    </a:lnTo>
                    <a:lnTo>
                      <a:pt x="84" y="102"/>
                    </a:lnTo>
                    <a:lnTo>
                      <a:pt x="83" y="75"/>
                    </a:lnTo>
                    <a:lnTo>
                      <a:pt x="81" y="77"/>
                    </a:lnTo>
                    <a:lnTo>
                      <a:pt x="80" y="79"/>
                    </a:lnTo>
                    <a:lnTo>
                      <a:pt x="77" y="81"/>
                    </a:lnTo>
                    <a:lnTo>
                      <a:pt x="72" y="83"/>
                    </a:lnTo>
                    <a:lnTo>
                      <a:pt x="67" y="84"/>
                    </a:lnTo>
                    <a:lnTo>
                      <a:pt x="60" y="83"/>
                    </a:lnTo>
                    <a:lnTo>
                      <a:pt x="51" y="81"/>
                    </a:lnTo>
                    <a:lnTo>
                      <a:pt x="37" y="72"/>
                    </a:lnTo>
                    <a:lnTo>
                      <a:pt x="36" y="75"/>
                    </a:lnTo>
                    <a:lnTo>
                      <a:pt x="32" y="71"/>
                    </a:lnTo>
                    <a:lnTo>
                      <a:pt x="33" y="70"/>
                    </a:lnTo>
                    <a:lnTo>
                      <a:pt x="34" y="67"/>
                    </a:lnTo>
                    <a:lnTo>
                      <a:pt x="34" y="63"/>
                    </a:lnTo>
                    <a:lnTo>
                      <a:pt x="35" y="58"/>
                    </a:lnTo>
                    <a:lnTo>
                      <a:pt x="36" y="53"/>
                    </a:lnTo>
                    <a:lnTo>
                      <a:pt x="35" y="49"/>
                    </a:lnTo>
                    <a:lnTo>
                      <a:pt x="35" y="44"/>
                    </a:lnTo>
                    <a:lnTo>
                      <a:pt x="32" y="41"/>
                    </a:lnTo>
                    <a:lnTo>
                      <a:pt x="31" y="38"/>
                    </a:lnTo>
                    <a:lnTo>
                      <a:pt x="30" y="36"/>
                    </a:lnTo>
                    <a:lnTo>
                      <a:pt x="30" y="33"/>
                    </a:lnTo>
                    <a:lnTo>
                      <a:pt x="30" y="31"/>
                    </a:lnTo>
                    <a:lnTo>
                      <a:pt x="31" y="29"/>
                    </a:lnTo>
                    <a:lnTo>
                      <a:pt x="32" y="28"/>
                    </a:lnTo>
                    <a:lnTo>
                      <a:pt x="33" y="27"/>
                    </a:lnTo>
                    <a:lnTo>
                      <a:pt x="32" y="25"/>
                    </a:lnTo>
                    <a:lnTo>
                      <a:pt x="31" y="21"/>
                    </a:lnTo>
                    <a:lnTo>
                      <a:pt x="28" y="16"/>
                    </a:lnTo>
                    <a:lnTo>
                      <a:pt x="25" y="10"/>
                    </a:lnTo>
                    <a:lnTo>
                      <a:pt x="21" y="5"/>
                    </a:lnTo>
                    <a:lnTo>
                      <a:pt x="16" y="1"/>
                    </a:lnTo>
                    <a:lnTo>
                      <a:pt x="12" y="0"/>
                    </a:lnTo>
                    <a:lnTo>
                      <a:pt x="6" y="2"/>
                    </a:lnTo>
                    <a:close/>
                  </a:path>
                </a:pathLst>
              </a:custGeom>
              <a:solidFill>
                <a:srgbClr val="000000"/>
              </a:solidFill>
              <a:ln w="9525">
                <a:noFill/>
                <a:round/>
                <a:headEnd/>
                <a:tailEnd/>
              </a:ln>
            </p:spPr>
            <p:txBody>
              <a:bodyPr/>
              <a:lstStyle/>
              <a:p>
                <a:endParaRPr lang="en-US"/>
              </a:p>
            </p:txBody>
          </p:sp>
          <p:sp>
            <p:nvSpPr>
              <p:cNvPr id="24807" name="Freeform 45"/>
              <p:cNvSpPr>
                <a:spLocks/>
              </p:cNvSpPr>
              <p:nvPr/>
            </p:nvSpPr>
            <p:spPr bwMode="auto">
              <a:xfrm flipH="1">
                <a:off x="4667" y="1596"/>
                <a:ext cx="34" cy="110"/>
              </a:xfrm>
              <a:custGeom>
                <a:avLst/>
                <a:gdLst>
                  <a:gd name="T0" fmla="*/ 0 w 6"/>
                  <a:gd name="T1" fmla="*/ 14 h 20"/>
                  <a:gd name="T2" fmla="*/ 2 w 6"/>
                  <a:gd name="T3" fmla="*/ 5 h 20"/>
                  <a:gd name="T4" fmla="*/ 2 w 6"/>
                  <a:gd name="T5" fmla="*/ 0 h 20"/>
                  <a:gd name="T6" fmla="*/ 6 w 6"/>
                  <a:gd name="T7" fmla="*/ 3 h 20"/>
                  <a:gd name="T8" fmla="*/ 5 w 6"/>
                  <a:gd name="T9" fmla="*/ 9 h 20"/>
                  <a:gd name="T10" fmla="*/ 5 w 6"/>
                  <a:gd name="T11" fmla="*/ 15 h 20"/>
                  <a:gd name="T12" fmla="*/ 4 w 6"/>
                  <a:gd name="T13" fmla="*/ 20 h 20"/>
                  <a:gd name="T14" fmla="*/ 0 w 6"/>
                  <a:gd name="T15" fmla="*/ 14 h 20"/>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20"/>
                  <a:gd name="T26" fmla="*/ 6 w 6"/>
                  <a:gd name="T27" fmla="*/ 20 h 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20">
                    <a:moveTo>
                      <a:pt x="0" y="14"/>
                    </a:moveTo>
                    <a:lnTo>
                      <a:pt x="2" y="5"/>
                    </a:lnTo>
                    <a:lnTo>
                      <a:pt x="2" y="0"/>
                    </a:lnTo>
                    <a:lnTo>
                      <a:pt x="6" y="3"/>
                    </a:lnTo>
                    <a:lnTo>
                      <a:pt x="5" y="9"/>
                    </a:lnTo>
                    <a:lnTo>
                      <a:pt x="5" y="15"/>
                    </a:lnTo>
                    <a:lnTo>
                      <a:pt x="4" y="20"/>
                    </a:lnTo>
                    <a:lnTo>
                      <a:pt x="0" y="14"/>
                    </a:lnTo>
                    <a:close/>
                  </a:path>
                </a:pathLst>
              </a:custGeom>
              <a:solidFill>
                <a:srgbClr val="000000"/>
              </a:solidFill>
              <a:ln w="9525">
                <a:noFill/>
                <a:round/>
                <a:headEnd/>
                <a:tailEnd/>
              </a:ln>
            </p:spPr>
            <p:txBody>
              <a:bodyPr/>
              <a:lstStyle/>
              <a:p>
                <a:endParaRPr lang="en-US"/>
              </a:p>
            </p:txBody>
          </p:sp>
          <p:sp>
            <p:nvSpPr>
              <p:cNvPr id="24808" name="Freeform 46"/>
              <p:cNvSpPr>
                <a:spLocks/>
              </p:cNvSpPr>
              <p:nvPr/>
            </p:nvSpPr>
            <p:spPr bwMode="auto">
              <a:xfrm flipH="1">
                <a:off x="4253" y="1894"/>
                <a:ext cx="83" cy="89"/>
              </a:xfrm>
              <a:custGeom>
                <a:avLst/>
                <a:gdLst>
                  <a:gd name="T0" fmla="*/ 0 w 15"/>
                  <a:gd name="T1" fmla="*/ 3 h 16"/>
                  <a:gd name="T2" fmla="*/ 0 w 15"/>
                  <a:gd name="T3" fmla="*/ 2 h 16"/>
                  <a:gd name="T4" fmla="*/ 0 w 15"/>
                  <a:gd name="T5" fmla="*/ 2 h 16"/>
                  <a:gd name="T6" fmla="*/ 2 w 15"/>
                  <a:gd name="T7" fmla="*/ 2 h 16"/>
                  <a:gd name="T8" fmla="*/ 3 w 15"/>
                  <a:gd name="T9" fmla="*/ 1 h 16"/>
                  <a:gd name="T10" fmla="*/ 4 w 15"/>
                  <a:gd name="T11" fmla="*/ 1 h 16"/>
                  <a:gd name="T12" fmla="*/ 6 w 15"/>
                  <a:gd name="T13" fmla="*/ 0 h 16"/>
                  <a:gd name="T14" fmla="*/ 7 w 15"/>
                  <a:gd name="T15" fmla="*/ 0 h 16"/>
                  <a:gd name="T16" fmla="*/ 9 w 15"/>
                  <a:gd name="T17" fmla="*/ 0 h 16"/>
                  <a:gd name="T18" fmla="*/ 11 w 15"/>
                  <a:gd name="T19" fmla="*/ 0 h 16"/>
                  <a:gd name="T20" fmla="*/ 13 w 15"/>
                  <a:gd name="T21" fmla="*/ 1 h 16"/>
                  <a:gd name="T22" fmla="*/ 14 w 15"/>
                  <a:gd name="T23" fmla="*/ 1 h 16"/>
                  <a:gd name="T24" fmla="*/ 15 w 15"/>
                  <a:gd name="T25" fmla="*/ 2 h 16"/>
                  <a:gd name="T26" fmla="*/ 11 w 15"/>
                  <a:gd name="T27" fmla="*/ 3 h 16"/>
                  <a:gd name="T28" fmla="*/ 8 w 15"/>
                  <a:gd name="T29" fmla="*/ 8 h 16"/>
                  <a:gd name="T30" fmla="*/ 10 w 15"/>
                  <a:gd name="T31" fmla="*/ 10 h 16"/>
                  <a:gd name="T32" fmla="*/ 12 w 15"/>
                  <a:gd name="T33" fmla="*/ 16 h 16"/>
                  <a:gd name="T34" fmla="*/ 12 w 15"/>
                  <a:gd name="T35" fmla="*/ 15 h 16"/>
                  <a:gd name="T36" fmla="*/ 10 w 15"/>
                  <a:gd name="T37" fmla="*/ 14 h 16"/>
                  <a:gd name="T38" fmla="*/ 8 w 15"/>
                  <a:gd name="T39" fmla="*/ 13 h 16"/>
                  <a:gd name="T40" fmla="*/ 5 w 15"/>
                  <a:gd name="T41" fmla="*/ 11 h 16"/>
                  <a:gd name="T42" fmla="*/ 3 w 15"/>
                  <a:gd name="T43" fmla="*/ 9 h 16"/>
                  <a:gd name="T44" fmla="*/ 1 w 15"/>
                  <a:gd name="T45" fmla="*/ 7 h 16"/>
                  <a:gd name="T46" fmla="*/ 0 w 15"/>
                  <a:gd name="T47" fmla="*/ 5 h 16"/>
                  <a:gd name="T48" fmla="*/ 0 w 15"/>
                  <a:gd name="T49" fmla="*/ 3 h 1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5"/>
                  <a:gd name="T76" fmla="*/ 0 h 16"/>
                  <a:gd name="T77" fmla="*/ 15 w 15"/>
                  <a:gd name="T78" fmla="*/ 16 h 1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5" h="16">
                    <a:moveTo>
                      <a:pt x="0" y="3"/>
                    </a:moveTo>
                    <a:lnTo>
                      <a:pt x="0" y="2"/>
                    </a:lnTo>
                    <a:lnTo>
                      <a:pt x="2" y="2"/>
                    </a:lnTo>
                    <a:lnTo>
                      <a:pt x="3" y="1"/>
                    </a:lnTo>
                    <a:lnTo>
                      <a:pt x="4" y="1"/>
                    </a:lnTo>
                    <a:lnTo>
                      <a:pt x="6" y="0"/>
                    </a:lnTo>
                    <a:lnTo>
                      <a:pt x="7" y="0"/>
                    </a:lnTo>
                    <a:lnTo>
                      <a:pt x="9" y="0"/>
                    </a:lnTo>
                    <a:lnTo>
                      <a:pt x="11" y="0"/>
                    </a:lnTo>
                    <a:lnTo>
                      <a:pt x="13" y="1"/>
                    </a:lnTo>
                    <a:lnTo>
                      <a:pt x="14" y="1"/>
                    </a:lnTo>
                    <a:lnTo>
                      <a:pt x="15" y="2"/>
                    </a:lnTo>
                    <a:lnTo>
                      <a:pt x="11" y="3"/>
                    </a:lnTo>
                    <a:lnTo>
                      <a:pt x="8" y="8"/>
                    </a:lnTo>
                    <a:lnTo>
                      <a:pt x="10" y="10"/>
                    </a:lnTo>
                    <a:lnTo>
                      <a:pt x="12" y="16"/>
                    </a:lnTo>
                    <a:lnTo>
                      <a:pt x="12" y="15"/>
                    </a:lnTo>
                    <a:lnTo>
                      <a:pt x="10" y="14"/>
                    </a:lnTo>
                    <a:lnTo>
                      <a:pt x="8" y="13"/>
                    </a:lnTo>
                    <a:lnTo>
                      <a:pt x="5" y="11"/>
                    </a:lnTo>
                    <a:lnTo>
                      <a:pt x="3" y="9"/>
                    </a:lnTo>
                    <a:lnTo>
                      <a:pt x="1" y="7"/>
                    </a:lnTo>
                    <a:lnTo>
                      <a:pt x="0" y="5"/>
                    </a:lnTo>
                    <a:lnTo>
                      <a:pt x="0" y="3"/>
                    </a:lnTo>
                    <a:close/>
                  </a:path>
                </a:pathLst>
              </a:custGeom>
              <a:solidFill>
                <a:srgbClr val="D8C4B2"/>
              </a:solidFill>
              <a:ln w="9525">
                <a:noFill/>
                <a:round/>
                <a:headEnd/>
                <a:tailEnd/>
              </a:ln>
            </p:spPr>
            <p:txBody>
              <a:bodyPr/>
              <a:lstStyle/>
              <a:p>
                <a:endParaRPr lang="en-US"/>
              </a:p>
            </p:txBody>
          </p:sp>
          <p:sp>
            <p:nvSpPr>
              <p:cNvPr id="24809" name="Freeform 47"/>
              <p:cNvSpPr>
                <a:spLocks/>
              </p:cNvSpPr>
              <p:nvPr/>
            </p:nvSpPr>
            <p:spPr bwMode="auto">
              <a:xfrm flipH="1">
                <a:off x="4214" y="2005"/>
                <a:ext cx="66" cy="39"/>
              </a:xfrm>
              <a:custGeom>
                <a:avLst/>
                <a:gdLst>
                  <a:gd name="T0" fmla="*/ 3 w 12"/>
                  <a:gd name="T1" fmla="*/ 0 h 7"/>
                  <a:gd name="T2" fmla="*/ 5 w 12"/>
                  <a:gd name="T3" fmla="*/ 4 h 7"/>
                  <a:gd name="T4" fmla="*/ 8 w 12"/>
                  <a:gd name="T5" fmla="*/ 5 h 7"/>
                  <a:gd name="T6" fmla="*/ 12 w 12"/>
                  <a:gd name="T7" fmla="*/ 7 h 7"/>
                  <a:gd name="T8" fmla="*/ 5 w 12"/>
                  <a:gd name="T9" fmla="*/ 6 h 7"/>
                  <a:gd name="T10" fmla="*/ 0 w 12"/>
                  <a:gd name="T11" fmla="*/ 4 h 7"/>
                  <a:gd name="T12" fmla="*/ 3 w 12"/>
                  <a:gd name="T13" fmla="*/ 0 h 7"/>
                  <a:gd name="T14" fmla="*/ 0 60000 65536"/>
                  <a:gd name="T15" fmla="*/ 0 60000 65536"/>
                  <a:gd name="T16" fmla="*/ 0 60000 65536"/>
                  <a:gd name="T17" fmla="*/ 0 60000 65536"/>
                  <a:gd name="T18" fmla="*/ 0 60000 65536"/>
                  <a:gd name="T19" fmla="*/ 0 60000 65536"/>
                  <a:gd name="T20" fmla="*/ 0 60000 65536"/>
                  <a:gd name="T21" fmla="*/ 0 w 12"/>
                  <a:gd name="T22" fmla="*/ 0 h 7"/>
                  <a:gd name="T23" fmla="*/ 12 w 12"/>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 h="7">
                    <a:moveTo>
                      <a:pt x="3" y="0"/>
                    </a:moveTo>
                    <a:lnTo>
                      <a:pt x="5" y="4"/>
                    </a:lnTo>
                    <a:lnTo>
                      <a:pt x="8" y="5"/>
                    </a:lnTo>
                    <a:lnTo>
                      <a:pt x="12" y="7"/>
                    </a:lnTo>
                    <a:lnTo>
                      <a:pt x="5" y="6"/>
                    </a:lnTo>
                    <a:lnTo>
                      <a:pt x="0" y="4"/>
                    </a:lnTo>
                    <a:lnTo>
                      <a:pt x="3" y="0"/>
                    </a:lnTo>
                    <a:close/>
                  </a:path>
                </a:pathLst>
              </a:custGeom>
              <a:solidFill>
                <a:srgbClr val="D8C4B2"/>
              </a:solidFill>
              <a:ln w="9525">
                <a:noFill/>
                <a:round/>
                <a:headEnd/>
                <a:tailEnd/>
              </a:ln>
            </p:spPr>
            <p:txBody>
              <a:bodyPr/>
              <a:lstStyle/>
              <a:p>
                <a:endParaRPr lang="en-US"/>
              </a:p>
            </p:txBody>
          </p:sp>
          <p:sp>
            <p:nvSpPr>
              <p:cNvPr id="24810" name="Freeform 48"/>
              <p:cNvSpPr>
                <a:spLocks/>
              </p:cNvSpPr>
              <p:nvPr/>
            </p:nvSpPr>
            <p:spPr bwMode="auto">
              <a:xfrm flipH="1">
                <a:off x="4374" y="2060"/>
                <a:ext cx="316" cy="78"/>
              </a:xfrm>
              <a:custGeom>
                <a:avLst/>
                <a:gdLst>
                  <a:gd name="T0" fmla="*/ 0 w 57"/>
                  <a:gd name="T1" fmla="*/ 5 h 14"/>
                  <a:gd name="T2" fmla="*/ 2 w 57"/>
                  <a:gd name="T3" fmla="*/ 11 h 14"/>
                  <a:gd name="T4" fmla="*/ 5 w 57"/>
                  <a:gd name="T5" fmla="*/ 12 h 14"/>
                  <a:gd name="T6" fmla="*/ 6 w 57"/>
                  <a:gd name="T7" fmla="*/ 12 h 14"/>
                  <a:gd name="T8" fmla="*/ 8 w 57"/>
                  <a:gd name="T9" fmla="*/ 13 h 14"/>
                  <a:gd name="T10" fmla="*/ 12 w 57"/>
                  <a:gd name="T11" fmla="*/ 13 h 14"/>
                  <a:gd name="T12" fmla="*/ 17 w 57"/>
                  <a:gd name="T13" fmla="*/ 13 h 14"/>
                  <a:gd name="T14" fmla="*/ 22 w 57"/>
                  <a:gd name="T15" fmla="*/ 14 h 14"/>
                  <a:gd name="T16" fmla="*/ 27 w 57"/>
                  <a:gd name="T17" fmla="*/ 14 h 14"/>
                  <a:gd name="T18" fmla="*/ 32 w 57"/>
                  <a:gd name="T19" fmla="*/ 14 h 14"/>
                  <a:gd name="T20" fmla="*/ 36 w 57"/>
                  <a:gd name="T21" fmla="*/ 13 h 14"/>
                  <a:gd name="T22" fmla="*/ 37 w 57"/>
                  <a:gd name="T23" fmla="*/ 13 h 14"/>
                  <a:gd name="T24" fmla="*/ 38 w 57"/>
                  <a:gd name="T25" fmla="*/ 13 h 14"/>
                  <a:gd name="T26" fmla="*/ 41 w 57"/>
                  <a:gd name="T27" fmla="*/ 13 h 14"/>
                  <a:gd name="T28" fmla="*/ 44 w 57"/>
                  <a:gd name="T29" fmla="*/ 13 h 14"/>
                  <a:gd name="T30" fmla="*/ 47 w 57"/>
                  <a:gd name="T31" fmla="*/ 13 h 14"/>
                  <a:gd name="T32" fmla="*/ 50 w 57"/>
                  <a:gd name="T33" fmla="*/ 12 h 14"/>
                  <a:gd name="T34" fmla="*/ 52 w 57"/>
                  <a:gd name="T35" fmla="*/ 12 h 14"/>
                  <a:gd name="T36" fmla="*/ 53 w 57"/>
                  <a:gd name="T37" fmla="*/ 11 h 14"/>
                  <a:gd name="T38" fmla="*/ 55 w 57"/>
                  <a:gd name="T39" fmla="*/ 10 h 14"/>
                  <a:gd name="T40" fmla="*/ 56 w 57"/>
                  <a:gd name="T41" fmla="*/ 8 h 14"/>
                  <a:gd name="T42" fmla="*/ 56 w 57"/>
                  <a:gd name="T43" fmla="*/ 7 h 14"/>
                  <a:gd name="T44" fmla="*/ 57 w 57"/>
                  <a:gd name="T45" fmla="*/ 6 h 14"/>
                  <a:gd name="T46" fmla="*/ 54 w 57"/>
                  <a:gd name="T47" fmla="*/ 3 h 14"/>
                  <a:gd name="T48" fmla="*/ 53 w 57"/>
                  <a:gd name="T49" fmla="*/ 0 h 14"/>
                  <a:gd name="T50" fmla="*/ 49 w 57"/>
                  <a:gd name="T51" fmla="*/ 1 h 14"/>
                  <a:gd name="T52" fmla="*/ 45 w 57"/>
                  <a:gd name="T53" fmla="*/ 3 h 14"/>
                  <a:gd name="T54" fmla="*/ 44 w 57"/>
                  <a:gd name="T55" fmla="*/ 3 h 14"/>
                  <a:gd name="T56" fmla="*/ 42 w 57"/>
                  <a:gd name="T57" fmla="*/ 3 h 14"/>
                  <a:gd name="T58" fmla="*/ 38 w 57"/>
                  <a:gd name="T59" fmla="*/ 4 h 14"/>
                  <a:gd name="T60" fmla="*/ 35 w 57"/>
                  <a:gd name="T61" fmla="*/ 4 h 14"/>
                  <a:gd name="T62" fmla="*/ 31 w 57"/>
                  <a:gd name="T63" fmla="*/ 5 h 14"/>
                  <a:gd name="T64" fmla="*/ 27 w 57"/>
                  <a:gd name="T65" fmla="*/ 5 h 14"/>
                  <a:gd name="T66" fmla="*/ 24 w 57"/>
                  <a:gd name="T67" fmla="*/ 6 h 14"/>
                  <a:gd name="T68" fmla="*/ 23 w 57"/>
                  <a:gd name="T69" fmla="*/ 6 h 14"/>
                  <a:gd name="T70" fmla="*/ 21 w 57"/>
                  <a:gd name="T71" fmla="*/ 6 h 14"/>
                  <a:gd name="T72" fmla="*/ 19 w 57"/>
                  <a:gd name="T73" fmla="*/ 7 h 14"/>
                  <a:gd name="T74" fmla="*/ 18 w 57"/>
                  <a:gd name="T75" fmla="*/ 7 h 14"/>
                  <a:gd name="T76" fmla="*/ 18 w 57"/>
                  <a:gd name="T77" fmla="*/ 7 h 14"/>
                  <a:gd name="T78" fmla="*/ 12 w 57"/>
                  <a:gd name="T79" fmla="*/ 8 h 14"/>
                  <a:gd name="T80" fmla="*/ 0 w 57"/>
                  <a:gd name="T81" fmla="*/ 5 h 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7"/>
                  <a:gd name="T124" fmla="*/ 0 h 14"/>
                  <a:gd name="T125" fmla="*/ 57 w 57"/>
                  <a:gd name="T126" fmla="*/ 14 h 1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7" h="14">
                    <a:moveTo>
                      <a:pt x="0" y="5"/>
                    </a:moveTo>
                    <a:lnTo>
                      <a:pt x="2" y="11"/>
                    </a:lnTo>
                    <a:lnTo>
                      <a:pt x="5" y="12"/>
                    </a:lnTo>
                    <a:lnTo>
                      <a:pt x="6" y="12"/>
                    </a:lnTo>
                    <a:lnTo>
                      <a:pt x="8" y="13"/>
                    </a:lnTo>
                    <a:lnTo>
                      <a:pt x="12" y="13"/>
                    </a:lnTo>
                    <a:lnTo>
                      <a:pt x="17" y="13"/>
                    </a:lnTo>
                    <a:lnTo>
                      <a:pt x="22" y="14"/>
                    </a:lnTo>
                    <a:lnTo>
                      <a:pt x="27" y="14"/>
                    </a:lnTo>
                    <a:lnTo>
                      <a:pt x="32" y="14"/>
                    </a:lnTo>
                    <a:lnTo>
                      <a:pt x="36" y="13"/>
                    </a:lnTo>
                    <a:lnTo>
                      <a:pt x="37" y="13"/>
                    </a:lnTo>
                    <a:lnTo>
                      <a:pt x="38" y="13"/>
                    </a:lnTo>
                    <a:lnTo>
                      <a:pt x="41" y="13"/>
                    </a:lnTo>
                    <a:lnTo>
                      <a:pt x="44" y="13"/>
                    </a:lnTo>
                    <a:lnTo>
                      <a:pt x="47" y="13"/>
                    </a:lnTo>
                    <a:lnTo>
                      <a:pt x="50" y="12"/>
                    </a:lnTo>
                    <a:lnTo>
                      <a:pt x="52" y="12"/>
                    </a:lnTo>
                    <a:lnTo>
                      <a:pt x="53" y="11"/>
                    </a:lnTo>
                    <a:lnTo>
                      <a:pt x="55" y="10"/>
                    </a:lnTo>
                    <a:lnTo>
                      <a:pt x="56" y="8"/>
                    </a:lnTo>
                    <a:lnTo>
                      <a:pt x="56" y="7"/>
                    </a:lnTo>
                    <a:lnTo>
                      <a:pt x="57" y="6"/>
                    </a:lnTo>
                    <a:lnTo>
                      <a:pt x="54" y="3"/>
                    </a:lnTo>
                    <a:lnTo>
                      <a:pt x="53" y="0"/>
                    </a:lnTo>
                    <a:lnTo>
                      <a:pt x="49" y="1"/>
                    </a:lnTo>
                    <a:lnTo>
                      <a:pt x="45" y="3"/>
                    </a:lnTo>
                    <a:lnTo>
                      <a:pt x="44" y="3"/>
                    </a:lnTo>
                    <a:lnTo>
                      <a:pt x="42" y="3"/>
                    </a:lnTo>
                    <a:lnTo>
                      <a:pt x="38" y="4"/>
                    </a:lnTo>
                    <a:lnTo>
                      <a:pt x="35" y="4"/>
                    </a:lnTo>
                    <a:lnTo>
                      <a:pt x="31" y="5"/>
                    </a:lnTo>
                    <a:lnTo>
                      <a:pt x="27" y="5"/>
                    </a:lnTo>
                    <a:lnTo>
                      <a:pt x="24" y="6"/>
                    </a:lnTo>
                    <a:lnTo>
                      <a:pt x="23" y="6"/>
                    </a:lnTo>
                    <a:lnTo>
                      <a:pt x="21" y="6"/>
                    </a:lnTo>
                    <a:lnTo>
                      <a:pt x="19" y="7"/>
                    </a:lnTo>
                    <a:lnTo>
                      <a:pt x="18" y="7"/>
                    </a:lnTo>
                    <a:lnTo>
                      <a:pt x="12" y="8"/>
                    </a:lnTo>
                    <a:lnTo>
                      <a:pt x="0" y="5"/>
                    </a:lnTo>
                    <a:close/>
                  </a:path>
                </a:pathLst>
              </a:custGeom>
              <a:solidFill>
                <a:srgbClr val="AF8963"/>
              </a:solidFill>
              <a:ln w="9525">
                <a:noFill/>
                <a:round/>
                <a:headEnd/>
                <a:tailEnd/>
              </a:ln>
            </p:spPr>
            <p:txBody>
              <a:bodyPr/>
              <a:lstStyle/>
              <a:p>
                <a:endParaRPr lang="en-US"/>
              </a:p>
            </p:txBody>
          </p:sp>
          <p:sp>
            <p:nvSpPr>
              <p:cNvPr id="24811" name="Freeform 49"/>
              <p:cNvSpPr>
                <a:spLocks/>
              </p:cNvSpPr>
              <p:nvPr/>
            </p:nvSpPr>
            <p:spPr bwMode="auto">
              <a:xfrm flipH="1">
                <a:off x="4070" y="1889"/>
                <a:ext cx="61" cy="66"/>
              </a:xfrm>
              <a:custGeom>
                <a:avLst/>
                <a:gdLst>
                  <a:gd name="T0" fmla="*/ 6 w 11"/>
                  <a:gd name="T1" fmla="*/ 1 h 12"/>
                  <a:gd name="T2" fmla="*/ 6 w 11"/>
                  <a:gd name="T3" fmla="*/ 1 h 12"/>
                  <a:gd name="T4" fmla="*/ 5 w 11"/>
                  <a:gd name="T5" fmla="*/ 0 h 12"/>
                  <a:gd name="T6" fmla="*/ 4 w 11"/>
                  <a:gd name="T7" fmla="*/ 0 h 12"/>
                  <a:gd name="T8" fmla="*/ 3 w 11"/>
                  <a:gd name="T9" fmla="*/ 0 h 12"/>
                  <a:gd name="T10" fmla="*/ 2 w 11"/>
                  <a:gd name="T11" fmla="*/ 0 h 12"/>
                  <a:gd name="T12" fmla="*/ 1 w 11"/>
                  <a:gd name="T13" fmla="*/ 1 h 12"/>
                  <a:gd name="T14" fmla="*/ 0 w 11"/>
                  <a:gd name="T15" fmla="*/ 1 h 12"/>
                  <a:gd name="T16" fmla="*/ 0 w 11"/>
                  <a:gd name="T17" fmla="*/ 2 h 12"/>
                  <a:gd name="T18" fmla="*/ 1 w 11"/>
                  <a:gd name="T19" fmla="*/ 5 h 12"/>
                  <a:gd name="T20" fmla="*/ 3 w 11"/>
                  <a:gd name="T21" fmla="*/ 7 h 12"/>
                  <a:gd name="T22" fmla="*/ 4 w 11"/>
                  <a:gd name="T23" fmla="*/ 10 h 12"/>
                  <a:gd name="T24" fmla="*/ 5 w 11"/>
                  <a:gd name="T25" fmla="*/ 11 h 12"/>
                  <a:gd name="T26" fmla="*/ 5 w 11"/>
                  <a:gd name="T27" fmla="*/ 11 h 12"/>
                  <a:gd name="T28" fmla="*/ 6 w 11"/>
                  <a:gd name="T29" fmla="*/ 12 h 12"/>
                  <a:gd name="T30" fmla="*/ 8 w 11"/>
                  <a:gd name="T31" fmla="*/ 12 h 12"/>
                  <a:gd name="T32" fmla="*/ 10 w 11"/>
                  <a:gd name="T33" fmla="*/ 11 h 12"/>
                  <a:gd name="T34" fmla="*/ 11 w 11"/>
                  <a:gd name="T35" fmla="*/ 9 h 12"/>
                  <a:gd name="T36" fmla="*/ 10 w 11"/>
                  <a:gd name="T37" fmla="*/ 6 h 12"/>
                  <a:gd name="T38" fmla="*/ 9 w 11"/>
                  <a:gd name="T39" fmla="*/ 4 h 12"/>
                  <a:gd name="T40" fmla="*/ 6 w 11"/>
                  <a:gd name="T41" fmla="*/ 1 h 1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1"/>
                  <a:gd name="T64" fmla="*/ 0 h 12"/>
                  <a:gd name="T65" fmla="*/ 11 w 11"/>
                  <a:gd name="T66" fmla="*/ 12 h 1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1" h="12">
                    <a:moveTo>
                      <a:pt x="6" y="1"/>
                    </a:moveTo>
                    <a:lnTo>
                      <a:pt x="6" y="1"/>
                    </a:lnTo>
                    <a:lnTo>
                      <a:pt x="5" y="0"/>
                    </a:lnTo>
                    <a:lnTo>
                      <a:pt x="4" y="0"/>
                    </a:lnTo>
                    <a:lnTo>
                      <a:pt x="3" y="0"/>
                    </a:lnTo>
                    <a:lnTo>
                      <a:pt x="2" y="0"/>
                    </a:lnTo>
                    <a:lnTo>
                      <a:pt x="1" y="1"/>
                    </a:lnTo>
                    <a:lnTo>
                      <a:pt x="0" y="1"/>
                    </a:lnTo>
                    <a:lnTo>
                      <a:pt x="0" y="2"/>
                    </a:lnTo>
                    <a:lnTo>
                      <a:pt x="1" y="5"/>
                    </a:lnTo>
                    <a:lnTo>
                      <a:pt x="3" y="7"/>
                    </a:lnTo>
                    <a:lnTo>
                      <a:pt x="4" y="10"/>
                    </a:lnTo>
                    <a:lnTo>
                      <a:pt x="5" y="11"/>
                    </a:lnTo>
                    <a:lnTo>
                      <a:pt x="6" y="12"/>
                    </a:lnTo>
                    <a:lnTo>
                      <a:pt x="8" y="12"/>
                    </a:lnTo>
                    <a:lnTo>
                      <a:pt x="10" y="11"/>
                    </a:lnTo>
                    <a:lnTo>
                      <a:pt x="11" y="9"/>
                    </a:lnTo>
                    <a:lnTo>
                      <a:pt x="10" y="6"/>
                    </a:lnTo>
                    <a:lnTo>
                      <a:pt x="9" y="4"/>
                    </a:lnTo>
                    <a:lnTo>
                      <a:pt x="6" y="1"/>
                    </a:lnTo>
                    <a:close/>
                  </a:path>
                </a:pathLst>
              </a:custGeom>
              <a:solidFill>
                <a:srgbClr val="D8C4B2"/>
              </a:solidFill>
              <a:ln w="9525">
                <a:noFill/>
                <a:round/>
                <a:headEnd/>
                <a:tailEnd/>
              </a:ln>
            </p:spPr>
            <p:txBody>
              <a:bodyPr/>
              <a:lstStyle/>
              <a:p>
                <a:endParaRPr lang="en-US"/>
              </a:p>
            </p:txBody>
          </p:sp>
          <p:sp>
            <p:nvSpPr>
              <p:cNvPr id="24812" name="Freeform 50"/>
              <p:cNvSpPr>
                <a:spLocks/>
              </p:cNvSpPr>
              <p:nvPr/>
            </p:nvSpPr>
            <p:spPr bwMode="auto">
              <a:xfrm flipH="1">
                <a:off x="4032" y="1972"/>
                <a:ext cx="61" cy="55"/>
              </a:xfrm>
              <a:custGeom>
                <a:avLst/>
                <a:gdLst>
                  <a:gd name="T0" fmla="*/ 11 w 11"/>
                  <a:gd name="T1" fmla="*/ 3 h 10"/>
                  <a:gd name="T2" fmla="*/ 4 w 11"/>
                  <a:gd name="T3" fmla="*/ 0 h 10"/>
                  <a:gd name="T4" fmla="*/ 3 w 11"/>
                  <a:gd name="T5" fmla="*/ 1 h 10"/>
                  <a:gd name="T6" fmla="*/ 2 w 11"/>
                  <a:gd name="T7" fmla="*/ 1 h 10"/>
                  <a:gd name="T8" fmla="*/ 1 w 11"/>
                  <a:gd name="T9" fmla="*/ 3 h 10"/>
                  <a:gd name="T10" fmla="*/ 0 w 11"/>
                  <a:gd name="T11" fmla="*/ 5 h 10"/>
                  <a:gd name="T12" fmla="*/ 8 w 11"/>
                  <a:gd name="T13" fmla="*/ 10 h 10"/>
                  <a:gd name="T14" fmla="*/ 8 w 11"/>
                  <a:gd name="T15" fmla="*/ 10 h 10"/>
                  <a:gd name="T16" fmla="*/ 10 w 11"/>
                  <a:gd name="T17" fmla="*/ 9 h 10"/>
                  <a:gd name="T18" fmla="*/ 11 w 11"/>
                  <a:gd name="T19" fmla="*/ 7 h 10"/>
                  <a:gd name="T20" fmla="*/ 11 w 11"/>
                  <a:gd name="T21" fmla="*/ 3 h 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
                  <a:gd name="T34" fmla="*/ 0 h 10"/>
                  <a:gd name="T35" fmla="*/ 11 w 11"/>
                  <a:gd name="T36" fmla="*/ 10 h 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 h="10">
                    <a:moveTo>
                      <a:pt x="11" y="3"/>
                    </a:moveTo>
                    <a:lnTo>
                      <a:pt x="4" y="0"/>
                    </a:lnTo>
                    <a:lnTo>
                      <a:pt x="3" y="1"/>
                    </a:lnTo>
                    <a:lnTo>
                      <a:pt x="2" y="1"/>
                    </a:lnTo>
                    <a:lnTo>
                      <a:pt x="1" y="3"/>
                    </a:lnTo>
                    <a:lnTo>
                      <a:pt x="0" y="5"/>
                    </a:lnTo>
                    <a:lnTo>
                      <a:pt x="8" y="10"/>
                    </a:lnTo>
                    <a:lnTo>
                      <a:pt x="10" y="9"/>
                    </a:lnTo>
                    <a:lnTo>
                      <a:pt x="11" y="7"/>
                    </a:lnTo>
                    <a:lnTo>
                      <a:pt x="11" y="3"/>
                    </a:lnTo>
                    <a:close/>
                  </a:path>
                </a:pathLst>
              </a:custGeom>
              <a:solidFill>
                <a:srgbClr val="D8C4B2"/>
              </a:solidFill>
              <a:ln w="9525">
                <a:noFill/>
                <a:round/>
                <a:headEnd/>
                <a:tailEnd/>
              </a:ln>
            </p:spPr>
            <p:txBody>
              <a:bodyPr/>
              <a:lstStyle/>
              <a:p>
                <a:endParaRPr lang="en-US"/>
              </a:p>
            </p:txBody>
          </p:sp>
          <p:sp>
            <p:nvSpPr>
              <p:cNvPr id="24813" name="Freeform 51"/>
              <p:cNvSpPr>
                <a:spLocks/>
              </p:cNvSpPr>
              <p:nvPr/>
            </p:nvSpPr>
            <p:spPr bwMode="auto">
              <a:xfrm flipH="1">
                <a:off x="4076" y="1955"/>
                <a:ext cx="55" cy="83"/>
              </a:xfrm>
              <a:custGeom>
                <a:avLst/>
                <a:gdLst>
                  <a:gd name="T0" fmla="*/ 0 w 10"/>
                  <a:gd name="T1" fmla="*/ 2 h 15"/>
                  <a:gd name="T2" fmla="*/ 1 w 10"/>
                  <a:gd name="T3" fmla="*/ 4 h 15"/>
                  <a:gd name="T4" fmla="*/ 2 w 10"/>
                  <a:gd name="T5" fmla="*/ 8 h 15"/>
                  <a:gd name="T6" fmla="*/ 4 w 10"/>
                  <a:gd name="T7" fmla="*/ 13 h 15"/>
                  <a:gd name="T8" fmla="*/ 6 w 10"/>
                  <a:gd name="T9" fmla="*/ 15 h 15"/>
                  <a:gd name="T10" fmla="*/ 8 w 10"/>
                  <a:gd name="T11" fmla="*/ 15 h 15"/>
                  <a:gd name="T12" fmla="*/ 9 w 10"/>
                  <a:gd name="T13" fmla="*/ 15 h 15"/>
                  <a:gd name="T14" fmla="*/ 10 w 10"/>
                  <a:gd name="T15" fmla="*/ 14 h 15"/>
                  <a:gd name="T16" fmla="*/ 10 w 10"/>
                  <a:gd name="T17" fmla="*/ 14 h 15"/>
                  <a:gd name="T18" fmla="*/ 7 w 10"/>
                  <a:gd name="T19" fmla="*/ 10 h 15"/>
                  <a:gd name="T20" fmla="*/ 5 w 10"/>
                  <a:gd name="T21" fmla="*/ 8 h 15"/>
                  <a:gd name="T22" fmla="*/ 6 w 10"/>
                  <a:gd name="T23" fmla="*/ 3 h 15"/>
                  <a:gd name="T24" fmla="*/ 4 w 10"/>
                  <a:gd name="T25" fmla="*/ 1 h 15"/>
                  <a:gd name="T26" fmla="*/ 4 w 10"/>
                  <a:gd name="T27" fmla="*/ 1 h 15"/>
                  <a:gd name="T28" fmla="*/ 2 w 10"/>
                  <a:gd name="T29" fmla="*/ 0 h 15"/>
                  <a:gd name="T30" fmla="*/ 1 w 10"/>
                  <a:gd name="T31" fmla="*/ 1 h 15"/>
                  <a:gd name="T32" fmla="*/ 0 w 10"/>
                  <a:gd name="T33" fmla="*/ 2 h 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
                  <a:gd name="T52" fmla="*/ 0 h 15"/>
                  <a:gd name="T53" fmla="*/ 10 w 10"/>
                  <a:gd name="T54" fmla="*/ 15 h 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 h="15">
                    <a:moveTo>
                      <a:pt x="0" y="2"/>
                    </a:moveTo>
                    <a:lnTo>
                      <a:pt x="1" y="4"/>
                    </a:lnTo>
                    <a:lnTo>
                      <a:pt x="2" y="8"/>
                    </a:lnTo>
                    <a:lnTo>
                      <a:pt x="4" y="13"/>
                    </a:lnTo>
                    <a:lnTo>
                      <a:pt x="6" y="15"/>
                    </a:lnTo>
                    <a:lnTo>
                      <a:pt x="8" y="15"/>
                    </a:lnTo>
                    <a:lnTo>
                      <a:pt x="9" y="15"/>
                    </a:lnTo>
                    <a:lnTo>
                      <a:pt x="10" y="14"/>
                    </a:lnTo>
                    <a:lnTo>
                      <a:pt x="7" y="10"/>
                    </a:lnTo>
                    <a:lnTo>
                      <a:pt x="5" y="8"/>
                    </a:lnTo>
                    <a:lnTo>
                      <a:pt x="6" y="3"/>
                    </a:lnTo>
                    <a:lnTo>
                      <a:pt x="4" y="1"/>
                    </a:lnTo>
                    <a:lnTo>
                      <a:pt x="2" y="0"/>
                    </a:lnTo>
                    <a:lnTo>
                      <a:pt x="1" y="1"/>
                    </a:lnTo>
                    <a:lnTo>
                      <a:pt x="0" y="2"/>
                    </a:lnTo>
                    <a:close/>
                  </a:path>
                </a:pathLst>
              </a:custGeom>
              <a:solidFill>
                <a:srgbClr val="D8C4B2"/>
              </a:solidFill>
              <a:ln w="9525">
                <a:noFill/>
                <a:round/>
                <a:headEnd/>
                <a:tailEnd/>
              </a:ln>
            </p:spPr>
            <p:txBody>
              <a:bodyPr/>
              <a:lstStyle/>
              <a:p>
                <a:endParaRPr lang="en-US"/>
              </a:p>
            </p:txBody>
          </p:sp>
          <p:sp>
            <p:nvSpPr>
              <p:cNvPr id="24814" name="Freeform 52"/>
              <p:cNvSpPr>
                <a:spLocks/>
              </p:cNvSpPr>
              <p:nvPr/>
            </p:nvSpPr>
            <p:spPr bwMode="auto">
              <a:xfrm flipH="1">
                <a:off x="4120" y="1966"/>
                <a:ext cx="33" cy="67"/>
              </a:xfrm>
              <a:custGeom>
                <a:avLst/>
                <a:gdLst>
                  <a:gd name="T0" fmla="*/ 0 w 6"/>
                  <a:gd name="T1" fmla="*/ 1 h 12"/>
                  <a:gd name="T2" fmla="*/ 0 w 6"/>
                  <a:gd name="T3" fmla="*/ 7 h 12"/>
                  <a:gd name="T4" fmla="*/ 3 w 6"/>
                  <a:gd name="T5" fmla="*/ 12 h 12"/>
                  <a:gd name="T6" fmla="*/ 6 w 6"/>
                  <a:gd name="T7" fmla="*/ 12 h 12"/>
                  <a:gd name="T8" fmla="*/ 4 w 6"/>
                  <a:gd name="T9" fmla="*/ 7 h 12"/>
                  <a:gd name="T10" fmla="*/ 2 w 6"/>
                  <a:gd name="T11" fmla="*/ 0 h 12"/>
                  <a:gd name="T12" fmla="*/ 2 w 6"/>
                  <a:gd name="T13" fmla="*/ 0 h 12"/>
                  <a:gd name="T14" fmla="*/ 1 w 6"/>
                  <a:gd name="T15" fmla="*/ 0 h 12"/>
                  <a:gd name="T16" fmla="*/ 0 w 6"/>
                  <a:gd name="T17" fmla="*/ 1 h 12"/>
                  <a:gd name="T18" fmla="*/ 0 w 6"/>
                  <a:gd name="T19" fmla="*/ 1 h 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
                  <a:gd name="T31" fmla="*/ 0 h 12"/>
                  <a:gd name="T32" fmla="*/ 6 w 6"/>
                  <a:gd name="T33" fmla="*/ 12 h 1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 h="12">
                    <a:moveTo>
                      <a:pt x="0" y="1"/>
                    </a:moveTo>
                    <a:lnTo>
                      <a:pt x="0" y="7"/>
                    </a:lnTo>
                    <a:lnTo>
                      <a:pt x="3" y="12"/>
                    </a:lnTo>
                    <a:lnTo>
                      <a:pt x="6" y="12"/>
                    </a:lnTo>
                    <a:lnTo>
                      <a:pt x="4" y="7"/>
                    </a:lnTo>
                    <a:lnTo>
                      <a:pt x="2" y="0"/>
                    </a:lnTo>
                    <a:lnTo>
                      <a:pt x="1" y="0"/>
                    </a:lnTo>
                    <a:lnTo>
                      <a:pt x="0" y="1"/>
                    </a:lnTo>
                    <a:close/>
                  </a:path>
                </a:pathLst>
              </a:custGeom>
              <a:solidFill>
                <a:srgbClr val="D8C4B2"/>
              </a:solidFill>
              <a:ln w="9525">
                <a:noFill/>
                <a:round/>
                <a:headEnd/>
                <a:tailEnd/>
              </a:ln>
            </p:spPr>
            <p:txBody>
              <a:bodyPr/>
              <a:lstStyle/>
              <a:p>
                <a:endParaRPr lang="en-US"/>
              </a:p>
            </p:txBody>
          </p:sp>
          <p:sp>
            <p:nvSpPr>
              <p:cNvPr id="24815" name="Freeform 53"/>
              <p:cNvSpPr>
                <a:spLocks/>
              </p:cNvSpPr>
              <p:nvPr/>
            </p:nvSpPr>
            <p:spPr bwMode="auto">
              <a:xfrm flipH="1">
                <a:off x="4153" y="1906"/>
                <a:ext cx="61" cy="22"/>
              </a:xfrm>
              <a:custGeom>
                <a:avLst/>
                <a:gdLst>
                  <a:gd name="T0" fmla="*/ 11 w 11"/>
                  <a:gd name="T1" fmla="*/ 0 h 4"/>
                  <a:gd name="T2" fmla="*/ 5 w 11"/>
                  <a:gd name="T3" fmla="*/ 0 h 4"/>
                  <a:gd name="T4" fmla="*/ 2 w 11"/>
                  <a:gd name="T5" fmla="*/ 2 h 4"/>
                  <a:gd name="T6" fmla="*/ 0 w 11"/>
                  <a:gd name="T7" fmla="*/ 4 h 4"/>
                  <a:gd name="T8" fmla="*/ 11 w 11"/>
                  <a:gd name="T9" fmla="*/ 3 h 4"/>
                  <a:gd name="T10" fmla="*/ 11 w 11"/>
                  <a:gd name="T11" fmla="*/ 0 h 4"/>
                  <a:gd name="T12" fmla="*/ 0 60000 65536"/>
                  <a:gd name="T13" fmla="*/ 0 60000 65536"/>
                  <a:gd name="T14" fmla="*/ 0 60000 65536"/>
                  <a:gd name="T15" fmla="*/ 0 60000 65536"/>
                  <a:gd name="T16" fmla="*/ 0 60000 65536"/>
                  <a:gd name="T17" fmla="*/ 0 60000 65536"/>
                  <a:gd name="T18" fmla="*/ 0 w 11"/>
                  <a:gd name="T19" fmla="*/ 0 h 4"/>
                  <a:gd name="T20" fmla="*/ 11 w 11"/>
                  <a:gd name="T21" fmla="*/ 4 h 4"/>
                </a:gdLst>
                <a:ahLst/>
                <a:cxnLst>
                  <a:cxn ang="T12">
                    <a:pos x="T0" y="T1"/>
                  </a:cxn>
                  <a:cxn ang="T13">
                    <a:pos x="T2" y="T3"/>
                  </a:cxn>
                  <a:cxn ang="T14">
                    <a:pos x="T4" y="T5"/>
                  </a:cxn>
                  <a:cxn ang="T15">
                    <a:pos x="T6" y="T7"/>
                  </a:cxn>
                  <a:cxn ang="T16">
                    <a:pos x="T8" y="T9"/>
                  </a:cxn>
                  <a:cxn ang="T17">
                    <a:pos x="T10" y="T11"/>
                  </a:cxn>
                </a:cxnLst>
                <a:rect l="T18" t="T19" r="T20" b="T21"/>
                <a:pathLst>
                  <a:path w="11" h="4">
                    <a:moveTo>
                      <a:pt x="11" y="0"/>
                    </a:moveTo>
                    <a:lnTo>
                      <a:pt x="5" y="0"/>
                    </a:lnTo>
                    <a:lnTo>
                      <a:pt x="2" y="2"/>
                    </a:lnTo>
                    <a:lnTo>
                      <a:pt x="0" y="4"/>
                    </a:lnTo>
                    <a:lnTo>
                      <a:pt x="11" y="3"/>
                    </a:lnTo>
                    <a:lnTo>
                      <a:pt x="11" y="0"/>
                    </a:lnTo>
                    <a:close/>
                  </a:path>
                </a:pathLst>
              </a:custGeom>
              <a:solidFill>
                <a:srgbClr val="D8C4B2"/>
              </a:solidFill>
              <a:ln w="9525">
                <a:noFill/>
                <a:round/>
                <a:headEnd/>
                <a:tailEnd/>
              </a:ln>
            </p:spPr>
            <p:txBody>
              <a:bodyPr/>
              <a:lstStyle/>
              <a:p>
                <a:endParaRPr lang="en-US"/>
              </a:p>
            </p:txBody>
          </p:sp>
          <p:sp>
            <p:nvSpPr>
              <p:cNvPr id="24816" name="Freeform 54"/>
              <p:cNvSpPr>
                <a:spLocks/>
              </p:cNvSpPr>
              <p:nvPr/>
            </p:nvSpPr>
            <p:spPr bwMode="auto">
              <a:xfrm flipH="1">
                <a:off x="4468" y="1507"/>
                <a:ext cx="371" cy="570"/>
              </a:xfrm>
              <a:custGeom>
                <a:avLst/>
                <a:gdLst>
                  <a:gd name="T0" fmla="*/ 66 w 67"/>
                  <a:gd name="T1" fmla="*/ 54 h 103"/>
                  <a:gd name="T2" fmla="*/ 64 w 67"/>
                  <a:gd name="T3" fmla="*/ 30 h 103"/>
                  <a:gd name="T4" fmla="*/ 60 w 67"/>
                  <a:gd name="T5" fmla="*/ 13 h 103"/>
                  <a:gd name="T6" fmla="*/ 50 w 67"/>
                  <a:gd name="T7" fmla="*/ 16 h 103"/>
                  <a:gd name="T8" fmla="*/ 47 w 67"/>
                  <a:gd name="T9" fmla="*/ 14 h 103"/>
                  <a:gd name="T10" fmla="*/ 40 w 67"/>
                  <a:gd name="T11" fmla="*/ 7 h 103"/>
                  <a:gd name="T12" fmla="*/ 18 w 67"/>
                  <a:gd name="T13" fmla="*/ 2 h 103"/>
                  <a:gd name="T14" fmla="*/ 5 w 67"/>
                  <a:gd name="T15" fmla="*/ 12 h 103"/>
                  <a:gd name="T16" fmla="*/ 1 w 67"/>
                  <a:gd name="T17" fmla="*/ 23 h 103"/>
                  <a:gd name="T18" fmla="*/ 1 w 67"/>
                  <a:gd name="T19" fmla="*/ 34 h 103"/>
                  <a:gd name="T20" fmla="*/ 4 w 67"/>
                  <a:gd name="T21" fmla="*/ 52 h 103"/>
                  <a:gd name="T22" fmla="*/ 6 w 67"/>
                  <a:gd name="T23" fmla="*/ 63 h 103"/>
                  <a:gd name="T24" fmla="*/ 6 w 67"/>
                  <a:gd name="T25" fmla="*/ 73 h 103"/>
                  <a:gd name="T26" fmla="*/ 7 w 67"/>
                  <a:gd name="T27" fmla="*/ 89 h 103"/>
                  <a:gd name="T28" fmla="*/ 11 w 67"/>
                  <a:gd name="T29" fmla="*/ 97 h 103"/>
                  <a:gd name="T30" fmla="*/ 15 w 67"/>
                  <a:gd name="T31" fmla="*/ 101 h 103"/>
                  <a:gd name="T32" fmla="*/ 20 w 67"/>
                  <a:gd name="T33" fmla="*/ 101 h 103"/>
                  <a:gd name="T34" fmla="*/ 22 w 67"/>
                  <a:gd name="T35" fmla="*/ 100 h 103"/>
                  <a:gd name="T36" fmla="*/ 37 w 67"/>
                  <a:gd name="T37" fmla="*/ 102 h 103"/>
                  <a:gd name="T38" fmla="*/ 37 w 67"/>
                  <a:gd name="T39" fmla="*/ 89 h 103"/>
                  <a:gd name="T40" fmla="*/ 40 w 67"/>
                  <a:gd name="T41" fmla="*/ 74 h 103"/>
                  <a:gd name="T42" fmla="*/ 41 w 67"/>
                  <a:gd name="T43" fmla="*/ 71 h 103"/>
                  <a:gd name="T44" fmla="*/ 34 w 67"/>
                  <a:gd name="T45" fmla="*/ 72 h 103"/>
                  <a:gd name="T46" fmla="*/ 27 w 67"/>
                  <a:gd name="T47" fmla="*/ 75 h 103"/>
                  <a:gd name="T48" fmla="*/ 24 w 67"/>
                  <a:gd name="T49" fmla="*/ 79 h 103"/>
                  <a:gd name="T50" fmla="*/ 21 w 67"/>
                  <a:gd name="T51" fmla="*/ 83 h 103"/>
                  <a:gd name="T52" fmla="*/ 20 w 67"/>
                  <a:gd name="T53" fmla="*/ 82 h 103"/>
                  <a:gd name="T54" fmla="*/ 25 w 67"/>
                  <a:gd name="T55" fmla="*/ 72 h 103"/>
                  <a:gd name="T56" fmla="*/ 24 w 67"/>
                  <a:gd name="T57" fmla="*/ 72 h 103"/>
                  <a:gd name="T58" fmla="*/ 18 w 67"/>
                  <a:gd name="T59" fmla="*/ 75 h 103"/>
                  <a:gd name="T60" fmla="*/ 16 w 67"/>
                  <a:gd name="T61" fmla="*/ 77 h 103"/>
                  <a:gd name="T62" fmla="*/ 19 w 67"/>
                  <a:gd name="T63" fmla="*/ 73 h 103"/>
                  <a:gd name="T64" fmla="*/ 24 w 67"/>
                  <a:gd name="T65" fmla="*/ 68 h 103"/>
                  <a:gd name="T66" fmla="*/ 28 w 67"/>
                  <a:gd name="T67" fmla="*/ 62 h 103"/>
                  <a:gd name="T68" fmla="*/ 29 w 67"/>
                  <a:gd name="T69" fmla="*/ 56 h 103"/>
                  <a:gd name="T70" fmla="*/ 29 w 67"/>
                  <a:gd name="T71" fmla="*/ 42 h 103"/>
                  <a:gd name="T72" fmla="*/ 26 w 67"/>
                  <a:gd name="T73" fmla="*/ 33 h 103"/>
                  <a:gd name="T74" fmla="*/ 30 w 67"/>
                  <a:gd name="T75" fmla="*/ 31 h 103"/>
                  <a:gd name="T76" fmla="*/ 33 w 67"/>
                  <a:gd name="T77" fmla="*/ 38 h 103"/>
                  <a:gd name="T78" fmla="*/ 34 w 67"/>
                  <a:gd name="T79" fmla="*/ 48 h 103"/>
                  <a:gd name="T80" fmla="*/ 34 w 67"/>
                  <a:gd name="T81" fmla="*/ 67 h 103"/>
                  <a:gd name="T82" fmla="*/ 50 w 67"/>
                  <a:gd name="T83" fmla="*/ 65 h 103"/>
                  <a:gd name="T84" fmla="*/ 56 w 67"/>
                  <a:gd name="T85" fmla="*/ 66 h 103"/>
                  <a:gd name="T86" fmla="*/ 60 w 67"/>
                  <a:gd name="T87" fmla="*/ 67 h 103"/>
                  <a:gd name="T88" fmla="*/ 62 w 67"/>
                  <a:gd name="T89" fmla="*/ 68 h 103"/>
                  <a:gd name="T90" fmla="*/ 64 w 67"/>
                  <a:gd name="T91" fmla="*/ 68 h 103"/>
                  <a:gd name="T92" fmla="*/ 67 w 67"/>
                  <a:gd name="T93" fmla="*/ 67 h 103"/>
                  <a:gd name="T94" fmla="*/ 67 w 67"/>
                  <a:gd name="T95" fmla="*/ 65 h 10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7"/>
                  <a:gd name="T145" fmla="*/ 0 h 103"/>
                  <a:gd name="T146" fmla="*/ 67 w 67"/>
                  <a:gd name="T147" fmla="*/ 103 h 10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7" h="103">
                    <a:moveTo>
                      <a:pt x="67" y="65"/>
                    </a:moveTo>
                    <a:lnTo>
                      <a:pt x="67" y="60"/>
                    </a:lnTo>
                    <a:lnTo>
                      <a:pt x="66" y="54"/>
                    </a:lnTo>
                    <a:lnTo>
                      <a:pt x="65" y="44"/>
                    </a:lnTo>
                    <a:lnTo>
                      <a:pt x="65" y="33"/>
                    </a:lnTo>
                    <a:lnTo>
                      <a:pt x="64" y="30"/>
                    </a:lnTo>
                    <a:lnTo>
                      <a:pt x="63" y="25"/>
                    </a:lnTo>
                    <a:lnTo>
                      <a:pt x="62" y="19"/>
                    </a:lnTo>
                    <a:lnTo>
                      <a:pt x="60" y="13"/>
                    </a:lnTo>
                    <a:lnTo>
                      <a:pt x="58" y="10"/>
                    </a:lnTo>
                    <a:lnTo>
                      <a:pt x="57" y="16"/>
                    </a:lnTo>
                    <a:lnTo>
                      <a:pt x="50" y="16"/>
                    </a:lnTo>
                    <a:lnTo>
                      <a:pt x="49" y="15"/>
                    </a:lnTo>
                    <a:lnTo>
                      <a:pt x="47" y="14"/>
                    </a:lnTo>
                    <a:lnTo>
                      <a:pt x="45" y="12"/>
                    </a:lnTo>
                    <a:lnTo>
                      <a:pt x="42" y="10"/>
                    </a:lnTo>
                    <a:lnTo>
                      <a:pt x="40" y="7"/>
                    </a:lnTo>
                    <a:lnTo>
                      <a:pt x="37" y="4"/>
                    </a:lnTo>
                    <a:lnTo>
                      <a:pt x="35" y="0"/>
                    </a:lnTo>
                    <a:lnTo>
                      <a:pt x="18" y="2"/>
                    </a:lnTo>
                    <a:lnTo>
                      <a:pt x="8" y="6"/>
                    </a:lnTo>
                    <a:lnTo>
                      <a:pt x="7" y="8"/>
                    </a:lnTo>
                    <a:lnTo>
                      <a:pt x="5" y="12"/>
                    </a:lnTo>
                    <a:lnTo>
                      <a:pt x="3" y="16"/>
                    </a:lnTo>
                    <a:lnTo>
                      <a:pt x="2" y="20"/>
                    </a:lnTo>
                    <a:lnTo>
                      <a:pt x="1" y="23"/>
                    </a:lnTo>
                    <a:lnTo>
                      <a:pt x="0" y="26"/>
                    </a:lnTo>
                    <a:lnTo>
                      <a:pt x="0" y="30"/>
                    </a:lnTo>
                    <a:lnTo>
                      <a:pt x="1" y="34"/>
                    </a:lnTo>
                    <a:lnTo>
                      <a:pt x="2" y="39"/>
                    </a:lnTo>
                    <a:lnTo>
                      <a:pt x="3" y="46"/>
                    </a:lnTo>
                    <a:lnTo>
                      <a:pt x="4" y="52"/>
                    </a:lnTo>
                    <a:lnTo>
                      <a:pt x="5" y="56"/>
                    </a:lnTo>
                    <a:lnTo>
                      <a:pt x="6" y="59"/>
                    </a:lnTo>
                    <a:lnTo>
                      <a:pt x="6" y="63"/>
                    </a:lnTo>
                    <a:lnTo>
                      <a:pt x="6" y="66"/>
                    </a:lnTo>
                    <a:lnTo>
                      <a:pt x="5" y="69"/>
                    </a:lnTo>
                    <a:lnTo>
                      <a:pt x="6" y="73"/>
                    </a:lnTo>
                    <a:lnTo>
                      <a:pt x="6" y="79"/>
                    </a:lnTo>
                    <a:lnTo>
                      <a:pt x="6" y="86"/>
                    </a:lnTo>
                    <a:lnTo>
                      <a:pt x="7" y="89"/>
                    </a:lnTo>
                    <a:lnTo>
                      <a:pt x="8" y="91"/>
                    </a:lnTo>
                    <a:lnTo>
                      <a:pt x="9" y="94"/>
                    </a:lnTo>
                    <a:lnTo>
                      <a:pt x="11" y="97"/>
                    </a:lnTo>
                    <a:lnTo>
                      <a:pt x="12" y="99"/>
                    </a:lnTo>
                    <a:lnTo>
                      <a:pt x="14" y="100"/>
                    </a:lnTo>
                    <a:lnTo>
                      <a:pt x="15" y="101"/>
                    </a:lnTo>
                    <a:lnTo>
                      <a:pt x="17" y="101"/>
                    </a:lnTo>
                    <a:lnTo>
                      <a:pt x="18" y="101"/>
                    </a:lnTo>
                    <a:lnTo>
                      <a:pt x="20" y="101"/>
                    </a:lnTo>
                    <a:lnTo>
                      <a:pt x="21" y="101"/>
                    </a:lnTo>
                    <a:lnTo>
                      <a:pt x="22" y="100"/>
                    </a:lnTo>
                    <a:lnTo>
                      <a:pt x="31" y="102"/>
                    </a:lnTo>
                    <a:lnTo>
                      <a:pt x="38" y="103"/>
                    </a:lnTo>
                    <a:lnTo>
                      <a:pt x="37" y="102"/>
                    </a:lnTo>
                    <a:lnTo>
                      <a:pt x="37" y="99"/>
                    </a:lnTo>
                    <a:lnTo>
                      <a:pt x="37" y="94"/>
                    </a:lnTo>
                    <a:lnTo>
                      <a:pt x="37" y="89"/>
                    </a:lnTo>
                    <a:lnTo>
                      <a:pt x="37" y="84"/>
                    </a:lnTo>
                    <a:lnTo>
                      <a:pt x="38" y="78"/>
                    </a:lnTo>
                    <a:lnTo>
                      <a:pt x="40" y="74"/>
                    </a:lnTo>
                    <a:lnTo>
                      <a:pt x="43" y="70"/>
                    </a:lnTo>
                    <a:lnTo>
                      <a:pt x="41" y="71"/>
                    </a:lnTo>
                    <a:lnTo>
                      <a:pt x="39" y="71"/>
                    </a:lnTo>
                    <a:lnTo>
                      <a:pt x="36" y="71"/>
                    </a:lnTo>
                    <a:lnTo>
                      <a:pt x="34" y="72"/>
                    </a:lnTo>
                    <a:lnTo>
                      <a:pt x="31" y="73"/>
                    </a:lnTo>
                    <a:lnTo>
                      <a:pt x="29" y="73"/>
                    </a:lnTo>
                    <a:lnTo>
                      <a:pt x="27" y="75"/>
                    </a:lnTo>
                    <a:lnTo>
                      <a:pt x="26" y="76"/>
                    </a:lnTo>
                    <a:lnTo>
                      <a:pt x="25" y="77"/>
                    </a:lnTo>
                    <a:lnTo>
                      <a:pt x="24" y="79"/>
                    </a:lnTo>
                    <a:lnTo>
                      <a:pt x="23" y="80"/>
                    </a:lnTo>
                    <a:lnTo>
                      <a:pt x="22" y="82"/>
                    </a:lnTo>
                    <a:lnTo>
                      <a:pt x="21" y="83"/>
                    </a:lnTo>
                    <a:lnTo>
                      <a:pt x="20" y="84"/>
                    </a:lnTo>
                    <a:lnTo>
                      <a:pt x="20" y="82"/>
                    </a:lnTo>
                    <a:lnTo>
                      <a:pt x="22" y="78"/>
                    </a:lnTo>
                    <a:lnTo>
                      <a:pt x="23" y="74"/>
                    </a:lnTo>
                    <a:lnTo>
                      <a:pt x="25" y="72"/>
                    </a:lnTo>
                    <a:lnTo>
                      <a:pt x="26" y="71"/>
                    </a:lnTo>
                    <a:lnTo>
                      <a:pt x="25" y="72"/>
                    </a:lnTo>
                    <a:lnTo>
                      <a:pt x="24" y="72"/>
                    </a:lnTo>
                    <a:lnTo>
                      <a:pt x="22" y="73"/>
                    </a:lnTo>
                    <a:lnTo>
                      <a:pt x="20" y="74"/>
                    </a:lnTo>
                    <a:lnTo>
                      <a:pt x="18" y="75"/>
                    </a:lnTo>
                    <a:lnTo>
                      <a:pt x="17" y="76"/>
                    </a:lnTo>
                    <a:lnTo>
                      <a:pt x="16" y="77"/>
                    </a:lnTo>
                    <a:lnTo>
                      <a:pt x="17" y="76"/>
                    </a:lnTo>
                    <a:lnTo>
                      <a:pt x="18" y="75"/>
                    </a:lnTo>
                    <a:lnTo>
                      <a:pt x="19" y="73"/>
                    </a:lnTo>
                    <a:lnTo>
                      <a:pt x="21" y="71"/>
                    </a:lnTo>
                    <a:lnTo>
                      <a:pt x="22" y="70"/>
                    </a:lnTo>
                    <a:lnTo>
                      <a:pt x="24" y="68"/>
                    </a:lnTo>
                    <a:lnTo>
                      <a:pt x="26" y="67"/>
                    </a:lnTo>
                    <a:lnTo>
                      <a:pt x="27" y="65"/>
                    </a:lnTo>
                    <a:lnTo>
                      <a:pt x="28" y="62"/>
                    </a:lnTo>
                    <a:lnTo>
                      <a:pt x="29" y="59"/>
                    </a:lnTo>
                    <a:lnTo>
                      <a:pt x="29" y="58"/>
                    </a:lnTo>
                    <a:lnTo>
                      <a:pt x="29" y="56"/>
                    </a:lnTo>
                    <a:lnTo>
                      <a:pt x="30" y="51"/>
                    </a:lnTo>
                    <a:lnTo>
                      <a:pt x="30" y="45"/>
                    </a:lnTo>
                    <a:lnTo>
                      <a:pt x="29" y="42"/>
                    </a:lnTo>
                    <a:lnTo>
                      <a:pt x="28" y="39"/>
                    </a:lnTo>
                    <a:lnTo>
                      <a:pt x="27" y="36"/>
                    </a:lnTo>
                    <a:lnTo>
                      <a:pt x="26" y="33"/>
                    </a:lnTo>
                    <a:lnTo>
                      <a:pt x="25" y="32"/>
                    </a:lnTo>
                    <a:lnTo>
                      <a:pt x="26" y="24"/>
                    </a:lnTo>
                    <a:lnTo>
                      <a:pt x="30" y="31"/>
                    </a:lnTo>
                    <a:lnTo>
                      <a:pt x="31" y="32"/>
                    </a:lnTo>
                    <a:lnTo>
                      <a:pt x="32" y="35"/>
                    </a:lnTo>
                    <a:lnTo>
                      <a:pt x="33" y="38"/>
                    </a:lnTo>
                    <a:lnTo>
                      <a:pt x="33" y="40"/>
                    </a:lnTo>
                    <a:lnTo>
                      <a:pt x="33" y="44"/>
                    </a:lnTo>
                    <a:lnTo>
                      <a:pt x="34" y="48"/>
                    </a:lnTo>
                    <a:lnTo>
                      <a:pt x="34" y="52"/>
                    </a:lnTo>
                    <a:lnTo>
                      <a:pt x="34" y="54"/>
                    </a:lnTo>
                    <a:lnTo>
                      <a:pt x="34" y="67"/>
                    </a:lnTo>
                    <a:lnTo>
                      <a:pt x="48" y="64"/>
                    </a:lnTo>
                    <a:lnTo>
                      <a:pt x="49" y="64"/>
                    </a:lnTo>
                    <a:lnTo>
                      <a:pt x="50" y="65"/>
                    </a:lnTo>
                    <a:lnTo>
                      <a:pt x="52" y="65"/>
                    </a:lnTo>
                    <a:lnTo>
                      <a:pt x="54" y="66"/>
                    </a:lnTo>
                    <a:lnTo>
                      <a:pt x="56" y="66"/>
                    </a:lnTo>
                    <a:lnTo>
                      <a:pt x="58" y="67"/>
                    </a:lnTo>
                    <a:lnTo>
                      <a:pt x="59" y="67"/>
                    </a:lnTo>
                    <a:lnTo>
                      <a:pt x="60" y="67"/>
                    </a:lnTo>
                    <a:lnTo>
                      <a:pt x="61" y="68"/>
                    </a:lnTo>
                    <a:lnTo>
                      <a:pt x="62" y="68"/>
                    </a:lnTo>
                    <a:lnTo>
                      <a:pt x="63" y="68"/>
                    </a:lnTo>
                    <a:lnTo>
                      <a:pt x="64" y="68"/>
                    </a:lnTo>
                    <a:lnTo>
                      <a:pt x="65" y="68"/>
                    </a:lnTo>
                    <a:lnTo>
                      <a:pt x="67" y="68"/>
                    </a:lnTo>
                    <a:lnTo>
                      <a:pt x="67" y="67"/>
                    </a:lnTo>
                    <a:lnTo>
                      <a:pt x="67" y="66"/>
                    </a:lnTo>
                    <a:lnTo>
                      <a:pt x="67" y="65"/>
                    </a:lnTo>
                    <a:close/>
                  </a:path>
                </a:pathLst>
              </a:custGeom>
              <a:solidFill>
                <a:srgbClr val="AF8963"/>
              </a:solidFill>
              <a:ln w="9525">
                <a:noFill/>
                <a:round/>
                <a:headEnd/>
                <a:tailEnd/>
              </a:ln>
            </p:spPr>
            <p:txBody>
              <a:bodyPr/>
              <a:lstStyle/>
              <a:p>
                <a:endParaRPr lang="en-US"/>
              </a:p>
            </p:txBody>
          </p:sp>
          <p:sp>
            <p:nvSpPr>
              <p:cNvPr id="24817" name="Freeform 55"/>
              <p:cNvSpPr>
                <a:spLocks/>
              </p:cNvSpPr>
              <p:nvPr/>
            </p:nvSpPr>
            <p:spPr bwMode="auto">
              <a:xfrm flipH="1">
                <a:off x="4242" y="1535"/>
                <a:ext cx="254" cy="354"/>
              </a:xfrm>
              <a:custGeom>
                <a:avLst/>
                <a:gdLst>
                  <a:gd name="T0" fmla="*/ 45 w 46"/>
                  <a:gd name="T1" fmla="*/ 47 h 64"/>
                  <a:gd name="T2" fmla="*/ 42 w 46"/>
                  <a:gd name="T3" fmla="*/ 40 h 64"/>
                  <a:gd name="T4" fmla="*/ 41 w 46"/>
                  <a:gd name="T5" fmla="*/ 36 h 64"/>
                  <a:gd name="T6" fmla="*/ 38 w 46"/>
                  <a:gd name="T7" fmla="*/ 23 h 64"/>
                  <a:gd name="T8" fmla="*/ 37 w 46"/>
                  <a:gd name="T9" fmla="*/ 17 h 64"/>
                  <a:gd name="T10" fmla="*/ 36 w 46"/>
                  <a:gd name="T11" fmla="*/ 13 h 64"/>
                  <a:gd name="T12" fmla="*/ 34 w 46"/>
                  <a:gd name="T13" fmla="*/ 10 h 64"/>
                  <a:gd name="T14" fmla="*/ 31 w 46"/>
                  <a:gd name="T15" fmla="*/ 7 h 64"/>
                  <a:gd name="T16" fmla="*/ 29 w 46"/>
                  <a:gd name="T17" fmla="*/ 5 h 64"/>
                  <a:gd name="T18" fmla="*/ 26 w 46"/>
                  <a:gd name="T19" fmla="*/ 4 h 64"/>
                  <a:gd name="T20" fmla="*/ 24 w 46"/>
                  <a:gd name="T21" fmla="*/ 2 h 64"/>
                  <a:gd name="T22" fmla="*/ 22 w 46"/>
                  <a:gd name="T23" fmla="*/ 1 h 64"/>
                  <a:gd name="T24" fmla="*/ 17 w 46"/>
                  <a:gd name="T25" fmla="*/ 1 h 64"/>
                  <a:gd name="T26" fmla="*/ 10 w 46"/>
                  <a:gd name="T27" fmla="*/ 5 h 64"/>
                  <a:gd name="T28" fmla="*/ 1 w 46"/>
                  <a:gd name="T29" fmla="*/ 4 h 64"/>
                  <a:gd name="T30" fmla="*/ 2 w 46"/>
                  <a:gd name="T31" fmla="*/ 13 h 64"/>
                  <a:gd name="T32" fmla="*/ 5 w 46"/>
                  <a:gd name="T33" fmla="*/ 24 h 64"/>
                  <a:gd name="T34" fmla="*/ 6 w 46"/>
                  <a:gd name="T35" fmla="*/ 39 h 64"/>
                  <a:gd name="T36" fmla="*/ 7 w 46"/>
                  <a:gd name="T37" fmla="*/ 55 h 64"/>
                  <a:gd name="T38" fmla="*/ 7 w 46"/>
                  <a:gd name="T39" fmla="*/ 61 h 64"/>
                  <a:gd name="T40" fmla="*/ 7 w 46"/>
                  <a:gd name="T41" fmla="*/ 62 h 64"/>
                  <a:gd name="T42" fmla="*/ 8 w 46"/>
                  <a:gd name="T43" fmla="*/ 63 h 64"/>
                  <a:gd name="T44" fmla="*/ 10 w 46"/>
                  <a:gd name="T45" fmla="*/ 64 h 64"/>
                  <a:gd name="T46" fmla="*/ 12 w 46"/>
                  <a:gd name="T47" fmla="*/ 64 h 64"/>
                  <a:gd name="T48" fmla="*/ 13 w 46"/>
                  <a:gd name="T49" fmla="*/ 64 h 64"/>
                  <a:gd name="T50" fmla="*/ 15 w 46"/>
                  <a:gd name="T51" fmla="*/ 64 h 64"/>
                  <a:gd name="T52" fmla="*/ 16 w 46"/>
                  <a:gd name="T53" fmla="*/ 64 h 64"/>
                  <a:gd name="T54" fmla="*/ 18 w 46"/>
                  <a:gd name="T55" fmla="*/ 64 h 64"/>
                  <a:gd name="T56" fmla="*/ 19 w 46"/>
                  <a:gd name="T57" fmla="*/ 64 h 64"/>
                  <a:gd name="T58" fmla="*/ 22 w 46"/>
                  <a:gd name="T59" fmla="*/ 64 h 64"/>
                  <a:gd name="T60" fmla="*/ 25 w 46"/>
                  <a:gd name="T61" fmla="*/ 63 h 64"/>
                  <a:gd name="T62" fmla="*/ 30 w 46"/>
                  <a:gd name="T63" fmla="*/ 62 h 64"/>
                  <a:gd name="T64" fmla="*/ 30 w 46"/>
                  <a:gd name="T65" fmla="*/ 58 h 64"/>
                  <a:gd name="T66" fmla="*/ 29 w 46"/>
                  <a:gd name="T67" fmla="*/ 51 h 64"/>
                  <a:gd name="T68" fmla="*/ 29 w 46"/>
                  <a:gd name="T69" fmla="*/ 42 h 64"/>
                  <a:gd name="T70" fmla="*/ 29 w 46"/>
                  <a:gd name="T71" fmla="*/ 37 h 64"/>
                  <a:gd name="T72" fmla="*/ 28 w 46"/>
                  <a:gd name="T73" fmla="*/ 32 h 64"/>
                  <a:gd name="T74" fmla="*/ 26 w 46"/>
                  <a:gd name="T75" fmla="*/ 25 h 64"/>
                  <a:gd name="T76" fmla="*/ 23 w 46"/>
                  <a:gd name="T77" fmla="*/ 18 h 64"/>
                  <a:gd name="T78" fmla="*/ 21 w 46"/>
                  <a:gd name="T79" fmla="*/ 12 h 64"/>
                  <a:gd name="T80" fmla="*/ 22 w 46"/>
                  <a:gd name="T81" fmla="*/ 14 h 64"/>
                  <a:gd name="T82" fmla="*/ 25 w 46"/>
                  <a:gd name="T83" fmla="*/ 17 h 64"/>
                  <a:gd name="T84" fmla="*/ 28 w 46"/>
                  <a:gd name="T85" fmla="*/ 22 h 64"/>
                  <a:gd name="T86" fmla="*/ 31 w 46"/>
                  <a:gd name="T87" fmla="*/ 27 h 64"/>
                  <a:gd name="T88" fmla="*/ 33 w 46"/>
                  <a:gd name="T89" fmla="*/ 46 h 64"/>
                  <a:gd name="T90" fmla="*/ 44 w 46"/>
                  <a:gd name="T91" fmla="*/ 58 h 64"/>
                  <a:gd name="T92" fmla="*/ 46 w 46"/>
                  <a:gd name="T93" fmla="*/ 58 h 64"/>
                  <a:gd name="T94" fmla="*/ 45 w 46"/>
                  <a:gd name="T95" fmla="*/ 52 h 6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46"/>
                  <a:gd name="T145" fmla="*/ 0 h 64"/>
                  <a:gd name="T146" fmla="*/ 46 w 46"/>
                  <a:gd name="T147" fmla="*/ 64 h 6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46" h="64">
                    <a:moveTo>
                      <a:pt x="45" y="50"/>
                    </a:moveTo>
                    <a:lnTo>
                      <a:pt x="45" y="47"/>
                    </a:lnTo>
                    <a:lnTo>
                      <a:pt x="44" y="43"/>
                    </a:lnTo>
                    <a:lnTo>
                      <a:pt x="42" y="40"/>
                    </a:lnTo>
                    <a:lnTo>
                      <a:pt x="42" y="38"/>
                    </a:lnTo>
                    <a:lnTo>
                      <a:pt x="41" y="36"/>
                    </a:lnTo>
                    <a:lnTo>
                      <a:pt x="40" y="29"/>
                    </a:lnTo>
                    <a:lnTo>
                      <a:pt x="38" y="23"/>
                    </a:lnTo>
                    <a:lnTo>
                      <a:pt x="38" y="18"/>
                    </a:lnTo>
                    <a:lnTo>
                      <a:pt x="37" y="17"/>
                    </a:lnTo>
                    <a:lnTo>
                      <a:pt x="37" y="15"/>
                    </a:lnTo>
                    <a:lnTo>
                      <a:pt x="36" y="13"/>
                    </a:lnTo>
                    <a:lnTo>
                      <a:pt x="35" y="12"/>
                    </a:lnTo>
                    <a:lnTo>
                      <a:pt x="34" y="10"/>
                    </a:lnTo>
                    <a:lnTo>
                      <a:pt x="33" y="9"/>
                    </a:lnTo>
                    <a:lnTo>
                      <a:pt x="31" y="7"/>
                    </a:lnTo>
                    <a:lnTo>
                      <a:pt x="30" y="6"/>
                    </a:lnTo>
                    <a:lnTo>
                      <a:pt x="29" y="5"/>
                    </a:lnTo>
                    <a:lnTo>
                      <a:pt x="28" y="5"/>
                    </a:lnTo>
                    <a:lnTo>
                      <a:pt x="26" y="4"/>
                    </a:lnTo>
                    <a:lnTo>
                      <a:pt x="25" y="3"/>
                    </a:lnTo>
                    <a:lnTo>
                      <a:pt x="24" y="2"/>
                    </a:lnTo>
                    <a:lnTo>
                      <a:pt x="23" y="2"/>
                    </a:lnTo>
                    <a:lnTo>
                      <a:pt x="22" y="1"/>
                    </a:lnTo>
                    <a:lnTo>
                      <a:pt x="17" y="1"/>
                    </a:lnTo>
                    <a:lnTo>
                      <a:pt x="12" y="0"/>
                    </a:lnTo>
                    <a:lnTo>
                      <a:pt x="10" y="5"/>
                    </a:lnTo>
                    <a:lnTo>
                      <a:pt x="7" y="8"/>
                    </a:lnTo>
                    <a:lnTo>
                      <a:pt x="1" y="4"/>
                    </a:lnTo>
                    <a:lnTo>
                      <a:pt x="0" y="8"/>
                    </a:lnTo>
                    <a:lnTo>
                      <a:pt x="2" y="13"/>
                    </a:lnTo>
                    <a:lnTo>
                      <a:pt x="3" y="19"/>
                    </a:lnTo>
                    <a:lnTo>
                      <a:pt x="5" y="24"/>
                    </a:lnTo>
                    <a:lnTo>
                      <a:pt x="5" y="28"/>
                    </a:lnTo>
                    <a:lnTo>
                      <a:pt x="6" y="39"/>
                    </a:lnTo>
                    <a:lnTo>
                      <a:pt x="6" y="49"/>
                    </a:lnTo>
                    <a:lnTo>
                      <a:pt x="7" y="55"/>
                    </a:lnTo>
                    <a:lnTo>
                      <a:pt x="7" y="60"/>
                    </a:lnTo>
                    <a:lnTo>
                      <a:pt x="7" y="61"/>
                    </a:lnTo>
                    <a:lnTo>
                      <a:pt x="7" y="62"/>
                    </a:lnTo>
                    <a:lnTo>
                      <a:pt x="7" y="63"/>
                    </a:lnTo>
                    <a:lnTo>
                      <a:pt x="8" y="63"/>
                    </a:lnTo>
                    <a:lnTo>
                      <a:pt x="9" y="64"/>
                    </a:lnTo>
                    <a:lnTo>
                      <a:pt x="10" y="64"/>
                    </a:lnTo>
                    <a:lnTo>
                      <a:pt x="11" y="64"/>
                    </a:lnTo>
                    <a:lnTo>
                      <a:pt x="12" y="64"/>
                    </a:lnTo>
                    <a:lnTo>
                      <a:pt x="13" y="64"/>
                    </a:lnTo>
                    <a:lnTo>
                      <a:pt x="14" y="64"/>
                    </a:lnTo>
                    <a:lnTo>
                      <a:pt x="15" y="64"/>
                    </a:lnTo>
                    <a:lnTo>
                      <a:pt x="16" y="64"/>
                    </a:lnTo>
                    <a:lnTo>
                      <a:pt x="17" y="64"/>
                    </a:lnTo>
                    <a:lnTo>
                      <a:pt x="18" y="64"/>
                    </a:lnTo>
                    <a:lnTo>
                      <a:pt x="19" y="64"/>
                    </a:lnTo>
                    <a:lnTo>
                      <a:pt x="20" y="64"/>
                    </a:lnTo>
                    <a:lnTo>
                      <a:pt x="22" y="64"/>
                    </a:lnTo>
                    <a:lnTo>
                      <a:pt x="24" y="64"/>
                    </a:lnTo>
                    <a:lnTo>
                      <a:pt x="25" y="63"/>
                    </a:lnTo>
                    <a:lnTo>
                      <a:pt x="30" y="62"/>
                    </a:lnTo>
                    <a:lnTo>
                      <a:pt x="30" y="61"/>
                    </a:lnTo>
                    <a:lnTo>
                      <a:pt x="30" y="58"/>
                    </a:lnTo>
                    <a:lnTo>
                      <a:pt x="29" y="55"/>
                    </a:lnTo>
                    <a:lnTo>
                      <a:pt x="29" y="51"/>
                    </a:lnTo>
                    <a:lnTo>
                      <a:pt x="29" y="47"/>
                    </a:lnTo>
                    <a:lnTo>
                      <a:pt x="29" y="42"/>
                    </a:lnTo>
                    <a:lnTo>
                      <a:pt x="29" y="39"/>
                    </a:lnTo>
                    <a:lnTo>
                      <a:pt x="29" y="37"/>
                    </a:lnTo>
                    <a:lnTo>
                      <a:pt x="29" y="35"/>
                    </a:lnTo>
                    <a:lnTo>
                      <a:pt x="28" y="32"/>
                    </a:lnTo>
                    <a:lnTo>
                      <a:pt x="27" y="28"/>
                    </a:lnTo>
                    <a:lnTo>
                      <a:pt x="26" y="25"/>
                    </a:lnTo>
                    <a:lnTo>
                      <a:pt x="25" y="22"/>
                    </a:lnTo>
                    <a:lnTo>
                      <a:pt x="23" y="18"/>
                    </a:lnTo>
                    <a:lnTo>
                      <a:pt x="22" y="14"/>
                    </a:lnTo>
                    <a:lnTo>
                      <a:pt x="21" y="12"/>
                    </a:lnTo>
                    <a:lnTo>
                      <a:pt x="22" y="12"/>
                    </a:lnTo>
                    <a:lnTo>
                      <a:pt x="22" y="14"/>
                    </a:lnTo>
                    <a:lnTo>
                      <a:pt x="24" y="15"/>
                    </a:lnTo>
                    <a:lnTo>
                      <a:pt x="25" y="17"/>
                    </a:lnTo>
                    <a:lnTo>
                      <a:pt x="27" y="19"/>
                    </a:lnTo>
                    <a:lnTo>
                      <a:pt x="28" y="22"/>
                    </a:lnTo>
                    <a:lnTo>
                      <a:pt x="30" y="24"/>
                    </a:lnTo>
                    <a:lnTo>
                      <a:pt x="31" y="27"/>
                    </a:lnTo>
                    <a:lnTo>
                      <a:pt x="32" y="37"/>
                    </a:lnTo>
                    <a:lnTo>
                      <a:pt x="33" y="46"/>
                    </a:lnTo>
                    <a:lnTo>
                      <a:pt x="35" y="61"/>
                    </a:lnTo>
                    <a:lnTo>
                      <a:pt x="44" y="58"/>
                    </a:lnTo>
                    <a:lnTo>
                      <a:pt x="46" y="59"/>
                    </a:lnTo>
                    <a:lnTo>
                      <a:pt x="46" y="58"/>
                    </a:lnTo>
                    <a:lnTo>
                      <a:pt x="46" y="55"/>
                    </a:lnTo>
                    <a:lnTo>
                      <a:pt x="45" y="52"/>
                    </a:lnTo>
                    <a:lnTo>
                      <a:pt x="45" y="50"/>
                    </a:lnTo>
                    <a:close/>
                  </a:path>
                </a:pathLst>
              </a:custGeom>
              <a:solidFill>
                <a:srgbClr val="AF8963"/>
              </a:solidFill>
              <a:ln w="9525">
                <a:noFill/>
                <a:round/>
                <a:headEnd/>
                <a:tailEnd/>
              </a:ln>
            </p:spPr>
            <p:txBody>
              <a:bodyPr/>
              <a:lstStyle/>
              <a:p>
                <a:endParaRPr lang="en-US"/>
              </a:p>
            </p:txBody>
          </p:sp>
          <p:sp>
            <p:nvSpPr>
              <p:cNvPr id="24818" name="Freeform 56"/>
              <p:cNvSpPr>
                <a:spLocks/>
              </p:cNvSpPr>
              <p:nvPr/>
            </p:nvSpPr>
            <p:spPr bwMode="auto">
              <a:xfrm flipH="1">
                <a:off x="3931" y="1584"/>
                <a:ext cx="581" cy="509"/>
              </a:xfrm>
              <a:custGeom>
                <a:avLst/>
                <a:gdLst>
                  <a:gd name="T0" fmla="*/ 0 w 105"/>
                  <a:gd name="T1" fmla="*/ 19 h 92"/>
                  <a:gd name="T2" fmla="*/ 26 w 105"/>
                  <a:gd name="T3" fmla="*/ 0 h 92"/>
                  <a:gd name="T4" fmla="*/ 91 w 105"/>
                  <a:gd name="T5" fmla="*/ 2 h 92"/>
                  <a:gd name="T6" fmla="*/ 105 w 105"/>
                  <a:gd name="T7" fmla="*/ 73 h 92"/>
                  <a:gd name="T8" fmla="*/ 74 w 105"/>
                  <a:gd name="T9" fmla="*/ 85 h 92"/>
                  <a:gd name="T10" fmla="*/ 13 w 105"/>
                  <a:gd name="T11" fmla="*/ 92 h 92"/>
                  <a:gd name="T12" fmla="*/ 0 w 105"/>
                  <a:gd name="T13" fmla="*/ 19 h 92"/>
                  <a:gd name="T14" fmla="*/ 0 60000 65536"/>
                  <a:gd name="T15" fmla="*/ 0 60000 65536"/>
                  <a:gd name="T16" fmla="*/ 0 60000 65536"/>
                  <a:gd name="T17" fmla="*/ 0 60000 65536"/>
                  <a:gd name="T18" fmla="*/ 0 60000 65536"/>
                  <a:gd name="T19" fmla="*/ 0 60000 65536"/>
                  <a:gd name="T20" fmla="*/ 0 60000 65536"/>
                  <a:gd name="T21" fmla="*/ 0 w 105"/>
                  <a:gd name="T22" fmla="*/ 0 h 92"/>
                  <a:gd name="T23" fmla="*/ 105 w 105"/>
                  <a:gd name="T24" fmla="*/ 92 h 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5" h="92">
                    <a:moveTo>
                      <a:pt x="0" y="19"/>
                    </a:moveTo>
                    <a:lnTo>
                      <a:pt x="26" y="0"/>
                    </a:lnTo>
                    <a:lnTo>
                      <a:pt x="91" y="2"/>
                    </a:lnTo>
                    <a:lnTo>
                      <a:pt x="105" y="73"/>
                    </a:lnTo>
                    <a:lnTo>
                      <a:pt x="74" y="85"/>
                    </a:lnTo>
                    <a:lnTo>
                      <a:pt x="13" y="92"/>
                    </a:lnTo>
                    <a:lnTo>
                      <a:pt x="0" y="19"/>
                    </a:lnTo>
                    <a:close/>
                  </a:path>
                </a:pathLst>
              </a:custGeom>
              <a:solidFill>
                <a:srgbClr val="000000"/>
              </a:solidFill>
              <a:ln w="9525">
                <a:noFill/>
                <a:round/>
                <a:headEnd/>
                <a:tailEnd/>
              </a:ln>
            </p:spPr>
            <p:txBody>
              <a:bodyPr/>
              <a:lstStyle/>
              <a:p>
                <a:endParaRPr lang="en-US"/>
              </a:p>
            </p:txBody>
          </p:sp>
          <p:sp>
            <p:nvSpPr>
              <p:cNvPr id="24819" name="Freeform 57"/>
              <p:cNvSpPr>
                <a:spLocks/>
              </p:cNvSpPr>
              <p:nvPr/>
            </p:nvSpPr>
            <p:spPr bwMode="auto">
              <a:xfrm flipH="1">
                <a:off x="4258" y="1617"/>
                <a:ext cx="226" cy="443"/>
              </a:xfrm>
              <a:custGeom>
                <a:avLst/>
                <a:gdLst>
                  <a:gd name="T0" fmla="*/ 0 w 41"/>
                  <a:gd name="T1" fmla="*/ 16 h 80"/>
                  <a:gd name="T2" fmla="*/ 26 w 41"/>
                  <a:gd name="T3" fmla="*/ 0 h 80"/>
                  <a:gd name="T4" fmla="*/ 41 w 41"/>
                  <a:gd name="T5" fmla="*/ 68 h 80"/>
                  <a:gd name="T6" fmla="*/ 24 w 41"/>
                  <a:gd name="T7" fmla="*/ 76 h 80"/>
                  <a:gd name="T8" fmla="*/ 24 w 41"/>
                  <a:gd name="T9" fmla="*/ 76 h 80"/>
                  <a:gd name="T10" fmla="*/ 24 w 41"/>
                  <a:gd name="T11" fmla="*/ 76 h 80"/>
                  <a:gd name="T12" fmla="*/ 23 w 41"/>
                  <a:gd name="T13" fmla="*/ 76 h 80"/>
                  <a:gd name="T14" fmla="*/ 23 w 41"/>
                  <a:gd name="T15" fmla="*/ 76 h 80"/>
                  <a:gd name="T16" fmla="*/ 21 w 41"/>
                  <a:gd name="T17" fmla="*/ 77 h 80"/>
                  <a:gd name="T18" fmla="*/ 19 w 41"/>
                  <a:gd name="T19" fmla="*/ 78 h 80"/>
                  <a:gd name="T20" fmla="*/ 16 w 41"/>
                  <a:gd name="T21" fmla="*/ 79 h 80"/>
                  <a:gd name="T22" fmla="*/ 13 w 41"/>
                  <a:gd name="T23" fmla="*/ 80 h 80"/>
                  <a:gd name="T24" fmla="*/ 0 w 41"/>
                  <a:gd name="T25" fmla="*/ 16 h 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1"/>
                  <a:gd name="T40" fmla="*/ 0 h 80"/>
                  <a:gd name="T41" fmla="*/ 41 w 41"/>
                  <a:gd name="T42" fmla="*/ 80 h 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1" h="80">
                    <a:moveTo>
                      <a:pt x="0" y="16"/>
                    </a:moveTo>
                    <a:lnTo>
                      <a:pt x="26" y="0"/>
                    </a:lnTo>
                    <a:lnTo>
                      <a:pt x="41" y="68"/>
                    </a:lnTo>
                    <a:lnTo>
                      <a:pt x="24" y="76"/>
                    </a:lnTo>
                    <a:lnTo>
                      <a:pt x="23" y="76"/>
                    </a:lnTo>
                    <a:lnTo>
                      <a:pt x="21" y="77"/>
                    </a:lnTo>
                    <a:lnTo>
                      <a:pt x="19" y="78"/>
                    </a:lnTo>
                    <a:lnTo>
                      <a:pt x="16" y="79"/>
                    </a:lnTo>
                    <a:lnTo>
                      <a:pt x="13" y="80"/>
                    </a:lnTo>
                    <a:lnTo>
                      <a:pt x="0" y="16"/>
                    </a:lnTo>
                    <a:close/>
                  </a:path>
                </a:pathLst>
              </a:custGeom>
              <a:solidFill>
                <a:srgbClr val="C6AA66"/>
              </a:solidFill>
              <a:ln w="9525">
                <a:noFill/>
                <a:round/>
                <a:headEnd/>
                <a:tailEnd/>
              </a:ln>
            </p:spPr>
            <p:txBody>
              <a:bodyPr/>
              <a:lstStyle/>
              <a:p>
                <a:endParaRPr lang="en-US"/>
              </a:p>
            </p:txBody>
          </p:sp>
          <p:sp>
            <p:nvSpPr>
              <p:cNvPr id="24820" name="Freeform 58"/>
              <p:cNvSpPr>
                <a:spLocks/>
              </p:cNvSpPr>
              <p:nvPr/>
            </p:nvSpPr>
            <p:spPr bwMode="auto">
              <a:xfrm flipH="1">
                <a:off x="3954" y="1617"/>
                <a:ext cx="359" cy="371"/>
              </a:xfrm>
              <a:custGeom>
                <a:avLst/>
                <a:gdLst>
                  <a:gd name="T0" fmla="*/ 0 w 65"/>
                  <a:gd name="T1" fmla="*/ 0 h 67"/>
                  <a:gd name="T2" fmla="*/ 51 w 65"/>
                  <a:gd name="T3" fmla="*/ 1 h 67"/>
                  <a:gd name="T4" fmla="*/ 65 w 65"/>
                  <a:gd name="T5" fmla="*/ 64 h 67"/>
                  <a:gd name="T6" fmla="*/ 13 w 65"/>
                  <a:gd name="T7" fmla="*/ 67 h 67"/>
                  <a:gd name="T8" fmla="*/ 0 w 65"/>
                  <a:gd name="T9" fmla="*/ 0 h 67"/>
                  <a:gd name="T10" fmla="*/ 0 60000 65536"/>
                  <a:gd name="T11" fmla="*/ 0 60000 65536"/>
                  <a:gd name="T12" fmla="*/ 0 60000 65536"/>
                  <a:gd name="T13" fmla="*/ 0 60000 65536"/>
                  <a:gd name="T14" fmla="*/ 0 60000 65536"/>
                  <a:gd name="T15" fmla="*/ 0 w 65"/>
                  <a:gd name="T16" fmla="*/ 0 h 67"/>
                  <a:gd name="T17" fmla="*/ 65 w 65"/>
                  <a:gd name="T18" fmla="*/ 67 h 67"/>
                </a:gdLst>
                <a:ahLst/>
                <a:cxnLst>
                  <a:cxn ang="T10">
                    <a:pos x="T0" y="T1"/>
                  </a:cxn>
                  <a:cxn ang="T11">
                    <a:pos x="T2" y="T3"/>
                  </a:cxn>
                  <a:cxn ang="T12">
                    <a:pos x="T4" y="T5"/>
                  </a:cxn>
                  <a:cxn ang="T13">
                    <a:pos x="T6" y="T7"/>
                  </a:cxn>
                  <a:cxn ang="T14">
                    <a:pos x="T8" y="T9"/>
                  </a:cxn>
                </a:cxnLst>
                <a:rect l="T15" t="T16" r="T17" b="T18"/>
                <a:pathLst>
                  <a:path w="65" h="67">
                    <a:moveTo>
                      <a:pt x="0" y="0"/>
                    </a:moveTo>
                    <a:lnTo>
                      <a:pt x="51" y="1"/>
                    </a:lnTo>
                    <a:lnTo>
                      <a:pt x="65" y="64"/>
                    </a:lnTo>
                    <a:lnTo>
                      <a:pt x="13" y="67"/>
                    </a:lnTo>
                    <a:lnTo>
                      <a:pt x="0" y="0"/>
                    </a:lnTo>
                    <a:close/>
                  </a:path>
                </a:pathLst>
              </a:custGeom>
              <a:solidFill>
                <a:srgbClr val="C6AA66"/>
              </a:solidFill>
              <a:ln w="9525">
                <a:noFill/>
                <a:round/>
                <a:headEnd/>
                <a:tailEnd/>
              </a:ln>
            </p:spPr>
            <p:txBody>
              <a:bodyPr/>
              <a:lstStyle/>
              <a:p>
                <a:endParaRPr lang="en-US"/>
              </a:p>
            </p:txBody>
          </p:sp>
          <p:sp>
            <p:nvSpPr>
              <p:cNvPr id="24821" name="Freeform 59"/>
              <p:cNvSpPr>
                <a:spLocks/>
              </p:cNvSpPr>
              <p:nvPr/>
            </p:nvSpPr>
            <p:spPr bwMode="auto">
              <a:xfrm flipH="1">
                <a:off x="4441" y="2060"/>
                <a:ext cx="16" cy="83"/>
              </a:xfrm>
              <a:custGeom>
                <a:avLst/>
                <a:gdLst>
                  <a:gd name="T0" fmla="*/ 1 w 3"/>
                  <a:gd name="T1" fmla="*/ 2 h 15"/>
                  <a:gd name="T2" fmla="*/ 0 w 3"/>
                  <a:gd name="T3" fmla="*/ 15 h 15"/>
                  <a:gd name="T4" fmla="*/ 2 w 3"/>
                  <a:gd name="T5" fmla="*/ 14 h 15"/>
                  <a:gd name="T6" fmla="*/ 3 w 3"/>
                  <a:gd name="T7" fmla="*/ 0 h 15"/>
                  <a:gd name="T8" fmla="*/ 1 w 3"/>
                  <a:gd name="T9" fmla="*/ 1 h 15"/>
                  <a:gd name="T10" fmla="*/ 1 w 3"/>
                  <a:gd name="T11" fmla="*/ 2 h 15"/>
                  <a:gd name="T12" fmla="*/ 0 60000 65536"/>
                  <a:gd name="T13" fmla="*/ 0 60000 65536"/>
                  <a:gd name="T14" fmla="*/ 0 60000 65536"/>
                  <a:gd name="T15" fmla="*/ 0 60000 65536"/>
                  <a:gd name="T16" fmla="*/ 0 60000 65536"/>
                  <a:gd name="T17" fmla="*/ 0 60000 65536"/>
                  <a:gd name="T18" fmla="*/ 0 w 3"/>
                  <a:gd name="T19" fmla="*/ 0 h 15"/>
                  <a:gd name="T20" fmla="*/ 3 w 3"/>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3" h="15">
                    <a:moveTo>
                      <a:pt x="1" y="2"/>
                    </a:moveTo>
                    <a:lnTo>
                      <a:pt x="0" y="15"/>
                    </a:lnTo>
                    <a:lnTo>
                      <a:pt x="2" y="14"/>
                    </a:lnTo>
                    <a:lnTo>
                      <a:pt x="3" y="0"/>
                    </a:lnTo>
                    <a:lnTo>
                      <a:pt x="1" y="1"/>
                    </a:lnTo>
                    <a:lnTo>
                      <a:pt x="1" y="2"/>
                    </a:lnTo>
                    <a:close/>
                  </a:path>
                </a:pathLst>
              </a:custGeom>
              <a:solidFill>
                <a:srgbClr val="000000"/>
              </a:solidFill>
              <a:ln w="9525">
                <a:noFill/>
                <a:round/>
                <a:headEnd/>
                <a:tailEnd/>
              </a:ln>
            </p:spPr>
            <p:txBody>
              <a:bodyPr/>
              <a:lstStyle/>
              <a:p>
                <a:endParaRPr lang="en-US"/>
              </a:p>
            </p:txBody>
          </p:sp>
          <p:sp>
            <p:nvSpPr>
              <p:cNvPr id="24822" name="Freeform 60"/>
              <p:cNvSpPr>
                <a:spLocks/>
              </p:cNvSpPr>
              <p:nvPr/>
            </p:nvSpPr>
            <p:spPr bwMode="auto">
              <a:xfrm flipH="1">
                <a:off x="4015" y="1883"/>
                <a:ext cx="359" cy="222"/>
              </a:xfrm>
              <a:custGeom>
                <a:avLst/>
                <a:gdLst>
                  <a:gd name="T0" fmla="*/ 0 w 65"/>
                  <a:gd name="T1" fmla="*/ 35 h 40"/>
                  <a:gd name="T2" fmla="*/ 2 w 65"/>
                  <a:gd name="T3" fmla="*/ 36 h 40"/>
                  <a:gd name="T4" fmla="*/ 4 w 65"/>
                  <a:gd name="T5" fmla="*/ 37 h 40"/>
                  <a:gd name="T6" fmla="*/ 6 w 65"/>
                  <a:gd name="T7" fmla="*/ 39 h 40"/>
                  <a:gd name="T8" fmla="*/ 8 w 65"/>
                  <a:gd name="T9" fmla="*/ 39 h 40"/>
                  <a:gd name="T10" fmla="*/ 11 w 65"/>
                  <a:gd name="T11" fmla="*/ 40 h 40"/>
                  <a:gd name="T12" fmla="*/ 15 w 65"/>
                  <a:gd name="T13" fmla="*/ 39 h 40"/>
                  <a:gd name="T14" fmla="*/ 20 w 65"/>
                  <a:gd name="T15" fmla="*/ 39 h 40"/>
                  <a:gd name="T16" fmla="*/ 24 w 65"/>
                  <a:gd name="T17" fmla="*/ 38 h 40"/>
                  <a:gd name="T18" fmla="*/ 28 w 65"/>
                  <a:gd name="T19" fmla="*/ 36 h 40"/>
                  <a:gd name="T20" fmla="*/ 30 w 65"/>
                  <a:gd name="T21" fmla="*/ 34 h 40"/>
                  <a:gd name="T22" fmla="*/ 32 w 65"/>
                  <a:gd name="T23" fmla="*/ 32 h 40"/>
                  <a:gd name="T24" fmla="*/ 33 w 65"/>
                  <a:gd name="T25" fmla="*/ 31 h 40"/>
                  <a:gd name="T26" fmla="*/ 34 w 65"/>
                  <a:gd name="T27" fmla="*/ 29 h 40"/>
                  <a:gd name="T28" fmla="*/ 36 w 65"/>
                  <a:gd name="T29" fmla="*/ 30 h 40"/>
                  <a:gd name="T30" fmla="*/ 39 w 65"/>
                  <a:gd name="T31" fmla="*/ 31 h 40"/>
                  <a:gd name="T32" fmla="*/ 43 w 65"/>
                  <a:gd name="T33" fmla="*/ 32 h 40"/>
                  <a:gd name="T34" fmla="*/ 45 w 65"/>
                  <a:gd name="T35" fmla="*/ 32 h 40"/>
                  <a:gd name="T36" fmla="*/ 46 w 65"/>
                  <a:gd name="T37" fmla="*/ 32 h 40"/>
                  <a:gd name="T38" fmla="*/ 51 w 65"/>
                  <a:gd name="T39" fmla="*/ 31 h 40"/>
                  <a:gd name="T40" fmla="*/ 57 w 65"/>
                  <a:gd name="T41" fmla="*/ 30 h 40"/>
                  <a:gd name="T42" fmla="*/ 63 w 65"/>
                  <a:gd name="T43" fmla="*/ 28 h 40"/>
                  <a:gd name="T44" fmla="*/ 64 w 65"/>
                  <a:gd name="T45" fmla="*/ 25 h 40"/>
                  <a:gd name="T46" fmla="*/ 65 w 65"/>
                  <a:gd name="T47" fmla="*/ 19 h 40"/>
                  <a:gd name="T48" fmla="*/ 64 w 65"/>
                  <a:gd name="T49" fmla="*/ 15 h 40"/>
                  <a:gd name="T50" fmla="*/ 62 w 65"/>
                  <a:gd name="T51" fmla="*/ 5 h 40"/>
                  <a:gd name="T52" fmla="*/ 60 w 65"/>
                  <a:gd name="T53" fmla="*/ 2 h 40"/>
                  <a:gd name="T54" fmla="*/ 56 w 65"/>
                  <a:gd name="T55" fmla="*/ 1 h 40"/>
                  <a:gd name="T56" fmla="*/ 51 w 65"/>
                  <a:gd name="T57" fmla="*/ 0 h 40"/>
                  <a:gd name="T58" fmla="*/ 47 w 65"/>
                  <a:gd name="T59" fmla="*/ 0 h 40"/>
                  <a:gd name="T60" fmla="*/ 44 w 65"/>
                  <a:gd name="T61" fmla="*/ 0 h 40"/>
                  <a:gd name="T62" fmla="*/ 41 w 65"/>
                  <a:gd name="T63" fmla="*/ 1 h 40"/>
                  <a:gd name="T64" fmla="*/ 37 w 65"/>
                  <a:gd name="T65" fmla="*/ 0 h 40"/>
                  <a:gd name="T66" fmla="*/ 33 w 65"/>
                  <a:gd name="T67" fmla="*/ 1 h 40"/>
                  <a:gd name="T68" fmla="*/ 31 w 65"/>
                  <a:gd name="T69" fmla="*/ 2 h 40"/>
                  <a:gd name="T70" fmla="*/ 30 w 65"/>
                  <a:gd name="T71" fmla="*/ 3 h 40"/>
                  <a:gd name="T72" fmla="*/ 29 w 65"/>
                  <a:gd name="T73" fmla="*/ 3 h 40"/>
                  <a:gd name="T74" fmla="*/ 26 w 65"/>
                  <a:gd name="T75" fmla="*/ 3 h 40"/>
                  <a:gd name="T76" fmla="*/ 22 w 65"/>
                  <a:gd name="T77" fmla="*/ 3 h 40"/>
                  <a:gd name="T78" fmla="*/ 15 w 65"/>
                  <a:gd name="T79" fmla="*/ 4 h 40"/>
                  <a:gd name="T80" fmla="*/ 8 w 65"/>
                  <a:gd name="T81" fmla="*/ 5 h 40"/>
                  <a:gd name="T82" fmla="*/ 3 w 65"/>
                  <a:gd name="T83" fmla="*/ 6 h 40"/>
                  <a:gd name="T84" fmla="*/ 0 w 65"/>
                  <a:gd name="T85" fmla="*/ 35 h 4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5"/>
                  <a:gd name="T130" fmla="*/ 0 h 40"/>
                  <a:gd name="T131" fmla="*/ 65 w 65"/>
                  <a:gd name="T132" fmla="*/ 40 h 4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5" h="40">
                    <a:moveTo>
                      <a:pt x="0" y="35"/>
                    </a:moveTo>
                    <a:lnTo>
                      <a:pt x="0" y="35"/>
                    </a:lnTo>
                    <a:lnTo>
                      <a:pt x="1" y="35"/>
                    </a:lnTo>
                    <a:lnTo>
                      <a:pt x="2" y="36"/>
                    </a:lnTo>
                    <a:lnTo>
                      <a:pt x="3" y="37"/>
                    </a:lnTo>
                    <a:lnTo>
                      <a:pt x="4" y="37"/>
                    </a:lnTo>
                    <a:lnTo>
                      <a:pt x="5" y="38"/>
                    </a:lnTo>
                    <a:lnTo>
                      <a:pt x="6" y="39"/>
                    </a:lnTo>
                    <a:lnTo>
                      <a:pt x="7" y="39"/>
                    </a:lnTo>
                    <a:lnTo>
                      <a:pt x="8" y="39"/>
                    </a:lnTo>
                    <a:lnTo>
                      <a:pt x="9" y="39"/>
                    </a:lnTo>
                    <a:lnTo>
                      <a:pt x="11" y="40"/>
                    </a:lnTo>
                    <a:lnTo>
                      <a:pt x="13" y="40"/>
                    </a:lnTo>
                    <a:lnTo>
                      <a:pt x="15" y="39"/>
                    </a:lnTo>
                    <a:lnTo>
                      <a:pt x="17" y="39"/>
                    </a:lnTo>
                    <a:lnTo>
                      <a:pt x="20" y="39"/>
                    </a:lnTo>
                    <a:lnTo>
                      <a:pt x="22" y="38"/>
                    </a:lnTo>
                    <a:lnTo>
                      <a:pt x="24" y="38"/>
                    </a:lnTo>
                    <a:lnTo>
                      <a:pt x="26" y="37"/>
                    </a:lnTo>
                    <a:lnTo>
                      <a:pt x="28" y="36"/>
                    </a:lnTo>
                    <a:lnTo>
                      <a:pt x="29" y="35"/>
                    </a:lnTo>
                    <a:lnTo>
                      <a:pt x="30" y="34"/>
                    </a:lnTo>
                    <a:lnTo>
                      <a:pt x="31" y="33"/>
                    </a:lnTo>
                    <a:lnTo>
                      <a:pt x="32" y="32"/>
                    </a:lnTo>
                    <a:lnTo>
                      <a:pt x="33" y="31"/>
                    </a:lnTo>
                    <a:lnTo>
                      <a:pt x="34" y="30"/>
                    </a:lnTo>
                    <a:lnTo>
                      <a:pt x="34" y="29"/>
                    </a:lnTo>
                    <a:lnTo>
                      <a:pt x="36" y="29"/>
                    </a:lnTo>
                    <a:lnTo>
                      <a:pt x="36" y="30"/>
                    </a:lnTo>
                    <a:lnTo>
                      <a:pt x="38" y="30"/>
                    </a:lnTo>
                    <a:lnTo>
                      <a:pt x="39" y="31"/>
                    </a:lnTo>
                    <a:lnTo>
                      <a:pt x="41" y="31"/>
                    </a:lnTo>
                    <a:lnTo>
                      <a:pt x="43" y="32"/>
                    </a:lnTo>
                    <a:lnTo>
                      <a:pt x="44" y="32"/>
                    </a:lnTo>
                    <a:lnTo>
                      <a:pt x="45" y="32"/>
                    </a:lnTo>
                    <a:lnTo>
                      <a:pt x="46" y="32"/>
                    </a:lnTo>
                    <a:lnTo>
                      <a:pt x="48" y="32"/>
                    </a:lnTo>
                    <a:lnTo>
                      <a:pt x="51" y="31"/>
                    </a:lnTo>
                    <a:lnTo>
                      <a:pt x="54" y="30"/>
                    </a:lnTo>
                    <a:lnTo>
                      <a:pt x="57" y="30"/>
                    </a:lnTo>
                    <a:lnTo>
                      <a:pt x="60" y="29"/>
                    </a:lnTo>
                    <a:lnTo>
                      <a:pt x="63" y="28"/>
                    </a:lnTo>
                    <a:lnTo>
                      <a:pt x="64" y="27"/>
                    </a:lnTo>
                    <a:lnTo>
                      <a:pt x="64" y="25"/>
                    </a:lnTo>
                    <a:lnTo>
                      <a:pt x="64" y="22"/>
                    </a:lnTo>
                    <a:lnTo>
                      <a:pt x="65" y="19"/>
                    </a:lnTo>
                    <a:lnTo>
                      <a:pt x="65" y="17"/>
                    </a:lnTo>
                    <a:lnTo>
                      <a:pt x="64" y="15"/>
                    </a:lnTo>
                    <a:lnTo>
                      <a:pt x="63" y="10"/>
                    </a:lnTo>
                    <a:lnTo>
                      <a:pt x="62" y="5"/>
                    </a:lnTo>
                    <a:lnTo>
                      <a:pt x="61" y="2"/>
                    </a:lnTo>
                    <a:lnTo>
                      <a:pt x="60" y="2"/>
                    </a:lnTo>
                    <a:lnTo>
                      <a:pt x="58" y="1"/>
                    </a:lnTo>
                    <a:lnTo>
                      <a:pt x="56" y="1"/>
                    </a:lnTo>
                    <a:lnTo>
                      <a:pt x="53" y="0"/>
                    </a:lnTo>
                    <a:lnTo>
                      <a:pt x="51" y="0"/>
                    </a:lnTo>
                    <a:lnTo>
                      <a:pt x="49" y="0"/>
                    </a:lnTo>
                    <a:lnTo>
                      <a:pt x="47" y="0"/>
                    </a:lnTo>
                    <a:lnTo>
                      <a:pt x="45" y="0"/>
                    </a:lnTo>
                    <a:lnTo>
                      <a:pt x="44" y="0"/>
                    </a:lnTo>
                    <a:lnTo>
                      <a:pt x="43" y="1"/>
                    </a:lnTo>
                    <a:lnTo>
                      <a:pt x="41" y="1"/>
                    </a:lnTo>
                    <a:lnTo>
                      <a:pt x="39" y="0"/>
                    </a:lnTo>
                    <a:lnTo>
                      <a:pt x="37" y="0"/>
                    </a:lnTo>
                    <a:lnTo>
                      <a:pt x="35" y="1"/>
                    </a:lnTo>
                    <a:lnTo>
                      <a:pt x="33" y="1"/>
                    </a:lnTo>
                    <a:lnTo>
                      <a:pt x="32" y="1"/>
                    </a:lnTo>
                    <a:lnTo>
                      <a:pt x="31" y="2"/>
                    </a:lnTo>
                    <a:lnTo>
                      <a:pt x="30" y="3"/>
                    </a:lnTo>
                    <a:lnTo>
                      <a:pt x="29" y="3"/>
                    </a:lnTo>
                    <a:lnTo>
                      <a:pt x="28" y="3"/>
                    </a:lnTo>
                    <a:lnTo>
                      <a:pt x="26" y="3"/>
                    </a:lnTo>
                    <a:lnTo>
                      <a:pt x="25" y="3"/>
                    </a:lnTo>
                    <a:lnTo>
                      <a:pt x="22" y="3"/>
                    </a:lnTo>
                    <a:lnTo>
                      <a:pt x="19" y="3"/>
                    </a:lnTo>
                    <a:lnTo>
                      <a:pt x="15" y="4"/>
                    </a:lnTo>
                    <a:lnTo>
                      <a:pt x="12" y="4"/>
                    </a:lnTo>
                    <a:lnTo>
                      <a:pt x="8" y="5"/>
                    </a:lnTo>
                    <a:lnTo>
                      <a:pt x="6" y="5"/>
                    </a:lnTo>
                    <a:lnTo>
                      <a:pt x="3" y="6"/>
                    </a:lnTo>
                    <a:lnTo>
                      <a:pt x="0" y="35"/>
                    </a:lnTo>
                    <a:close/>
                  </a:path>
                </a:pathLst>
              </a:custGeom>
              <a:solidFill>
                <a:srgbClr val="000000"/>
              </a:solidFill>
              <a:ln w="9525">
                <a:noFill/>
                <a:round/>
                <a:headEnd/>
                <a:tailEnd/>
              </a:ln>
            </p:spPr>
            <p:txBody>
              <a:bodyPr/>
              <a:lstStyle/>
              <a:p>
                <a:endParaRPr lang="en-US"/>
              </a:p>
            </p:txBody>
          </p:sp>
          <p:sp>
            <p:nvSpPr>
              <p:cNvPr id="24823" name="Freeform 61"/>
              <p:cNvSpPr>
                <a:spLocks/>
              </p:cNvSpPr>
              <p:nvPr/>
            </p:nvSpPr>
            <p:spPr bwMode="auto">
              <a:xfrm flipH="1">
                <a:off x="4264" y="1894"/>
                <a:ext cx="337" cy="172"/>
              </a:xfrm>
              <a:custGeom>
                <a:avLst/>
                <a:gdLst>
                  <a:gd name="T0" fmla="*/ 6 w 61"/>
                  <a:gd name="T1" fmla="*/ 1 h 31"/>
                  <a:gd name="T2" fmla="*/ 3 w 61"/>
                  <a:gd name="T3" fmla="*/ 7 h 31"/>
                  <a:gd name="T4" fmla="*/ 0 w 61"/>
                  <a:gd name="T5" fmla="*/ 14 h 31"/>
                  <a:gd name="T6" fmla="*/ 0 w 61"/>
                  <a:gd name="T7" fmla="*/ 22 h 31"/>
                  <a:gd name="T8" fmla="*/ 2 w 61"/>
                  <a:gd name="T9" fmla="*/ 30 h 31"/>
                  <a:gd name="T10" fmla="*/ 6 w 61"/>
                  <a:gd name="T11" fmla="*/ 31 h 31"/>
                  <a:gd name="T12" fmla="*/ 20 w 61"/>
                  <a:gd name="T13" fmla="*/ 28 h 31"/>
                  <a:gd name="T14" fmla="*/ 40 w 61"/>
                  <a:gd name="T15" fmla="*/ 26 h 31"/>
                  <a:gd name="T16" fmla="*/ 41 w 61"/>
                  <a:gd name="T17" fmla="*/ 27 h 31"/>
                  <a:gd name="T18" fmla="*/ 42 w 61"/>
                  <a:gd name="T19" fmla="*/ 28 h 31"/>
                  <a:gd name="T20" fmla="*/ 44 w 61"/>
                  <a:gd name="T21" fmla="*/ 29 h 31"/>
                  <a:gd name="T22" fmla="*/ 46 w 61"/>
                  <a:gd name="T23" fmla="*/ 29 h 31"/>
                  <a:gd name="T24" fmla="*/ 48 w 61"/>
                  <a:gd name="T25" fmla="*/ 29 h 31"/>
                  <a:gd name="T26" fmla="*/ 50 w 61"/>
                  <a:gd name="T27" fmla="*/ 29 h 31"/>
                  <a:gd name="T28" fmla="*/ 51 w 61"/>
                  <a:gd name="T29" fmla="*/ 29 h 31"/>
                  <a:gd name="T30" fmla="*/ 53 w 61"/>
                  <a:gd name="T31" fmla="*/ 29 h 31"/>
                  <a:gd name="T32" fmla="*/ 56 w 61"/>
                  <a:gd name="T33" fmla="*/ 27 h 31"/>
                  <a:gd name="T34" fmla="*/ 58 w 61"/>
                  <a:gd name="T35" fmla="*/ 26 h 31"/>
                  <a:gd name="T36" fmla="*/ 61 w 61"/>
                  <a:gd name="T37" fmla="*/ 24 h 31"/>
                  <a:gd name="T38" fmla="*/ 61 w 61"/>
                  <a:gd name="T39" fmla="*/ 22 h 31"/>
                  <a:gd name="T40" fmla="*/ 61 w 61"/>
                  <a:gd name="T41" fmla="*/ 20 h 31"/>
                  <a:gd name="T42" fmla="*/ 61 w 61"/>
                  <a:gd name="T43" fmla="*/ 17 h 31"/>
                  <a:gd name="T44" fmla="*/ 60 w 61"/>
                  <a:gd name="T45" fmla="*/ 15 h 31"/>
                  <a:gd name="T46" fmla="*/ 58 w 61"/>
                  <a:gd name="T47" fmla="*/ 13 h 31"/>
                  <a:gd name="T48" fmla="*/ 56 w 61"/>
                  <a:gd name="T49" fmla="*/ 11 h 31"/>
                  <a:gd name="T50" fmla="*/ 54 w 61"/>
                  <a:gd name="T51" fmla="*/ 10 h 31"/>
                  <a:gd name="T52" fmla="*/ 52 w 61"/>
                  <a:gd name="T53" fmla="*/ 5 h 31"/>
                  <a:gd name="T54" fmla="*/ 51 w 61"/>
                  <a:gd name="T55" fmla="*/ 3 h 31"/>
                  <a:gd name="T56" fmla="*/ 48 w 61"/>
                  <a:gd name="T57" fmla="*/ 3 h 31"/>
                  <a:gd name="T58" fmla="*/ 44 w 61"/>
                  <a:gd name="T59" fmla="*/ 3 h 31"/>
                  <a:gd name="T60" fmla="*/ 40 w 61"/>
                  <a:gd name="T61" fmla="*/ 4 h 31"/>
                  <a:gd name="T62" fmla="*/ 37 w 61"/>
                  <a:gd name="T63" fmla="*/ 4 h 31"/>
                  <a:gd name="T64" fmla="*/ 35 w 61"/>
                  <a:gd name="T65" fmla="*/ 5 h 31"/>
                  <a:gd name="T66" fmla="*/ 6 w 61"/>
                  <a:gd name="T67" fmla="*/ 0 h 3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1"/>
                  <a:gd name="T103" fmla="*/ 0 h 31"/>
                  <a:gd name="T104" fmla="*/ 61 w 61"/>
                  <a:gd name="T105" fmla="*/ 31 h 3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1" h="31">
                    <a:moveTo>
                      <a:pt x="6" y="0"/>
                    </a:moveTo>
                    <a:lnTo>
                      <a:pt x="6" y="1"/>
                    </a:lnTo>
                    <a:lnTo>
                      <a:pt x="5" y="4"/>
                    </a:lnTo>
                    <a:lnTo>
                      <a:pt x="3" y="7"/>
                    </a:lnTo>
                    <a:lnTo>
                      <a:pt x="2" y="10"/>
                    </a:lnTo>
                    <a:lnTo>
                      <a:pt x="0" y="14"/>
                    </a:lnTo>
                    <a:lnTo>
                      <a:pt x="0" y="18"/>
                    </a:lnTo>
                    <a:lnTo>
                      <a:pt x="0" y="22"/>
                    </a:lnTo>
                    <a:lnTo>
                      <a:pt x="1" y="26"/>
                    </a:lnTo>
                    <a:lnTo>
                      <a:pt x="2" y="30"/>
                    </a:lnTo>
                    <a:lnTo>
                      <a:pt x="4" y="31"/>
                    </a:lnTo>
                    <a:lnTo>
                      <a:pt x="6" y="31"/>
                    </a:lnTo>
                    <a:lnTo>
                      <a:pt x="6" y="30"/>
                    </a:lnTo>
                    <a:lnTo>
                      <a:pt x="20" y="28"/>
                    </a:lnTo>
                    <a:lnTo>
                      <a:pt x="36" y="23"/>
                    </a:lnTo>
                    <a:lnTo>
                      <a:pt x="40" y="26"/>
                    </a:lnTo>
                    <a:lnTo>
                      <a:pt x="41" y="27"/>
                    </a:lnTo>
                    <a:lnTo>
                      <a:pt x="42" y="28"/>
                    </a:lnTo>
                    <a:lnTo>
                      <a:pt x="43" y="29"/>
                    </a:lnTo>
                    <a:lnTo>
                      <a:pt x="44" y="29"/>
                    </a:lnTo>
                    <a:lnTo>
                      <a:pt x="45" y="29"/>
                    </a:lnTo>
                    <a:lnTo>
                      <a:pt x="46" y="29"/>
                    </a:lnTo>
                    <a:lnTo>
                      <a:pt x="47" y="29"/>
                    </a:lnTo>
                    <a:lnTo>
                      <a:pt x="48" y="29"/>
                    </a:lnTo>
                    <a:lnTo>
                      <a:pt x="49" y="29"/>
                    </a:lnTo>
                    <a:lnTo>
                      <a:pt x="50" y="29"/>
                    </a:lnTo>
                    <a:lnTo>
                      <a:pt x="51" y="29"/>
                    </a:lnTo>
                    <a:lnTo>
                      <a:pt x="52" y="29"/>
                    </a:lnTo>
                    <a:lnTo>
                      <a:pt x="53" y="29"/>
                    </a:lnTo>
                    <a:lnTo>
                      <a:pt x="55" y="28"/>
                    </a:lnTo>
                    <a:lnTo>
                      <a:pt x="56" y="27"/>
                    </a:lnTo>
                    <a:lnTo>
                      <a:pt x="57" y="27"/>
                    </a:lnTo>
                    <a:lnTo>
                      <a:pt x="58" y="26"/>
                    </a:lnTo>
                    <a:lnTo>
                      <a:pt x="60" y="25"/>
                    </a:lnTo>
                    <a:lnTo>
                      <a:pt x="61" y="24"/>
                    </a:lnTo>
                    <a:lnTo>
                      <a:pt x="61" y="23"/>
                    </a:lnTo>
                    <a:lnTo>
                      <a:pt x="61" y="22"/>
                    </a:lnTo>
                    <a:lnTo>
                      <a:pt x="61" y="20"/>
                    </a:lnTo>
                    <a:lnTo>
                      <a:pt x="61" y="19"/>
                    </a:lnTo>
                    <a:lnTo>
                      <a:pt x="61" y="17"/>
                    </a:lnTo>
                    <a:lnTo>
                      <a:pt x="60" y="16"/>
                    </a:lnTo>
                    <a:lnTo>
                      <a:pt x="60" y="15"/>
                    </a:lnTo>
                    <a:lnTo>
                      <a:pt x="59" y="14"/>
                    </a:lnTo>
                    <a:lnTo>
                      <a:pt x="58" y="13"/>
                    </a:lnTo>
                    <a:lnTo>
                      <a:pt x="57" y="12"/>
                    </a:lnTo>
                    <a:lnTo>
                      <a:pt x="56" y="11"/>
                    </a:lnTo>
                    <a:lnTo>
                      <a:pt x="55" y="10"/>
                    </a:lnTo>
                    <a:lnTo>
                      <a:pt x="54" y="10"/>
                    </a:lnTo>
                    <a:lnTo>
                      <a:pt x="52" y="5"/>
                    </a:lnTo>
                    <a:lnTo>
                      <a:pt x="51" y="3"/>
                    </a:lnTo>
                    <a:lnTo>
                      <a:pt x="50" y="2"/>
                    </a:lnTo>
                    <a:lnTo>
                      <a:pt x="48" y="3"/>
                    </a:lnTo>
                    <a:lnTo>
                      <a:pt x="46" y="3"/>
                    </a:lnTo>
                    <a:lnTo>
                      <a:pt x="44" y="3"/>
                    </a:lnTo>
                    <a:lnTo>
                      <a:pt x="42" y="4"/>
                    </a:lnTo>
                    <a:lnTo>
                      <a:pt x="40" y="4"/>
                    </a:lnTo>
                    <a:lnTo>
                      <a:pt x="38" y="4"/>
                    </a:lnTo>
                    <a:lnTo>
                      <a:pt x="37" y="4"/>
                    </a:lnTo>
                    <a:lnTo>
                      <a:pt x="36" y="5"/>
                    </a:lnTo>
                    <a:lnTo>
                      <a:pt x="35" y="5"/>
                    </a:lnTo>
                    <a:lnTo>
                      <a:pt x="29" y="5"/>
                    </a:lnTo>
                    <a:lnTo>
                      <a:pt x="6" y="0"/>
                    </a:lnTo>
                    <a:close/>
                  </a:path>
                </a:pathLst>
              </a:custGeom>
              <a:solidFill>
                <a:srgbClr val="D8C4B2"/>
              </a:solidFill>
              <a:ln w="9525">
                <a:noFill/>
                <a:round/>
                <a:headEnd/>
                <a:tailEnd/>
              </a:ln>
            </p:spPr>
            <p:txBody>
              <a:bodyPr/>
              <a:lstStyle/>
              <a:p>
                <a:endParaRPr lang="en-US"/>
              </a:p>
            </p:txBody>
          </p:sp>
          <p:sp>
            <p:nvSpPr>
              <p:cNvPr id="24824" name="AutoShape 62"/>
              <p:cNvSpPr>
                <a:spLocks noChangeArrowheads="1"/>
              </p:cNvSpPr>
              <p:nvPr/>
            </p:nvSpPr>
            <p:spPr bwMode="auto">
              <a:xfrm>
                <a:off x="4012" y="1636"/>
                <a:ext cx="296" cy="336"/>
              </a:xfrm>
              <a:prstGeom prst="parallelogram">
                <a:avLst>
                  <a:gd name="adj" fmla="val 22296"/>
                </a:avLst>
              </a:prstGeom>
              <a:solidFill>
                <a:srgbClr val="C6AA66"/>
              </a:solidFill>
              <a:ln w="9525" algn="ctr">
                <a:noFill/>
                <a:miter lim="800000"/>
                <a:headEnd/>
                <a:tailEnd/>
              </a:ln>
            </p:spPr>
            <p:txBody>
              <a:bodyPr/>
              <a:lstStyle/>
              <a:p>
                <a:endParaRPr lang="en-US"/>
              </a:p>
            </p:txBody>
          </p:sp>
        </p:grpSp>
        <p:sp>
          <p:nvSpPr>
            <p:cNvPr id="24778" name="Text Box 63"/>
            <p:cNvSpPr txBox="1">
              <a:spLocks noChangeArrowheads="1"/>
            </p:cNvSpPr>
            <p:nvPr/>
          </p:nvSpPr>
          <p:spPr bwMode="auto">
            <a:xfrm>
              <a:off x="336" y="2976"/>
              <a:ext cx="1008" cy="288"/>
            </a:xfrm>
            <a:prstGeom prst="rect">
              <a:avLst/>
            </a:prstGeom>
            <a:noFill/>
            <a:ln w="9525" algn="ctr">
              <a:noFill/>
              <a:miter lim="800000"/>
              <a:headEnd/>
              <a:tailEnd/>
            </a:ln>
          </p:spPr>
          <p:txBody>
            <a:bodyPr>
              <a:spAutoFit/>
            </a:bodyPr>
            <a:lstStyle/>
            <a:p>
              <a:r>
                <a:rPr lang="en-US" sz="1400">
                  <a:solidFill>
                    <a:schemeClr val="bg1"/>
                  </a:solidFill>
                </a:rPr>
                <a:t>Shippers</a:t>
              </a:r>
            </a:p>
            <a:p>
              <a:r>
                <a:rPr lang="en-US" sz="1000" b="0">
                  <a:solidFill>
                    <a:schemeClr val="bg1"/>
                  </a:solidFill>
                </a:rPr>
                <a:t>(MFG/WHS/3PL/DC)</a:t>
              </a:r>
            </a:p>
          </p:txBody>
        </p:sp>
      </p:grpSp>
      <p:grpSp>
        <p:nvGrpSpPr>
          <p:cNvPr id="24583" name="Group 64"/>
          <p:cNvGrpSpPr>
            <a:grpSpLocks/>
          </p:cNvGrpSpPr>
          <p:nvPr/>
        </p:nvGrpSpPr>
        <p:grpSpPr bwMode="auto">
          <a:xfrm>
            <a:off x="411163" y="2844800"/>
            <a:ext cx="1644650" cy="1644650"/>
            <a:chOff x="3163" y="2852"/>
            <a:chExt cx="1036" cy="1036"/>
          </a:xfrm>
        </p:grpSpPr>
        <p:sp>
          <p:nvSpPr>
            <p:cNvPr id="24588" name="Oval 65"/>
            <p:cNvSpPr>
              <a:spLocks noChangeAspect="1" noChangeArrowheads="1"/>
            </p:cNvSpPr>
            <p:nvPr/>
          </p:nvSpPr>
          <p:spPr bwMode="auto">
            <a:xfrm>
              <a:off x="3163" y="2852"/>
              <a:ext cx="1036" cy="1036"/>
            </a:xfrm>
            <a:prstGeom prst="ellipse">
              <a:avLst/>
            </a:prstGeom>
            <a:solidFill>
              <a:schemeClr val="accent2"/>
            </a:solidFill>
            <a:ln w="9525" algn="ctr">
              <a:noFill/>
              <a:round/>
              <a:headEnd/>
              <a:tailEnd/>
            </a:ln>
          </p:spPr>
          <p:txBody>
            <a:bodyPr lIns="0" rIns="0"/>
            <a:lstStyle/>
            <a:p>
              <a:r>
                <a:rPr lang="en-US" sz="1400">
                  <a:solidFill>
                    <a:schemeClr val="bg1"/>
                  </a:solidFill>
                </a:rPr>
                <a:t>Freight Forwarders</a:t>
              </a:r>
            </a:p>
          </p:txBody>
        </p:sp>
        <p:grpSp>
          <p:nvGrpSpPr>
            <p:cNvPr id="24589" name="Group 66"/>
            <p:cNvGrpSpPr>
              <a:grpSpLocks/>
            </p:cNvGrpSpPr>
            <p:nvPr/>
          </p:nvGrpSpPr>
          <p:grpSpPr bwMode="auto">
            <a:xfrm>
              <a:off x="3405" y="3337"/>
              <a:ext cx="552" cy="487"/>
              <a:chOff x="1440" y="1920"/>
              <a:chExt cx="2400" cy="2117"/>
            </a:xfrm>
          </p:grpSpPr>
          <p:grpSp>
            <p:nvGrpSpPr>
              <p:cNvPr id="24590" name="Group 67"/>
              <p:cNvGrpSpPr>
                <a:grpSpLocks/>
              </p:cNvGrpSpPr>
              <p:nvPr/>
            </p:nvGrpSpPr>
            <p:grpSpPr bwMode="auto">
              <a:xfrm>
                <a:off x="1440" y="1920"/>
                <a:ext cx="2400" cy="1330"/>
                <a:chOff x="3474" y="4774"/>
                <a:chExt cx="481" cy="162"/>
              </a:xfrm>
            </p:grpSpPr>
            <p:sp>
              <p:nvSpPr>
                <p:cNvPr id="24772" name="AutoShape 68"/>
                <p:cNvSpPr>
                  <a:spLocks noChangeArrowheads="1"/>
                </p:cNvSpPr>
                <p:nvPr/>
              </p:nvSpPr>
              <p:spPr bwMode="auto">
                <a:xfrm>
                  <a:off x="3474" y="4774"/>
                  <a:ext cx="481" cy="162"/>
                </a:xfrm>
                <a:prstGeom prst="cube">
                  <a:avLst>
                    <a:gd name="adj" fmla="val 30630"/>
                  </a:avLst>
                </a:prstGeom>
                <a:solidFill>
                  <a:srgbClr val="EEEEEE"/>
                </a:solidFill>
                <a:ln w="19050">
                  <a:solidFill>
                    <a:schemeClr val="tx1"/>
                  </a:solidFill>
                  <a:miter lim="800000"/>
                  <a:headEnd/>
                  <a:tailEnd/>
                </a:ln>
              </p:spPr>
              <p:txBody>
                <a:bodyPr wrap="none" anchor="ctr"/>
                <a:lstStyle/>
                <a:p>
                  <a:endParaRPr lang="en-US"/>
                </a:p>
              </p:txBody>
            </p:sp>
            <p:sp>
              <p:nvSpPr>
                <p:cNvPr id="24773" name="Rectangle 69"/>
                <p:cNvSpPr>
                  <a:spLocks noChangeArrowheads="1"/>
                </p:cNvSpPr>
                <p:nvPr/>
              </p:nvSpPr>
              <p:spPr bwMode="auto">
                <a:xfrm>
                  <a:off x="3538" y="4879"/>
                  <a:ext cx="34" cy="55"/>
                </a:xfrm>
                <a:prstGeom prst="rect">
                  <a:avLst/>
                </a:prstGeom>
                <a:solidFill>
                  <a:schemeClr val="tx1"/>
                </a:solidFill>
                <a:ln w="19050">
                  <a:solidFill>
                    <a:schemeClr val="tx1"/>
                  </a:solidFill>
                  <a:miter lim="800000"/>
                  <a:headEnd/>
                  <a:tailEnd/>
                </a:ln>
              </p:spPr>
              <p:txBody>
                <a:bodyPr wrap="none" anchor="ctr"/>
                <a:lstStyle/>
                <a:p>
                  <a:endParaRPr lang="en-US"/>
                </a:p>
              </p:txBody>
            </p:sp>
            <p:sp>
              <p:nvSpPr>
                <p:cNvPr id="24774" name="Rectangle 70"/>
                <p:cNvSpPr>
                  <a:spLocks noChangeArrowheads="1"/>
                </p:cNvSpPr>
                <p:nvPr/>
              </p:nvSpPr>
              <p:spPr bwMode="auto">
                <a:xfrm>
                  <a:off x="3583" y="4895"/>
                  <a:ext cx="56" cy="27"/>
                </a:xfrm>
                <a:prstGeom prst="rect">
                  <a:avLst/>
                </a:prstGeom>
                <a:solidFill>
                  <a:schemeClr val="tx1"/>
                </a:solidFill>
                <a:ln w="19050">
                  <a:solidFill>
                    <a:schemeClr val="tx1"/>
                  </a:solidFill>
                  <a:miter lim="800000"/>
                  <a:headEnd/>
                  <a:tailEnd/>
                </a:ln>
              </p:spPr>
              <p:txBody>
                <a:bodyPr wrap="none" anchor="ctr"/>
                <a:lstStyle/>
                <a:p>
                  <a:endParaRPr lang="en-US"/>
                </a:p>
              </p:txBody>
            </p:sp>
            <p:sp>
              <p:nvSpPr>
                <p:cNvPr id="24775" name="Rectangle 71"/>
                <p:cNvSpPr>
                  <a:spLocks noChangeArrowheads="1"/>
                </p:cNvSpPr>
                <p:nvPr/>
              </p:nvSpPr>
              <p:spPr bwMode="auto">
                <a:xfrm>
                  <a:off x="3776" y="4873"/>
                  <a:ext cx="84" cy="61"/>
                </a:xfrm>
                <a:prstGeom prst="rect">
                  <a:avLst/>
                </a:prstGeom>
                <a:solidFill>
                  <a:schemeClr val="tx1"/>
                </a:solidFill>
                <a:ln w="19050" algn="ctr">
                  <a:solidFill>
                    <a:schemeClr val="tx1"/>
                  </a:solidFill>
                  <a:miter lim="800000"/>
                  <a:headEnd/>
                  <a:tailEnd/>
                </a:ln>
              </p:spPr>
              <p:txBody>
                <a:bodyPr wrap="none" anchor="ctr"/>
                <a:lstStyle/>
                <a:p>
                  <a:endParaRPr lang="en-US"/>
                </a:p>
              </p:txBody>
            </p:sp>
          </p:grpSp>
          <p:sp>
            <p:nvSpPr>
              <p:cNvPr id="24591" name="Freeform 72"/>
              <p:cNvSpPr>
                <a:spLocks/>
              </p:cNvSpPr>
              <p:nvPr/>
            </p:nvSpPr>
            <p:spPr bwMode="auto">
              <a:xfrm>
                <a:off x="3012" y="3007"/>
                <a:ext cx="767" cy="973"/>
              </a:xfrm>
              <a:custGeom>
                <a:avLst/>
                <a:gdLst>
                  <a:gd name="T0" fmla="*/ 1510 w 1864"/>
                  <a:gd name="T1" fmla="*/ 596 h 1428"/>
                  <a:gd name="T2" fmla="*/ 1262 w 1864"/>
                  <a:gd name="T3" fmla="*/ 601 h 1428"/>
                  <a:gd name="T4" fmla="*/ 960 w 1864"/>
                  <a:gd name="T5" fmla="*/ 1053 h 1428"/>
                  <a:gd name="T6" fmla="*/ 816 w 1864"/>
                  <a:gd name="T7" fmla="*/ 1031 h 1428"/>
                  <a:gd name="T8" fmla="*/ 696 w 1864"/>
                  <a:gd name="T9" fmla="*/ 1428 h 1428"/>
                  <a:gd name="T10" fmla="*/ 0 w 1864"/>
                  <a:gd name="T11" fmla="*/ 1335 h 1428"/>
                  <a:gd name="T12" fmla="*/ 388 w 1864"/>
                  <a:gd name="T13" fmla="*/ 972 h 1428"/>
                  <a:gd name="T14" fmla="*/ 313 w 1864"/>
                  <a:gd name="T15" fmla="*/ 960 h 1428"/>
                  <a:gd name="T16" fmla="*/ 313 w 1864"/>
                  <a:gd name="T17" fmla="*/ 166 h 1428"/>
                  <a:gd name="T18" fmla="*/ 795 w 1864"/>
                  <a:gd name="T19" fmla="*/ 0 h 1428"/>
                  <a:gd name="T20" fmla="*/ 1042 w 1864"/>
                  <a:gd name="T21" fmla="*/ 25 h 1428"/>
                  <a:gd name="T22" fmla="*/ 1452 w 1864"/>
                  <a:gd name="T23" fmla="*/ 13 h 1428"/>
                  <a:gd name="T24" fmla="*/ 1484 w 1864"/>
                  <a:gd name="T25" fmla="*/ 21 h 1428"/>
                  <a:gd name="T26" fmla="*/ 1509 w 1864"/>
                  <a:gd name="T27" fmla="*/ 33 h 1428"/>
                  <a:gd name="T28" fmla="*/ 1530 w 1864"/>
                  <a:gd name="T29" fmla="*/ 48 h 1428"/>
                  <a:gd name="T30" fmla="*/ 1544 w 1864"/>
                  <a:gd name="T31" fmla="*/ 65 h 1428"/>
                  <a:gd name="T32" fmla="*/ 1555 w 1864"/>
                  <a:gd name="T33" fmla="*/ 81 h 1428"/>
                  <a:gd name="T34" fmla="*/ 1561 w 1864"/>
                  <a:gd name="T35" fmla="*/ 94 h 1428"/>
                  <a:gd name="T36" fmla="*/ 1565 w 1864"/>
                  <a:gd name="T37" fmla="*/ 103 h 1428"/>
                  <a:gd name="T38" fmla="*/ 1566 w 1864"/>
                  <a:gd name="T39" fmla="*/ 106 h 1428"/>
                  <a:gd name="T40" fmla="*/ 1639 w 1864"/>
                  <a:gd name="T41" fmla="*/ 259 h 1428"/>
                  <a:gd name="T42" fmla="*/ 1734 w 1864"/>
                  <a:gd name="T43" fmla="*/ 334 h 1428"/>
                  <a:gd name="T44" fmla="*/ 1739 w 1864"/>
                  <a:gd name="T45" fmla="*/ 337 h 1428"/>
                  <a:gd name="T46" fmla="*/ 1752 w 1864"/>
                  <a:gd name="T47" fmla="*/ 346 h 1428"/>
                  <a:gd name="T48" fmla="*/ 1770 w 1864"/>
                  <a:gd name="T49" fmla="*/ 362 h 1428"/>
                  <a:gd name="T50" fmla="*/ 1791 w 1864"/>
                  <a:gd name="T51" fmla="*/ 382 h 1428"/>
                  <a:gd name="T52" fmla="*/ 1810 w 1864"/>
                  <a:gd name="T53" fmla="*/ 408 h 1428"/>
                  <a:gd name="T54" fmla="*/ 1827 w 1864"/>
                  <a:gd name="T55" fmla="*/ 439 h 1428"/>
                  <a:gd name="T56" fmla="*/ 1836 w 1864"/>
                  <a:gd name="T57" fmla="*/ 477 h 1428"/>
                  <a:gd name="T58" fmla="*/ 1835 w 1864"/>
                  <a:gd name="T59" fmla="*/ 518 h 1428"/>
                  <a:gd name="T60" fmla="*/ 1837 w 1864"/>
                  <a:gd name="T61" fmla="*/ 518 h 1428"/>
                  <a:gd name="T62" fmla="*/ 1841 w 1864"/>
                  <a:gd name="T63" fmla="*/ 520 h 1428"/>
                  <a:gd name="T64" fmla="*/ 1846 w 1864"/>
                  <a:gd name="T65" fmla="*/ 523 h 1428"/>
                  <a:gd name="T66" fmla="*/ 1852 w 1864"/>
                  <a:gd name="T67" fmla="*/ 530 h 1428"/>
                  <a:gd name="T68" fmla="*/ 1858 w 1864"/>
                  <a:gd name="T69" fmla="*/ 541 h 1428"/>
                  <a:gd name="T70" fmla="*/ 1862 w 1864"/>
                  <a:gd name="T71" fmla="*/ 556 h 1428"/>
                  <a:gd name="T72" fmla="*/ 1864 w 1864"/>
                  <a:gd name="T73" fmla="*/ 579 h 1428"/>
                  <a:gd name="T74" fmla="*/ 1862 w 1864"/>
                  <a:gd name="T75" fmla="*/ 607 h 1428"/>
                  <a:gd name="T76" fmla="*/ 1825 w 1864"/>
                  <a:gd name="T77" fmla="*/ 606 h 1428"/>
                  <a:gd name="T78" fmla="*/ 1825 w 1864"/>
                  <a:gd name="T79" fmla="*/ 596 h 1428"/>
                  <a:gd name="T80" fmla="*/ 1508 w 1864"/>
                  <a:gd name="T81" fmla="*/ 596 h 1428"/>
                  <a:gd name="T82" fmla="*/ 1510 w 1864"/>
                  <a:gd name="T83" fmla="*/ 596 h 142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864"/>
                  <a:gd name="T127" fmla="*/ 0 h 1428"/>
                  <a:gd name="T128" fmla="*/ 1864 w 1864"/>
                  <a:gd name="T129" fmla="*/ 1428 h 142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864" h="1428">
                    <a:moveTo>
                      <a:pt x="1510" y="596"/>
                    </a:moveTo>
                    <a:lnTo>
                      <a:pt x="1262" y="601"/>
                    </a:lnTo>
                    <a:lnTo>
                      <a:pt x="960" y="1053"/>
                    </a:lnTo>
                    <a:lnTo>
                      <a:pt x="816" y="1031"/>
                    </a:lnTo>
                    <a:lnTo>
                      <a:pt x="696" y="1428"/>
                    </a:lnTo>
                    <a:lnTo>
                      <a:pt x="0" y="1335"/>
                    </a:lnTo>
                    <a:lnTo>
                      <a:pt x="388" y="972"/>
                    </a:lnTo>
                    <a:lnTo>
                      <a:pt x="313" y="960"/>
                    </a:lnTo>
                    <a:lnTo>
                      <a:pt x="313" y="166"/>
                    </a:lnTo>
                    <a:lnTo>
                      <a:pt x="795" y="0"/>
                    </a:lnTo>
                    <a:lnTo>
                      <a:pt x="1042" y="25"/>
                    </a:lnTo>
                    <a:lnTo>
                      <a:pt x="1452" y="13"/>
                    </a:lnTo>
                    <a:lnTo>
                      <a:pt x="1484" y="21"/>
                    </a:lnTo>
                    <a:lnTo>
                      <a:pt x="1509" y="33"/>
                    </a:lnTo>
                    <a:lnTo>
                      <a:pt x="1530" y="48"/>
                    </a:lnTo>
                    <a:lnTo>
                      <a:pt x="1544" y="65"/>
                    </a:lnTo>
                    <a:lnTo>
                      <a:pt x="1555" y="81"/>
                    </a:lnTo>
                    <a:lnTo>
                      <a:pt x="1561" y="94"/>
                    </a:lnTo>
                    <a:lnTo>
                      <a:pt x="1565" y="103"/>
                    </a:lnTo>
                    <a:lnTo>
                      <a:pt x="1566" y="106"/>
                    </a:lnTo>
                    <a:lnTo>
                      <a:pt x="1639" y="259"/>
                    </a:lnTo>
                    <a:lnTo>
                      <a:pt x="1734" y="334"/>
                    </a:lnTo>
                    <a:lnTo>
                      <a:pt x="1739" y="337"/>
                    </a:lnTo>
                    <a:lnTo>
                      <a:pt x="1752" y="346"/>
                    </a:lnTo>
                    <a:lnTo>
                      <a:pt x="1770" y="362"/>
                    </a:lnTo>
                    <a:lnTo>
                      <a:pt x="1791" y="382"/>
                    </a:lnTo>
                    <a:lnTo>
                      <a:pt x="1810" y="408"/>
                    </a:lnTo>
                    <a:lnTo>
                      <a:pt x="1827" y="439"/>
                    </a:lnTo>
                    <a:lnTo>
                      <a:pt x="1836" y="477"/>
                    </a:lnTo>
                    <a:lnTo>
                      <a:pt x="1835" y="518"/>
                    </a:lnTo>
                    <a:lnTo>
                      <a:pt x="1837" y="518"/>
                    </a:lnTo>
                    <a:lnTo>
                      <a:pt x="1841" y="520"/>
                    </a:lnTo>
                    <a:lnTo>
                      <a:pt x="1846" y="523"/>
                    </a:lnTo>
                    <a:lnTo>
                      <a:pt x="1852" y="530"/>
                    </a:lnTo>
                    <a:lnTo>
                      <a:pt x="1858" y="541"/>
                    </a:lnTo>
                    <a:lnTo>
                      <a:pt x="1862" y="556"/>
                    </a:lnTo>
                    <a:lnTo>
                      <a:pt x="1864" y="579"/>
                    </a:lnTo>
                    <a:lnTo>
                      <a:pt x="1862" y="607"/>
                    </a:lnTo>
                    <a:lnTo>
                      <a:pt x="1825" y="606"/>
                    </a:lnTo>
                    <a:lnTo>
                      <a:pt x="1825" y="596"/>
                    </a:lnTo>
                    <a:lnTo>
                      <a:pt x="1508" y="596"/>
                    </a:lnTo>
                    <a:lnTo>
                      <a:pt x="1510" y="596"/>
                    </a:lnTo>
                    <a:close/>
                  </a:path>
                </a:pathLst>
              </a:custGeom>
              <a:solidFill>
                <a:srgbClr val="000000"/>
              </a:solidFill>
              <a:ln w="19050">
                <a:noFill/>
                <a:round/>
                <a:headEnd/>
                <a:tailEnd/>
              </a:ln>
            </p:spPr>
            <p:txBody>
              <a:bodyPr/>
              <a:lstStyle/>
              <a:p>
                <a:endParaRPr lang="en-US"/>
              </a:p>
            </p:txBody>
          </p:sp>
          <p:sp>
            <p:nvSpPr>
              <p:cNvPr id="24592" name="Freeform 73"/>
              <p:cNvSpPr>
                <a:spLocks/>
              </p:cNvSpPr>
              <p:nvPr/>
            </p:nvSpPr>
            <p:spPr bwMode="auto">
              <a:xfrm>
                <a:off x="3129" y="3608"/>
                <a:ext cx="5" cy="57"/>
              </a:xfrm>
              <a:custGeom>
                <a:avLst/>
                <a:gdLst>
                  <a:gd name="T0" fmla="*/ 28 w 29"/>
                  <a:gd name="T1" fmla="*/ 0 h 90"/>
                  <a:gd name="T2" fmla="*/ 1 w 29"/>
                  <a:gd name="T3" fmla="*/ 15 h 90"/>
                  <a:gd name="T4" fmla="*/ 0 w 29"/>
                  <a:gd name="T5" fmla="*/ 86 h 90"/>
                  <a:gd name="T6" fmla="*/ 29 w 29"/>
                  <a:gd name="T7" fmla="*/ 90 h 90"/>
                  <a:gd name="T8" fmla="*/ 28 w 29"/>
                  <a:gd name="T9" fmla="*/ 17 h 90"/>
                  <a:gd name="T10" fmla="*/ 28 w 29"/>
                  <a:gd name="T11" fmla="*/ 0 h 90"/>
                  <a:gd name="T12" fmla="*/ 0 60000 65536"/>
                  <a:gd name="T13" fmla="*/ 0 60000 65536"/>
                  <a:gd name="T14" fmla="*/ 0 60000 65536"/>
                  <a:gd name="T15" fmla="*/ 0 60000 65536"/>
                  <a:gd name="T16" fmla="*/ 0 60000 65536"/>
                  <a:gd name="T17" fmla="*/ 0 60000 65536"/>
                  <a:gd name="T18" fmla="*/ 0 w 29"/>
                  <a:gd name="T19" fmla="*/ 0 h 90"/>
                  <a:gd name="T20" fmla="*/ 29 w 29"/>
                  <a:gd name="T21" fmla="*/ 90 h 90"/>
                </a:gdLst>
                <a:ahLst/>
                <a:cxnLst>
                  <a:cxn ang="T12">
                    <a:pos x="T0" y="T1"/>
                  </a:cxn>
                  <a:cxn ang="T13">
                    <a:pos x="T2" y="T3"/>
                  </a:cxn>
                  <a:cxn ang="T14">
                    <a:pos x="T4" y="T5"/>
                  </a:cxn>
                  <a:cxn ang="T15">
                    <a:pos x="T6" y="T7"/>
                  </a:cxn>
                  <a:cxn ang="T16">
                    <a:pos x="T8" y="T9"/>
                  </a:cxn>
                  <a:cxn ang="T17">
                    <a:pos x="T10" y="T11"/>
                  </a:cxn>
                </a:cxnLst>
                <a:rect l="T18" t="T19" r="T20" b="T21"/>
                <a:pathLst>
                  <a:path w="29" h="90">
                    <a:moveTo>
                      <a:pt x="28" y="0"/>
                    </a:moveTo>
                    <a:lnTo>
                      <a:pt x="1" y="15"/>
                    </a:lnTo>
                    <a:lnTo>
                      <a:pt x="0" y="86"/>
                    </a:lnTo>
                    <a:lnTo>
                      <a:pt x="29" y="90"/>
                    </a:lnTo>
                    <a:lnTo>
                      <a:pt x="28" y="17"/>
                    </a:lnTo>
                    <a:lnTo>
                      <a:pt x="28" y="0"/>
                    </a:lnTo>
                    <a:close/>
                  </a:path>
                </a:pathLst>
              </a:custGeom>
              <a:solidFill>
                <a:srgbClr val="000000"/>
              </a:solidFill>
              <a:ln w="19050">
                <a:noFill/>
                <a:round/>
                <a:headEnd/>
                <a:tailEnd/>
              </a:ln>
            </p:spPr>
            <p:txBody>
              <a:bodyPr/>
              <a:lstStyle/>
              <a:p>
                <a:endParaRPr lang="en-US"/>
              </a:p>
            </p:txBody>
          </p:sp>
          <p:sp>
            <p:nvSpPr>
              <p:cNvPr id="24593" name="Freeform 74"/>
              <p:cNvSpPr>
                <a:spLocks/>
              </p:cNvSpPr>
              <p:nvPr/>
            </p:nvSpPr>
            <p:spPr bwMode="auto">
              <a:xfrm>
                <a:off x="3601" y="3336"/>
                <a:ext cx="106" cy="165"/>
              </a:xfrm>
              <a:custGeom>
                <a:avLst/>
                <a:gdLst>
                  <a:gd name="T0" fmla="*/ 124 w 248"/>
                  <a:gd name="T1" fmla="*/ 247 h 247"/>
                  <a:gd name="T2" fmla="*/ 149 w 248"/>
                  <a:gd name="T3" fmla="*/ 245 h 247"/>
                  <a:gd name="T4" fmla="*/ 172 w 248"/>
                  <a:gd name="T5" fmla="*/ 237 h 247"/>
                  <a:gd name="T6" fmla="*/ 194 w 248"/>
                  <a:gd name="T7" fmla="*/ 226 h 247"/>
                  <a:gd name="T8" fmla="*/ 212 w 248"/>
                  <a:gd name="T9" fmla="*/ 211 h 247"/>
                  <a:gd name="T10" fmla="*/ 227 w 248"/>
                  <a:gd name="T11" fmla="*/ 193 h 247"/>
                  <a:gd name="T12" fmla="*/ 238 w 248"/>
                  <a:gd name="T13" fmla="*/ 171 h 247"/>
                  <a:gd name="T14" fmla="*/ 246 w 248"/>
                  <a:gd name="T15" fmla="*/ 148 h 247"/>
                  <a:gd name="T16" fmla="*/ 248 w 248"/>
                  <a:gd name="T17" fmla="*/ 124 h 247"/>
                  <a:gd name="T18" fmla="*/ 246 w 248"/>
                  <a:gd name="T19" fmla="*/ 99 h 247"/>
                  <a:gd name="T20" fmla="*/ 238 w 248"/>
                  <a:gd name="T21" fmla="*/ 75 h 247"/>
                  <a:gd name="T22" fmla="*/ 227 w 248"/>
                  <a:gd name="T23" fmla="*/ 54 h 247"/>
                  <a:gd name="T24" fmla="*/ 212 w 248"/>
                  <a:gd name="T25" fmla="*/ 36 h 247"/>
                  <a:gd name="T26" fmla="*/ 194 w 248"/>
                  <a:gd name="T27" fmla="*/ 21 h 247"/>
                  <a:gd name="T28" fmla="*/ 172 w 248"/>
                  <a:gd name="T29" fmla="*/ 10 h 247"/>
                  <a:gd name="T30" fmla="*/ 149 w 248"/>
                  <a:gd name="T31" fmla="*/ 2 h 247"/>
                  <a:gd name="T32" fmla="*/ 124 w 248"/>
                  <a:gd name="T33" fmla="*/ 0 h 247"/>
                  <a:gd name="T34" fmla="*/ 99 w 248"/>
                  <a:gd name="T35" fmla="*/ 2 h 247"/>
                  <a:gd name="T36" fmla="*/ 75 w 248"/>
                  <a:gd name="T37" fmla="*/ 10 h 247"/>
                  <a:gd name="T38" fmla="*/ 54 w 248"/>
                  <a:gd name="T39" fmla="*/ 21 h 247"/>
                  <a:gd name="T40" fmla="*/ 36 w 248"/>
                  <a:gd name="T41" fmla="*/ 36 h 247"/>
                  <a:gd name="T42" fmla="*/ 21 w 248"/>
                  <a:gd name="T43" fmla="*/ 54 h 247"/>
                  <a:gd name="T44" fmla="*/ 10 w 248"/>
                  <a:gd name="T45" fmla="*/ 75 h 247"/>
                  <a:gd name="T46" fmla="*/ 2 w 248"/>
                  <a:gd name="T47" fmla="*/ 99 h 247"/>
                  <a:gd name="T48" fmla="*/ 0 w 248"/>
                  <a:gd name="T49" fmla="*/ 124 h 247"/>
                  <a:gd name="T50" fmla="*/ 2 w 248"/>
                  <a:gd name="T51" fmla="*/ 148 h 247"/>
                  <a:gd name="T52" fmla="*/ 10 w 248"/>
                  <a:gd name="T53" fmla="*/ 171 h 247"/>
                  <a:gd name="T54" fmla="*/ 21 w 248"/>
                  <a:gd name="T55" fmla="*/ 193 h 247"/>
                  <a:gd name="T56" fmla="*/ 36 w 248"/>
                  <a:gd name="T57" fmla="*/ 211 h 247"/>
                  <a:gd name="T58" fmla="*/ 54 w 248"/>
                  <a:gd name="T59" fmla="*/ 226 h 247"/>
                  <a:gd name="T60" fmla="*/ 75 w 248"/>
                  <a:gd name="T61" fmla="*/ 237 h 247"/>
                  <a:gd name="T62" fmla="*/ 99 w 248"/>
                  <a:gd name="T63" fmla="*/ 245 h 247"/>
                  <a:gd name="T64" fmla="*/ 124 w 248"/>
                  <a:gd name="T65" fmla="*/ 247 h 24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8"/>
                  <a:gd name="T100" fmla="*/ 0 h 247"/>
                  <a:gd name="T101" fmla="*/ 248 w 248"/>
                  <a:gd name="T102" fmla="*/ 247 h 24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8" h="247">
                    <a:moveTo>
                      <a:pt x="124" y="247"/>
                    </a:moveTo>
                    <a:lnTo>
                      <a:pt x="149" y="245"/>
                    </a:lnTo>
                    <a:lnTo>
                      <a:pt x="172" y="237"/>
                    </a:lnTo>
                    <a:lnTo>
                      <a:pt x="194" y="226"/>
                    </a:lnTo>
                    <a:lnTo>
                      <a:pt x="212" y="211"/>
                    </a:lnTo>
                    <a:lnTo>
                      <a:pt x="227" y="193"/>
                    </a:lnTo>
                    <a:lnTo>
                      <a:pt x="238" y="171"/>
                    </a:lnTo>
                    <a:lnTo>
                      <a:pt x="246" y="148"/>
                    </a:lnTo>
                    <a:lnTo>
                      <a:pt x="248" y="124"/>
                    </a:lnTo>
                    <a:lnTo>
                      <a:pt x="246" y="99"/>
                    </a:lnTo>
                    <a:lnTo>
                      <a:pt x="238" y="75"/>
                    </a:lnTo>
                    <a:lnTo>
                      <a:pt x="227" y="54"/>
                    </a:lnTo>
                    <a:lnTo>
                      <a:pt x="212" y="36"/>
                    </a:lnTo>
                    <a:lnTo>
                      <a:pt x="194" y="21"/>
                    </a:lnTo>
                    <a:lnTo>
                      <a:pt x="172" y="10"/>
                    </a:lnTo>
                    <a:lnTo>
                      <a:pt x="149" y="2"/>
                    </a:lnTo>
                    <a:lnTo>
                      <a:pt x="124" y="0"/>
                    </a:lnTo>
                    <a:lnTo>
                      <a:pt x="99" y="2"/>
                    </a:lnTo>
                    <a:lnTo>
                      <a:pt x="75" y="10"/>
                    </a:lnTo>
                    <a:lnTo>
                      <a:pt x="54" y="21"/>
                    </a:lnTo>
                    <a:lnTo>
                      <a:pt x="36" y="36"/>
                    </a:lnTo>
                    <a:lnTo>
                      <a:pt x="21" y="54"/>
                    </a:lnTo>
                    <a:lnTo>
                      <a:pt x="10" y="75"/>
                    </a:lnTo>
                    <a:lnTo>
                      <a:pt x="2" y="99"/>
                    </a:lnTo>
                    <a:lnTo>
                      <a:pt x="0" y="124"/>
                    </a:lnTo>
                    <a:lnTo>
                      <a:pt x="2" y="148"/>
                    </a:lnTo>
                    <a:lnTo>
                      <a:pt x="10" y="171"/>
                    </a:lnTo>
                    <a:lnTo>
                      <a:pt x="21" y="193"/>
                    </a:lnTo>
                    <a:lnTo>
                      <a:pt x="36" y="211"/>
                    </a:lnTo>
                    <a:lnTo>
                      <a:pt x="54" y="226"/>
                    </a:lnTo>
                    <a:lnTo>
                      <a:pt x="75" y="237"/>
                    </a:lnTo>
                    <a:lnTo>
                      <a:pt x="99" y="245"/>
                    </a:lnTo>
                    <a:lnTo>
                      <a:pt x="124" y="247"/>
                    </a:lnTo>
                    <a:close/>
                  </a:path>
                </a:pathLst>
              </a:custGeom>
              <a:solidFill>
                <a:srgbClr val="000000"/>
              </a:solidFill>
              <a:ln w="19050">
                <a:noFill/>
                <a:round/>
                <a:headEnd/>
                <a:tailEnd/>
              </a:ln>
            </p:spPr>
            <p:txBody>
              <a:bodyPr/>
              <a:lstStyle/>
              <a:p>
                <a:endParaRPr lang="en-US"/>
              </a:p>
            </p:txBody>
          </p:sp>
          <p:sp>
            <p:nvSpPr>
              <p:cNvPr id="24594" name="Freeform 75"/>
              <p:cNvSpPr>
                <a:spLocks/>
              </p:cNvSpPr>
              <p:nvPr/>
            </p:nvSpPr>
            <p:spPr bwMode="auto">
              <a:xfrm>
                <a:off x="3618" y="3365"/>
                <a:ext cx="78" cy="114"/>
              </a:xfrm>
              <a:custGeom>
                <a:avLst/>
                <a:gdLst>
                  <a:gd name="T0" fmla="*/ 89 w 178"/>
                  <a:gd name="T1" fmla="*/ 177 h 177"/>
                  <a:gd name="T2" fmla="*/ 107 w 178"/>
                  <a:gd name="T3" fmla="*/ 175 h 177"/>
                  <a:gd name="T4" fmla="*/ 123 w 178"/>
                  <a:gd name="T5" fmla="*/ 170 h 177"/>
                  <a:gd name="T6" fmla="*/ 138 w 178"/>
                  <a:gd name="T7" fmla="*/ 162 h 177"/>
                  <a:gd name="T8" fmla="*/ 152 w 178"/>
                  <a:gd name="T9" fmla="*/ 150 h 177"/>
                  <a:gd name="T10" fmla="*/ 163 w 178"/>
                  <a:gd name="T11" fmla="*/ 137 h 177"/>
                  <a:gd name="T12" fmla="*/ 171 w 178"/>
                  <a:gd name="T13" fmla="*/ 122 h 177"/>
                  <a:gd name="T14" fmla="*/ 176 w 178"/>
                  <a:gd name="T15" fmla="*/ 106 h 177"/>
                  <a:gd name="T16" fmla="*/ 178 w 178"/>
                  <a:gd name="T17" fmla="*/ 89 h 177"/>
                  <a:gd name="T18" fmla="*/ 176 w 178"/>
                  <a:gd name="T19" fmla="*/ 71 h 177"/>
                  <a:gd name="T20" fmla="*/ 171 w 178"/>
                  <a:gd name="T21" fmla="*/ 55 h 177"/>
                  <a:gd name="T22" fmla="*/ 163 w 178"/>
                  <a:gd name="T23" fmla="*/ 39 h 177"/>
                  <a:gd name="T24" fmla="*/ 152 w 178"/>
                  <a:gd name="T25" fmla="*/ 26 h 177"/>
                  <a:gd name="T26" fmla="*/ 138 w 178"/>
                  <a:gd name="T27" fmla="*/ 15 h 177"/>
                  <a:gd name="T28" fmla="*/ 123 w 178"/>
                  <a:gd name="T29" fmla="*/ 7 h 177"/>
                  <a:gd name="T30" fmla="*/ 107 w 178"/>
                  <a:gd name="T31" fmla="*/ 2 h 177"/>
                  <a:gd name="T32" fmla="*/ 89 w 178"/>
                  <a:gd name="T33" fmla="*/ 0 h 177"/>
                  <a:gd name="T34" fmla="*/ 71 w 178"/>
                  <a:gd name="T35" fmla="*/ 2 h 177"/>
                  <a:gd name="T36" fmla="*/ 55 w 178"/>
                  <a:gd name="T37" fmla="*/ 7 h 177"/>
                  <a:gd name="T38" fmla="*/ 39 w 178"/>
                  <a:gd name="T39" fmla="*/ 15 h 177"/>
                  <a:gd name="T40" fmla="*/ 26 w 178"/>
                  <a:gd name="T41" fmla="*/ 26 h 177"/>
                  <a:gd name="T42" fmla="*/ 15 w 178"/>
                  <a:gd name="T43" fmla="*/ 39 h 177"/>
                  <a:gd name="T44" fmla="*/ 7 w 178"/>
                  <a:gd name="T45" fmla="*/ 55 h 177"/>
                  <a:gd name="T46" fmla="*/ 2 w 178"/>
                  <a:gd name="T47" fmla="*/ 71 h 177"/>
                  <a:gd name="T48" fmla="*/ 0 w 178"/>
                  <a:gd name="T49" fmla="*/ 89 h 177"/>
                  <a:gd name="T50" fmla="*/ 2 w 178"/>
                  <a:gd name="T51" fmla="*/ 106 h 177"/>
                  <a:gd name="T52" fmla="*/ 7 w 178"/>
                  <a:gd name="T53" fmla="*/ 122 h 177"/>
                  <a:gd name="T54" fmla="*/ 15 w 178"/>
                  <a:gd name="T55" fmla="*/ 137 h 177"/>
                  <a:gd name="T56" fmla="*/ 26 w 178"/>
                  <a:gd name="T57" fmla="*/ 150 h 177"/>
                  <a:gd name="T58" fmla="*/ 39 w 178"/>
                  <a:gd name="T59" fmla="*/ 162 h 177"/>
                  <a:gd name="T60" fmla="*/ 55 w 178"/>
                  <a:gd name="T61" fmla="*/ 170 h 177"/>
                  <a:gd name="T62" fmla="*/ 71 w 178"/>
                  <a:gd name="T63" fmla="*/ 175 h 177"/>
                  <a:gd name="T64" fmla="*/ 89 w 178"/>
                  <a:gd name="T65" fmla="*/ 177 h 17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78"/>
                  <a:gd name="T100" fmla="*/ 0 h 177"/>
                  <a:gd name="T101" fmla="*/ 178 w 178"/>
                  <a:gd name="T102" fmla="*/ 177 h 17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78" h="177">
                    <a:moveTo>
                      <a:pt x="89" y="177"/>
                    </a:moveTo>
                    <a:lnTo>
                      <a:pt x="107" y="175"/>
                    </a:lnTo>
                    <a:lnTo>
                      <a:pt x="123" y="170"/>
                    </a:lnTo>
                    <a:lnTo>
                      <a:pt x="138" y="162"/>
                    </a:lnTo>
                    <a:lnTo>
                      <a:pt x="152" y="150"/>
                    </a:lnTo>
                    <a:lnTo>
                      <a:pt x="163" y="137"/>
                    </a:lnTo>
                    <a:lnTo>
                      <a:pt x="171" y="122"/>
                    </a:lnTo>
                    <a:lnTo>
                      <a:pt x="176" y="106"/>
                    </a:lnTo>
                    <a:lnTo>
                      <a:pt x="178" y="89"/>
                    </a:lnTo>
                    <a:lnTo>
                      <a:pt x="176" y="71"/>
                    </a:lnTo>
                    <a:lnTo>
                      <a:pt x="171" y="55"/>
                    </a:lnTo>
                    <a:lnTo>
                      <a:pt x="163" y="39"/>
                    </a:lnTo>
                    <a:lnTo>
                      <a:pt x="152" y="26"/>
                    </a:lnTo>
                    <a:lnTo>
                      <a:pt x="138" y="15"/>
                    </a:lnTo>
                    <a:lnTo>
                      <a:pt x="123" y="7"/>
                    </a:lnTo>
                    <a:lnTo>
                      <a:pt x="107" y="2"/>
                    </a:lnTo>
                    <a:lnTo>
                      <a:pt x="89" y="0"/>
                    </a:lnTo>
                    <a:lnTo>
                      <a:pt x="71" y="2"/>
                    </a:lnTo>
                    <a:lnTo>
                      <a:pt x="55" y="7"/>
                    </a:lnTo>
                    <a:lnTo>
                      <a:pt x="39" y="15"/>
                    </a:lnTo>
                    <a:lnTo>
                      <a:pt x="26" y="26"/>
                    </a:lnTo>
                    <a:lnTo>
                      <a:pt x="15" y="39"/>
                    </a:lnTo>
                    <a:lnTo>
                      <a:pt x="7" y="55"/>
                    </a:lnTo>
                    <a:lnTo>
                      <a:pt x="2" y="71"/>
                    </a:lnTo>
                    <a:lnTo>
                      <a:pt x="0" y="89"/>
                    </a:lnTo>
                    <a:lnTo>
                      <a:pt x="2" y="106"/>
                    </a:lnTo>
                    <a:lnTo>
                      <a:pt x="7" y="122"/>
                    </a:lnTo>
                    <a:lnTo>
                      <a:pt x="15" y="137"/>
                    </a:lnTo>
                    <a:lnTo>
                      <a:pt x="26" y="150"/>
                    </a:lnTo>
                    <a:lnTo>
                      <a:pt x="39" y="162"/>
                    </a:lnTo>
                    <a:lnTo>
                      <a:pt x="55" y="170"/>
                    </a:lnTo>
                    <a:lnTo>
                      <a:pt x="71" y="175"/>
                    </a:lnTo>
                    <a:lnTo>
                      <a:pt x="89" y="177"/>
                    </a:lnTo>
                    <a:close/>
                  </a:path>
                </a:pathLst>
              </a:custGeom>
              <a:solidFill>
                <a:srgbClr val="494949"/>
              </a:solidFill>
              <a:ln w="19050">
                <a:noFill/>
                <a:round/>
                <a:headEnd/>
                <a:tailEnd/>
              </a:ln>
            </p:spPr>
            <p:txBody>
              <a:bodyPr/>
              <a:lstStyle/>
              <a:p>
                <a:endParaRPr lang="en-US"/>
              </a:p>
            </p:txBody>
          </p:sp>
          <p:sp>
            <p:nvSpPr>
              <p:cNvPr id="24595" name="Freeform 76"/>
              <p:cNvSpPr>
                <a:spLocks/>
              </p:cNvSpPr>
              <p:nvPr/>
            </p:nvSpPr>
            <p:spPr bwMode="auto">
              <a:xfrm>
                <a:off x="3184" y="3029"/>
                <a:ext cx="306" cy="135"/>
              </a:xfrm>
              <a:custGeom>
                <a:avLst/>
                <a:gdLst>
                  <a:gd name="T0" fmla="*/ 0 w 755"/>
                  <a:gd name="T1" fmla="*/ 132 h 196"/>
                  <a:gd name="T2" fmla="*/ 382 w 755"/>
                  <a:gd name="T3" fmla="*/ 0 h 196"/>
                  <a:gd name="T4" fmla="*/ 755 w 755"/>
                  <a:gd name="T5" fmla="*/ 39 h 196"/>
                  <a:gd name="T6" fmla="*/ 504 w 755"/>
                  <a:gd name="T7" fmla="*/ 196 h 196"/>
                  <a:gd name="T8" fmla="*/ 0 w 755"/>
                  <a:gd name="T9" fmla="*/ 132 h 196"/>
                  <a:gd name="T10" fmla="*/ 0 60000 65536"/>
                  <a:gd name="T11" fmla="*/ 0 60000 65536"/>
                  <a:gd name="T12" fmla="*/ 0 60000 65536"/>
                  <a:gd name="T13" fmla="*/ 0 60000 65536"/>
                  <a:gd name="T14" fmla="*/ 0 60000 65536"/>
                  <a:gd name="T15" fmla="*/ 0 w 755"/>
                  <a:gd name="T16" fmla="*/ 0 h 196"/>
                  <a:gd name="T17" fmla="*/ 755 w 755"/>
                  <a:gd name="T18" fmla="*/ 196 h 196"/>
                </a:gdLst>
                <a:ahLst/>
                <a:cxnLst>
                  <a:cxn ang="T10">
                    <a:pos x="T0" y="T1"/>
                  </a:cxn>
                  <a:cxn ang="T11">
                    <a:pos x="T2" y="T3"/>
                  </a:cxn>
                  <a:cxn ang="T12">
                    <a:pos x="T4" y="T5"/>
                  </a:cxn>
                  <a:cxn ang="T13">
                    <a:pos x="T6" y="T7"/>
                  </a:cxn>
                  <a:cxn ang="T14">
                    <a:pos x="T8" y="T9"/>
                  </a:cxn>
                </a:cxnLst>
                <a:rect l="T15" t="T16" r="T17" b="T18"/>
                <a:pathLst>
                  <a:path w="755" h="196">
                    <a:moveTo>
                      <a:pt x="0" y="132"/>
                    </a:moveTo>
                    <a:lnTo>
                      <a:pt x="382" y="0"/>
                    </a:lnTo>
                    <a:lnTo>
                      <a:pt x="755" y="39"/>
                    </a:lnTo>
                    <a:lnTo>
                      <a:pt x="504" y="196"/>
                    </a:lnTo>
                    <a:lnTo>
                      <a:pt x="0" y="132"/>
                    </a:lnTo>
                    <a:close/>
                  </a:path>
                </a:pathLst>
              </a:custGeom>
              <a:solidFill>
                <a:schemeClr val="bg1"/>
              </a:solidFill>
              <a:ln w="19050">
                <a:noFill/>
                <a:round/>
                <a:headEnd/>
                <a:tailEnd/>
              </a:ln>
            </p:spPr>
            <p:txBody>
              <a:bodyPr/>
              <a:lstStyle/>
              <a:p>
                <a:endParaRPr lang="en-US"/>
              </a:p>
            </p:txBody>
          </p:sp>
          <p:sp>
            <p:nvSpPr>
              <p:cNvPr id="24596" name="Freeform 77"/>
              <p:cNvSpPr>
                <a:spLocks/>
              </p:cNvSpPr>
              <p:nvPr/>
            </p:nvSpPr>
            <p:spPr bwMode="auto">
              <a:xfrm>
                <a:off x="3401" y="3071"/>
                <a:ext cx="106" cy="580"/>
              </a:xfrm>
              <a:custGeom>
                <a:avLst/>
                <a:gdLst>
                  <a:gd name="T0" fmla="*/ 0 w 270"/>
                  <a:gd name="T1" fmla="*/ 178 h 855"/>
                  <a:gd name="T2" fmla="*/ 9 w 270"/>
                  <a:gd name="T3" fmla="*/ 855 h 855"/>
                  <a:gd name="T4" fmla="*/ 270 w 270"/>
                  <a:gd name="T5" fmla="*/ 527 h 855"/>
                  <a:gd name="T6" fmla="*/ 261 w 270"/>
                  <a:gd name="T7" fmla="*/ 0 h 855"/>
                  <a:gd name="T8" fmla="*/ 0 w 270"/>
                  <a:gd name="T9" fmla="*/ 178 h 855"/>
                  <a:gd name="T10" fmla="*/ 0 60000 65536"/>
                  <a:gd name="T11" fmla="*/ 0 60000 65536"/>
                  <a:gd name="T12" fmla="*/ 0 60000 65536"/>
                  <a:gd name="T13" fmla="*/ 0 60000 65536"/>
                  <a:gd name="T14" fmla="*/ 0 60000 65536"/>
                  <a:gd name="T15" fmla="*/ 0 w 270"/>
                  <a:gd name="T16" fmla="*/ 0 h 855"/>
                  <a:gd name="T17" fmla="*/ 270 w 270"/>
                  <a:gd name="T18" fmla="*/ 855 h 855"/>
                </a:gdLst>
                <a:ahLst/>
                <a:cxnLst>
                  <a:cxn ang="T10">
                    <a:pos x="T0" y="T1"/>
                  </a:cxn>
                  <a:cxn ang="T11">
                    <a:pos x="T2" y="T3"/>
                  </a:cxn>
                  <a:cxn ang="T12">
                    <a:pos x="T4" y="T5"/>
                  </a:cxn>
                  <a:cxn ang="T13">
                    <a:pos x="T6" y="T7"/>
                  </a:cxn>
                  <a:cxn ang="T14">
                    <a:pos x="T8" y="T9"/>
                  </a:cxn>
                </a:cxnLst>
                <a:rect l="T15" t="T16" r="T17" b="T18"/>
                <a:pathLst>
                  <a:path w="270" h="855">
                    <a:moveTo>
                      <a:pt x="0" y="178"/>
                    </a:moveTo>
                    <a:lnTo>
                      <a:pt x="9" y="855"/>
                    </a:lnTo>
                    <a:lnTo>
                      <a:pt x="270" y="527"/>
                    </a:lnTo>
                    <a:lnTo>
                      <a:pt x="261" y="0"/>
                    </a:lnTo>
                    <a:lnTo>
                      <a:pt x="0" y="178"/>
                    </a:lnTo>
                    <a:close/>
                  </a:path>
                </a:pathLst>
              </a:custGeom>
              <a:solidFill>
                <a:schemeClr val="bg1"/>
              </a:solidFill>
              <a:ln w="19050">
                <a:noFill/>
                <a:round/>
                <a:headEnd/>
                <a:tailEnd/>
              </a:ln>
            </p:spPr>
            <p:txBody>
              <a:bodyPr/>
              <a:lstStyle/>
              <a:p>
                <a:endParaRPr lang="en-US"/>
              </a:p>
            </p:txBody>
          </p:sp>
          <p:sp>
            <p:nvSpPr>
              <p:cNvPr id="24597" name="Freeform 78"/>
              <p:cNvSpPr>
                <a:spLocks/>
              </p:cNvSpPr>
              <p:nvPr/>
            </p:nvSpPr>
            <p:spPr bwMode="auto">
              <a:xfrm>
                <a:off x="3046" y="3644"/>
                <a:ext cx="294" cy="307"/>
              </a:xfrm>
              <a:custGeom>
                <a:avLst/>
                <a:gdLst>
                  <a:gd name="T0" fmla="*/ 378 w 716"/>
                  <a:gd name="T1" fmla="*/ 0 h 453"/>
                  <a:gd name="T2" fmla="*/ 716 w 716"/>
                  <a:gd name="T3" fmla="*/ 55 h 453"/>
                  <a:gd name="T4" fmla="*/ 584 w 716"/>
                  <a:gd name="T5" fmla="*/ 453 h 453"/>
                  <a:gd name="T6" fmla="*/ 0 w 716"/>
                  <a:gd name="T7" fmla="*/ 377 h 453"/>
                  <a:gd name="T8" fmla="*/ 378 w 716"/>
                  <a:gd name="T9" fmla="*/ 0 h 453"/>
                  <a:gd name="T10" fmla="*/ 0 60000 65536"/>
                  <a:gd name="T11" fmla="*/ 0 60000 65536"/>
                  <a:gd name="T12" fmla="*/ 0 60000 65536"/>
                  <a:gd name="T13" fmla="*/ 0 60000 65536"/>
                  <a:gd name="T14" fmla="*/ 0 60000 65536"/>
                  <a:gd name="T15" fmla="*/ 0 w 716"/>
                  <a:gd name="T16" fmla="*/ 0 h 453"/>
                  <a:gd name="T17" fmla="*/ 716 w 716"/>
                  <a:gd name="T18" fmla="*/ 453 h 453"/>
                </a:gdLst>
                <a:ahLst/>
                <a:cxnLst>
                  <a:cxn ang="T10">
                    <a:pos x="T0" y="T1"/>
                  </a:cxn>
                  <a:cxn ang="T11">
                    <a:pos x="T2" y="T3"/>
                  </a:cxn>
                  <a:cxn ang="T12">
                    <a:pos x="T4" y="T5"/>
                  </a:cxn>
                  <a:cxn ang="T13">
                    <a:pos x="T6" y="T7"/>
                  </a:cxn>
                  <a:cxn ang="T14">
                    <a:pos x="T8" y="T9"/>
                  </a:cxn>
                </a:cxnLst>
                <a:rect l="T15" t="T16" r="T17" b="T18"/>
                <a:pathLst>
                  <a:path w="716" h="453">
                    <a:moveTo>
                      <a:pt x="378" y="0"/>
                    </a:moveTo>
                    <a:lnTo>
                      <a:pt x="716" y="55"/>
                    </a:lnTo>
                    <a:lnTo>
                      <a:pt x="584" y="453"/>
                    </a:lnTo>
                    <a:lnTo>
                      <a:pt x="0" y="377"/>
                    </a:lnTo>
                    <a:lnTo>
                      <a:pt x="378" y="0"/>
                    </a:lnTo>
                    <a:close/>
                  </a:path>
                </a:pathLst>
              </a:custGeom>
              <a:solidFill>
                <a:srgbClr val="BFBFBF"/>
              </a:solidFill>
              <a:ln w="19050">
                <a:noFill/>
                <a:round/>
                <a:headEnd/>
                <a:tailEnd/>
              </a:ln>
            </p:spPr>
            <p:txBody>
              <a:bodyPr/>
              <a:lstStyle/>
              <a:p>
                <a:endParaRPr lang="en-US"/>
              </a:p>
            </p:txBody>
          </p:sp>
          <p:sp>
            <p:nvSpPr>
              <p:cNvPr id="24598" name="Freeform 79"/>
              <p:cNvSpPr>
                <a:spLocks/>
              </p:cNvSpPr>
              <p:nvPr/>
            </p:nvSpPr>
            <p:spPr bwMode="auto">
              <a:xfrm>
                <a:off x="3212" y="3386"/>
                <a:ext cx="89" cy="172"/>
              </a:xfrm>
              <a:custGeom>
                <a:avLst/>
                <a:gdLst>
                  <a:gd name="T0" fmla="*/ 212 w 212"/>
                  <a:gd name="T1" fmla="*/ 265 h 265"/>
                  <a:gd name="T2" fmla="*/ 212 w 212"/>
                  <a:gd name="T3" fmla="*/ 35 h 265"/>
                  <a:gd name="T4" fmla="*/ 0 w 212"/>
                  <a:gd name="T5" fmla="*/ 0 h 265"/>
                  <a:gd name="T6" fmla="*/ 0 w 212"/>
                  <a:gd name="T7" fmla="*/ 232 h 265"/>
                  <a:gd name="T8" fmla="*/ 212 w 212"/>
                  <a:gd name="T9" fmla="*/ 265 h 265"/>
                  <a:gd name="T10" fmla="*/ 0 60000 65536"/>
                  <a:gd name="T11" fmla="*/ 0 60000 65536"/>
                  <a:gd name="T12" fmla="*/ 0 60000 65536"/>
                  <a:gd name="T13" fmla="*/ 0 60000 65536"/>
                  <a:gd name="T14" fmla="*/ 0 60000 65536"/>
                  <a:gd name="T15" fmla="*/ 0 w 212"/>
                  <a:gd name="T16" fmla="*/ 0 h 265"/>
                  <a:gd name="T17" fmla="*/ 212 w 212"/>
                  <a:gd name="T18" fmla="*/ 265 h 265"/>
                </a:gdLst>
                <a:ahLst/>
                <a:cxnLst>
                  <a:cxn ang="T10">
                    <a:pos x="T0" y="T1"/>
                  </a:cxn>
                  <a:cxn ang="T11">
                    <a:pos x="T2" y="T3"/>
                  </a:cxn>
                  <a:cxn ang="T12">
                    <a:pos x="T4" y="T5"/>
                  </a:cxn>
                  <a:cxn ang="T13">
                    <a:pos x="T6" y="T7"/>
                  </a:cxn>
                  <a:cxn ang="T14">
                    <a:pos x="T8" y="T9"/>
                  </a:cxn>
                </a:cxnLst>
                <a:rect l="T15" t="T16" r="T17" b="T18"/>
                <a:pathLst>
                  <a:path w="212" h="265">
                    <a:moveTo>
                      <a:pt x="212" y="265"/>
                    </a:moveTo>
                    <a:lnTo>
                      <a:pt x="212" y="35"/>
                    </a:lnTo>
                    <a:lnTo>
                      <a:pt x="0" y="0"/>
                    </a:lnTo>
                    <a:lnTo>
                      <a:pt x="0" y="232"/>
                    </a:lnTo>
                    <a:lnTo>
                      <a:pt x="212" y="265"/>
                    </a:lnTo>
                    <a:close/>
                  </a:path>
                </a:pathLst>
              </a:custGeom>
              <a:solidFill>
                <a:srgbClr val="AA9144"/>
              </a:solidFill>
              <a:ln w="19050">
                <a:noFill/>
                <a:round/>
                <a:headEnd/>
                <a:tailEnd/>
              </a:ln>
            </p:spPr>
            <p:txBody>
              <a:bodyPr/>
              <a:lstStyle/>
              <a:p>
                <a:endParaRPr lang="en-US"/>
              </a:p>
            </p:txBody>
          </p:sp>
          <p:sp>
            <p:nvSpPr>
              <p:cNvPr id="24599" name="Freeform 80"/>
              <p:cNvSpPr>
                <a:spLocks/>
              </p:cNvSpPr>
              <p:nvPr/>
            </p:nvSpPr>
            <p:spPr bwMode="auto">
              <a:xfrm>
                <a:off x="3212" y="3343"/>
                <a:ext cx="128" cy="65"/>
              </a:xfrm>
              <a:custGeom>
                <a:avLst/>
                <a:gdLst>
                  <a:gd name="T0" fmla="*/ 0 w 290"/>
                  <a:gd name="T1" fmla="*/ 62 h 97"/>
                  <a:gd name="T2" fmla="*/ 94 w 290"/>
                  <a:gd name="T3" fmla="*/ 0 h 97"/>
                  <a:gd name="T4" fmla="*/ 290 w 290"/>
                  <a:gd name="T5" fmla="*/ 30 h 97"/>
                  <a:gd name="T6" fmla="*/ 212 w 290"/>
                  <a:gd name="T7" fmla="*/ 97 h 97"/>
                  <a:gd name="T8" fmla="*/ 0 w 290"/>
                  <a:gd name="T9" fmla="*/ 62 h 97"/>
                  <a:gd name="T10" fmla="*/ 0 60000 65536"/>
                  <a:gd name="T11" fmla="*/ 0 60000 65536"/>
                  <a:gd name="T12" fmla="*/ 0 60000 65536"/>
                  <a:gd name="T13" fmla="*/ 0 60000 65536"/>
                  <a:gd name="T14" fmla="*/ 0 60000 65536"/>
                  <a:gd name="T15" fmla="*/ 0 w 290"/>
                  <a:gd name="T16" fmla="*/ 0 h 97"/>
                  <a:gd name="T17" fmla="*/ 290 w 290"/>
                  <a:gd name="T18" fmla="*/ 97 h 97"/>
                </a:gdLst>
                <a:ahLst/>
                <a:cxnLst>
                  <a:cxn ang="T10">
                    <a:pos x="T0" y="T1"/>
                  </a:cxn>
                  <a:cxn ang="T11">
                    <a:pos x="T2" y="T3"/>
                  </a:cxn>
                  <a:cxn ang="T12">
                    <a:pos x="T4" y="T5"/>
                  </a:cxn>
                  <a:cxn ang="T13">
                    <a:pos x="T6" y="T7"/>
                  </a:cxn>
                  <a:cxn ang="T14">
                    <a:pos x="T8" y="T9"/>
                  </a:cxn>
                </a:cxnLst>
                <a:rect l="T15" t="T16" r="T17" b="T18"/>
                <a:pathLst>
                  <a:path w="290" h="97">
                    <a:moveTo>
                      <a:pt x="0" y="62"/>
                    </a:moveTo>
                    <a:lnTo>
                      <a:pt x="94" y="0"/>
                    </a:lnTo>
                    <a:lnTo>
                      <a:pt x="290" y="30"/>
                    </a:lnTo>
                    <a:lnTo>
                      <a:pt x="212" y="97"/>
                    </a:lnTo>
                    <a:lnTo>
                      <a:pt x="0" y="62"/>
                    </a:lnTo>
                    <a:close/>
                  </a:path>
                </a:pathLst>
              </a:custGeom>
              <a:solidFill>
                <a:srgbClr val="664C00"/>
              </a:solidFill>
              <a:ln w="19050">
                <a:noFill/>
                <a:round/>
                <a:headEnd/>
                <a:tailEnd/>
              </a:ln>
            </p:spPr>
            <p:txBody>
              <a:bodyPr/>
              <a:lstStyle/>
              <a:p>
                <a:endParaRPr lang="en-US"/>
              </a:p>
            </p:txBody>
          </p:sp>
          <p:sp>
            <p:nvSpPr>
              <p:cNvPr id="24600" name="Freeform 81"/>
              <p:cNvSpPr>
                <a:spLocks/>
              </p:cNvSpPr>
              <p:nvPr/>
            </p:nvSpPr>
            <p:spPr bwMode="auto">
              <a:xfrm>
                <a:off x="3301" y="3365"/>
                <a:ext cx="39" cy="193"/>
              </a:xfrm>
              <a:custGeom>
                <a:avLst/>
                <a:gdLst>
                  <a:gd name="T0" fmla="*/ 0 w 78"/>
                  <a:gd name="T1" fmla="*/ 67 h 297"/>
                  <a:gd name="T2" fmla="*/ 78 w 78"/>
                  <a:gd name="T3" fmla="*/ 0 h 297"/>
                  <a:gd name="T4" fmla="*/ 78 w 78"/>
                  <a:gd name="T5" fmla="*/ 232 h 297"/>
                  <a:gd name="T6" fmla="*/ 0 w 78"/>
                  <a:gd name="T7" fmla="*/ 297 h 297"/>
                  <a:gd name="T8" fmla="*/ 0 w 78"/>
                  <a:gd name="T9" fmla="*/ 67 h 297"/>
                  <a:gd name="T10" fmla="*/ 0 60000 65536"/>
                  <a:gd name="T11" fmla="*/ 0 60000 65536"/>
                  <a:gd name="T12" fmla="*/ 0 60000 65536"/>
                  <a:gd name="T13" fmla="*/ 0 60000 65536"/>
                  <a:gd name="T14" fmla="*/ 0 60000 65536"/>
                  <a:gd name="T15" fmla="*/ 0 w 78"/>
                  <a:gd name="T16" fmla="*/ 0 h 297"/>
                  <a:gd name="T17" fmla="*/ 78 w 78"/>
                  <a:gd name="T18" fmla="*/ 297 h 297"/>
                </a:gdLst>
                <a:ahLst/>
                <a:cxnLst>
                  <a:cxn ang="T10">
                    <a:pos x="T0" y="T1"/>
                  </a:cxn>
                  <a:cxn ang="T11">
                    <a:pos x="T2" y="T3"/>
                  </a:cxn>
                  <a:cxn ang="T12">
                    <a:pos x="T4" y="T5"/>
                  </a:cxn>
                  <a:cxn ang="T13">
                    <a:pos x="T6" y="T7"/>
                  </a:cxn>
                  <a:cxn ang="T14">
                    <a:pos x="T8" y="T9"/>
                  </a:cxn>
                </a:cxnLst>
                <a:rect l="T15" t="T16" r="T17" b="T18"/>
                <a:pathLst>
                  <a:path w="78" h="297">
                    <a:moveTo>
                      <a:pt x="0" y="67"/>
                    </a:moveTo>
                    <a:lnTo>
                      <a:pt x="78" y="0"/>
                    </a:lnTo>
                    <a:lnTo>
                      <a:pt x="78" y="232"/>
                    </a:lnTo>
                    <a:lnTo>
                      <a:pt x="0" y="297"/>
                    </a:lnTo>
                    <a:lnTo>
                      <a:pt x="0" y="67"/>
                    </a:lnTo>
                    <a:close/>
                  </a:path>
                </a:pathLst>
              </a:custGeom>
              <a:solidFill>
                <a:srgbClr val="351C00"/>
              </a:solidFill>
              <a:ln w="19050">
                <a:noFill/>
                <a:round/>
                <a:headEnd/>
                <a:tailEnd/>
              </a:ln>
            </p:spPr>
            <p:txBody>
              <a:bodyPr/>
              <a:lstStyle/>
              <a:p>
                <a:endParaRPr lang="en-US"/>
              </a:p>
            </p:txBody>
          </p:sp>
          <p:sp>
            <p:nvSpPr>
              <p:cNvPr id="24601" name="Freeform 82"/>
              <p:cNvSpPr>
                <a:spLocks/>
              </p:cNvSpPr>
              <p:nvPr/>
            </p:nvSpPr>
            <p:spPr bwMode="auto">
              <a:xfrm>
                <a:off x="3168" y="3451"/>
                <a:ext cx="89" cy="185"/>
              </a:xfrm>
              <a:custGeom>
                <a:avLst/>
                <a:gdLst>
                  <a:gd name="T0" fmla="*/ 212 w 212"/>
                  <a:gd name="T1" fmla="*/ 266 h 266"/>
                  <a:gd name="T2" fmla="*/ 212 w 212"/>
                  <a:gd name="T3" fmla="*/ 34 h 266"/>
                  <a:gd name="T4" fmla="*/ 0 w 212"/>
                  <a:gd name="T5" fmla="*/ 0 h 266"/>
                  <a:gd name="T6" fmla="*/ 0 w 212"/>
                  <a:gd name="T7" fmla="*/ 232 h 266"/>
                  <a:gd name="T8" fmla="*/ 212 w 212"/>
                  <a:gd name="T9" fmla="*/ 266 h 266"/>
                  <a:gd name="T10" fmla="*/ 0 60000 65536"/>
                  <a:gd name="T11" fmla="*/ 0 60000 65536"/>
                  <a:gd name="T12" fmla="*/ 0 60000 65536"/>
                  <a:gd name="T13" fmla="*/ 0 60000 65536"/>
                  <a:gd name="T14" fmla="*/ 0 60000 65536"/>
                  <a:gd name="T15" fmla="*/ 0 w 212"/>
                  <a:gd name="T16" fmla="*/ 0 h 266"/>
                  <a:gd name="T17" fmla="*/ 212 w 212"/>
                  <a:gd name="T18" fmla="*/ 266 h 266"/>
                </a:gdLst>
                <a:ahLst/>
                <a:cxnLst>
                  <a:cxn ang="T10">
                    <a:pos x="T0" y="T1"/>
                  </a:cxn>
                  <a:cxn ang="T11">
                    <a:pos x="T2" y="T3"/>
                  </a:cxn>
                  <a:cxn ang="T12">
                    <a:pos x="T4" y="T5"/>
                  </a:cxn>
                  <a:cxn ang="T13">
                    <a:pos x="T6" y="T7"/>
                  </a:cxn>
                  <a:cxn ang="T14">
                    <a:pos x="T8" y="T9"/>
                  </a:cxn>
                </a:cxnLst>
                <a:rect l="T15" t="T16" r="T17" b="T18"/>
                <a:pathLst>
                  <a:path w="212" h="266">
                    <a:moveTo>
                      <a:pt x="212" y="266"/>
                    </a:moveTo>
                    <a:lnTo>
                      <a:pt x="212" y="34"/>
                    </a:lnTo>
                    <a:lnTo>
                      <a:pt x="0" y="0"/>
                    </a:lnTo>
                    <a:lnTo>
                      <a:pt x="0" y="232"/>
                    </a:lnTo>
                    <a:lnTo>
                      <a:pt x="212" y="266"/>
                    </a:lnTo>
                    <a:close/>
                  </a:path>
                </a:pathLst>
              </a:custGeom>
              <a:solidFill>
                <a:srgbClr val="E5CC7F"/>
              </a:solidFill>
              <a:ln w="19050">
                <a:noFill/>
                <a:round/>
                <a:headEnd/>
                <a:tailEnd/>
              </a:ln>
            </p:spPr>
            <p:txBody>
              <a:bodyPr/>
              <a:lstStyle/>
              <a:p>
                <a:endParaRPr lang="en-US"/>
              </a:p>
            </p:txBody>
          </p:sp>
          <p:sp>
            <p:nvSpPr>
              <p:cNvPr id="24602" name="Freeform 83"/>
              <p:cNvSpPr>
                <a:spLocks/>
              </p:cNvSpPr>
              <p:nvPr/>
            </p:nvSpPr>
            <p:spPr bwMode="auto">
              <a:xfrm>
                <a:off x="3168" y="3400"/>
                <a:ext cx="116" cy="72"/>
              </a:xfrm>
              <a:custGeom>
                <a:avLst/>
                <a:gdLst>
                  <a:gd name="T0" fmla="*/ 0 w 290"/>
                  <a:gd name="T1" fmla="*/ 61 h 95"/>
                  <a:gd name="T2" fmla="*/ 94 w 290"/>
                  <a:gd name="T3" fmla="*/ 0 h 95"/>
                  <a:gd name="T4" fmla="*/ 290 w 290"/>
                  <a:gd name="T5" fmla="*/ 30 h 95"/>
                  <a:gd name="T6" fmla="*/ 212 w 290"/>
                  <a:gd name="T7" fmla="*/ 95 h 95"/>
                  <a:gd name="T8" fmla="*/ 0 w 290"/>
                  <a:gd name="T9" fmla="*/ 61 h 95"/>
                  <a:gd name="T10" fmla="*/ 0 60000 65536"/>
                  <a:gd name="T11" fmla="*/ 0 60000 65536"/>
                  <a:gd name="T12" fmla="*/ 0 60000 65536"/>
                  <a:gd name="T13" fmla="*/ 0 60000 65536"/>
                  <a:gd name="T14" fmla="*/ 0 60000 65536"/>
                  <a:gd name="T15" fmla="*/ 0 w 290"/>
                  <a:gd name="T16" fmla="*/ 0 h 95"/>
                  <a:gd name="T17" fmla="*/ 290 w 290"/>
                  <a:gd name="T18" fmla="*/ 95 h 95"/>
                </a:gdLst>
                <a:ahLst/>
                <a:cxnLst>
                  <a:cxn ang="T10">
                    <a:pos x="T0" y="T1"/>
                  </a:cxn>
                  <a:cxn ang="T11">
                    <a:pos x="T2" y="T3"/>
                  </a:cxn>
                  <a:cxn ang="T12">
                    <a:pos x="T4" y="T5"/>
                  </a:cxn>
                  <a:cxn ang="T13">
                    <a:pos x="T6" y="T7"/>
                  </a:cxn>
                  <a:cxn ang="T14">
                    <a:pos x="T8" y="T9"/>
                  </a:cxn>
                </a:cxnLst>
                <a:rect l="T15" t="T16" r="T17" b="T18"/>
                <a:pathLst>
                  <a:path w="290" h="95">
                    <a:moveTo>
                      <a:pt x="0" y="61"/>
                    </a:moveTo>
                    <a:lnTo>
                      <a:pt x="94" y="0"/>
                    </a:lnTo>
                    <a:lnTo>
                      <a:pt x="290" y="30"/>
                    </a:lnTo>
                    <a:lnTo>
                      <a:pt x="212" y="95"/>
                    </a:lnTo>
                    <a:lnTo>
                      <a:pt x="0" y="61"/>
                    </a:lnTo>
                    <a:close/>
                  </a:path>
                </a:pathLst>
              </a:custGeom>
              <a:solidFill>
                <a:srgbClr val="997F33"/>
              </a:solidFill>
              <a:ln w="19050">
                <a:noFill/>
                <a:round/>
                <a:headEnd/>
                <a:tailEnd/>
              </a:ln>
            </p:spPr>
            <p:txBody>
              <a:bodyPr/>
              <a:lstStyle/>
              <a:p>
                <a:endParaRPr lang="en-US"/>
              </a:p>
            </p:txBody>
          </p:sp>
          <p:sp>
            <p:nvSpPr>
              <p:cNvPr id="24603" name="Freeform 84"/>
              <p:cNvSpPr>
                <a:spLocks/>
              </p:cNvSpPr>
              <p:nvPr/>
            </p:nvSpPr>
            <p:spPr bwMode="auto">
              <a:xfrm>
                <a:off x="3257" y="3429"/>
                <a:ext cx="27" cy="207"/>
              </a:xfrm>
              <a:custGeom>
                <a:avLst/>
                <a:gdLst>
                  <a:gd name="T0" fmla="*/ 0 w 78"/>
                  <a:gd name="T1" fmla="*/ 65 h 297"/>
                  <a:gd name="T2" fmla="*/ 78 w 78"/>
                  <a:gd name="T3" fmla="*/ 0 h 297"/>
                  <a:gd name="T4" fmla="*/ 78 w 78"/>
                  <a:gd name="T5" fmla="*/ 231 h 297"/>
                  <a:gd name="T6" fmla="*/ 0 w 78"/>
                  <a:gd name="T7" fmla="*/ 297 h 297"/>
                  <a:gd name="T8" fmla="*/ 0 w 78"/>
                  <a:gd name="T9" fmla="*/ 65 h 297"/>
                  <a:gd name="T10" fmla="*/ 0 60000 65536"/>
                  <a:gd name="T11" fmla="*/ 0 60000 65536"/>
                  <a:gd name="T12" fmla="*/ 0 60000 65536"/>
                  <a:gd name="T13" fmla="*/ 0 60000 65536"/>
                  <a:gd name="T14" fmla="*/ 0 60000 65536"/>
                  <a:gd name="T15" fmla="*/ 0 w 78"/>
                  <a:gd name="T16" fmla="*/ 0 h 297"/>
                  <a:gd name="T17" fmla="*/ 78 w 78"/>
                  <a:gd name="T18" fmla="*/ 297 h 297"/>
                </a:gdLst>
                <a:ahLst/>
                <a:cxnLst>
                  <a:cxn ang="T10">
                    <a:pos x="T0" y="T1"/>
                  </a:cxn>
                  <a:cxn ang="T11">
                    <a:pos x="T2" y="T3"/>
                  </a:cxn>
                  <a:cxn ang="T12">
                    <a:pos x="T4" y="T5"/>
                  </a:cxn>
                  <a:cxn ang="T13">
                    <a:pos x="T6" y="T7"/>
                  </a:cxn>
                  <a:cxn ang="T14">
                    <a:pos x="T8" y="T9"/>
                  </a:cxn>
                </a:cxnLst>
                <a:rect l="T15" t="T16" r="T17" b="T18"/>
                <a:pathLst>
                  <a:path w="78" h="297">
                    <a:moveTo>
                      <a:pt x="0" y="65"/>
                    </a:moveTo>
                    <a:lnTo>
                      <a:pt x="78" y="0"/>
                    </a:lnTo>
                    <a:lnTo>
                      <a:pt x="78" y="231"/>
                    </a:lnTo>
                    <a:lnTo>
                      <a:pt x="0" y="297"/>
                    </a:lnTo>
                    <a:lnTo>
                      <a:pt x="0" y="65"/>
                    </a:lnTo>
                    <a:close/>
                  </a:path>
                </a:pathLst>
              </a:custGeom>
              <a:solidFill>
                <a:srgbClr val="4C3300"/>
              </a:solidFill>
              <a:ln w="19050">
                <a:noFill/>
                <a:round/>
                <a:headEnd/>
                <a:tailEnd/>
              </a:ln>
            </p:spPr>
            <p:txBody>
              <a:bodyPr/>
              <a:lstStyle/>
              <a:p>
                <a:endParaRPr lang="en-US"/>
              </a:p>
            </p:txBody>
          </p:sp>
          <p:sp>
            <p:nvSpPr>
              <p:cNvPr id="24604" name="Freeform 85"/>
              <p:cNvSpPr>
                <a:spLocks/>
              </p:cNvSpPr>
              <p:nvPr/>
            </p:nvSpPr>
            <p:spPr bwMode="auto">
              <a:xfrm>
                <a:off x="3218" y="3207"/>
                <a:ext cx="139" cy="193"/>
              </a:xfrm>
              <a:custGeom>
                <a:avLst/>
                <a:gdLst>
                  <a:gd name="T0" fmla="*/ 334 w 334"/>
                  <a:gd name="T1" fmla="*/ 278 h 278"/>
                  <a:gd name="T2" fmla="*/ 334 w 334"/>
                  <a:gd name="T3" fmla="*/ 46 h 278"/>
                  <a:gd name="T4" fmla="*/ 0 w 334"/>
                  <a:gd name="T5" fmla="*/ 0 h 278"/>
                  <a:gd name="T6" fmla="*/ 0 w 334"/>
                  <a:gd name="T7" fmla="*/ 232 h 278"/>
                  <a:gd name="T8" fmla="*/ 334 w 334"/>
                  <a:gd name="T9" fmla="*/ 278 h 278"/>
                  <a:gd name="T10" fmla="*/ 0 60000 65536"/>
                  <a:gd name="T11" fmla="*/ 0 60000 65536"/>
                  <a:gd name="T12" fmla="*/ 0 60000 65536"/>
                  <a:gd name="T13" fmla="*/ 0 60000 65536"/>
                  <a:gd name="T14" fmla="*/ 0 60000 65536"/>
                  <a:gd name="T15" fmla="*/ 0 w 334"/>
                  <a:gd name="T16" fmla="*/ 0 h 278"/>
                  <a:gd name="T17" fmla="*/ 334 w 334"/>
                  <a:gd name="T18" fmla="*/ 278 h 278"/>
                </a:gdLst>
                <a:ahLst/>
                <a:cxnLst>
                  <a:cxn ang="T10">
                    <a:pos x="T0" y="T1"/>
                  </a:cxn>
                  <a:cxn ang="T11">
                    <a:pos x="T2" y="T3"/>
                  </a:cxn>
                  <a:cxn ang="T12">
                    <a:pos x="T4" y="T5"/>
                  </a:cxn>
                  <a:cxn ang="T13">
                    <a:pos x="T6" y="T7"/>
                  </a:cxn>
                  <a:cxn ang="T14">
                    <a:pos x="T8" y="T9"/>
                  </a:cxn>
                </a:cxnLst>
                <a:rect l="T15" t="T16" r="T17" b="T18"/>
                <a:pathLst>
                  <a:path w="334" h="278">
                    <a:moveTo>
                      <a:pt x="334" y="278"/>
                    </a:moveTo>
                    <a:lnTo>
                      <a:pt x="334" y="46"/>
                    </a:lnTo>
                    <a:lnTo>
                      <a:pt x="0" y="0"/>
                    </a:lnTo>
                    <a:lnTo>
                      <a:pt x="0" y="232"/>
                    </a:lnTo>
                    <a:lnTo>
                      <a:pt x="334" y="278"/>
                    </a:lnTo>
                    <a:close/>
                  </a:path>
                </a:pathLst>
              </a:custGeom>
              <a:solidFill>
                <a:srgbClr val="8E7528"/>
              </a:solidFill>
              <a:ln w="19050">
                <a:noFill/>
                <a:round/>
                <a:headEnd/>
                <a:tailEnd/>
              </a:ln>
            </p:spPr>
            <p:txBody>
              <a:bodyPr/>
              <a:lstStyle/>
              <a:p>
                <a:endParaRPr lang="en-US"/>
              </a:p>
            </p:txBody>
          </p:sp>
          <p:sp>
            <p:nvSpPr>
              <p:cNvPr id="24605" name="Freeform 86"/>
              <p:cNvSpPr>
                <a:spLocks/>
              </p:cNvSpPr>
              <p:nvPr/>
            </p:nvSpPr>
            <p:spPr bwMode="auto">
              <a:xfrm>
                <a:off x="3218" y="3164"/>
                <a:ext cx="166" cy="79"/>
              </a:xfrm>
              <a:custGeom>
                <a:avLst/>
                <a:gdLst>
                  <a:gd name="T0" fmla="*/ 0 w 410"/>
                  <a:gd name="T1" fmla="*/ 58 h 104"/>
                  <a:gd name="T2" fmla="*/ 91 w 410"/>
                  <a:gd name="T3" fmla="*/ 0 h 104"/>
                  <a:gd name="T4" fmla="*/ 410 w 410"/>
                  <a:gd name="T5" fmla="*/ 38 h 104"/>
                  <a:gd name="T6" fmla="*/ 334 w 410"/>
                  <a:gd name="T7" fmla="*/ 104 h 104"/>
                  <a:gd name="T8" fmla="*/ 0 w 410"/>
                  <a:gd name="T9" fmla="*/ 58 h 104"/>
                  <a:gd name="T10" fmla="*/ 0 60000 65536"/>
                  <a:gd name="T11" fmla="*/ 0 60000 65536"/>
                  <a:gd name="T12" fmla="*/ 0 60000 65536"/>
                  <a:gd name="T13" fmla="*/ 0 60000 65536"/>
                  <a:gd name="T14" fmla="*/ 0 60000 65536"/>
                  <a:gd name="T15" fmla="*/ 0 w 410"/>
                  <a:gd name="T16" fmla="*/ 0 h 104"/>
                  <a:gd name="T17" fmla="*/ 410 w 410"/>
                  <a:gd name="T18" fmla="*/ 104 h 104"/>
                </a:gdLst>
                <a:ahLst/>
                <a:cxnLst>
                  <a:cxn ang="T10">
                    <a:pos x="T0" y="T1"/>
                  </a:cxn>
                  <a:cxn ang="T11">
                    <a:pos x="T2" y="T3"/>
                  </a:cxn>
                  <a:cxn ang="T12">
                    <a:pos x="T4" y="T5"/>
                  </a:cxn>
                  <a:cxn ang="T13">
                    <a:pos x="T6" y="T7"/>
                  </a:cxn>
                  <a:cxn ang="T14">
                    <a:pos x="T8" y="T9"/>
                  </a:cxn>
                </a:cxnLst>
                <a:rect l="T15" t="T16" r="T17" b="T18"/>
                <a:pathLst>
                  <a:path w="410" h="104">
                    <a:moveTo>
                      <a:pt x="0" y="58"/>
                    </a:moveTo>
                    <a:lnTo>
                      <a:pt x="91" y="0"/>
                    </a:lnTo>
                    <a:lnTo>
                      <a:pt x="410" y="38"/>
                    </a:lnTo>
                    <a:lnTo>
                      <a:pt x="334" y="104"/>
                    </a:lnTo>
                    <a:lnTo>
                      <a:pt x="0" y="58"/>
                    </a:lnTo>
                    <a:close/>
                  </a:path>
                </a:pathLst>
              </a:custGeom>
              <a:solidFill>
                <a:srgbClr val="6D5407"/>
              </a:solidFill>
              <a:ln w="19050">
                <a:noFill/>
                <a:round/>
                <a:headEnd/>
                <a:tailEnd/>
              </a:ln>
            </p:spPr>
            <p:txBody>
              <a:bodyPr/>
              <a:lstStyle/>
              <a:p>
                <a:endParaRPr lang="en-US"/>
              </a:p>
            </p:txBody>
          </p:sp>
          <p:sp>
            <p:nvSpPr>
              <p:cNvPr id="24606" name="Freeform 87"/>
              <p:cNvSpPr>
                <a:spLocks/>
              </p:cNvSpPr>
              <p:nvPr/>
            </p:nvSpPr>
            <p:spPr bwMode="auto">
              <a:xfrm>
                <a:off x="3357" y="3200"/>
                <a:ext cx="27" cy="200"/>
              </a:xfrm>
              <a:custGeom>
                <a:avLst/>
                <a:gdLst>
                  <a:gd name="T0" fmla="*/ 0 w 76"/>
                  <a:gd name="T1" fmla="*/ 66 h 298"/>
                  <a:gd name="T2" fmla="*/ 76 w 76"/>
                  <a:gd name="T3" fmla="*/ 0 h 298"/>
                  <a:gd name="T4" fmla="*/ 76 w 76"/>
                  <a:gd name="T5" fmla="*/ 232 h 298"/>
                  <a:gd name="T6" fmla="*/ 0 w 76"/>
                  <a:gd name="T7" fmla="*/ 298 h 298"/>
                  <a:gd name="T8" fmla="*/ 0 w 76"/>
                  <a:gd name="T9" fmla="*/ 66 h 298"/>
                  <a:gd name="T10" fmla="*/ 0 60000 65536"/>
                  <a:gd name="T11" fmla="*/ 0 60000 65536"/>
                  <a:gd name="T12" fmla="*/ 0 60000 65536"/>
                  <a:gd name="T13" fmla="*/ 0 60000 65536"/>
                  <a:gd name="T14" fmla="*/ 0 60000 65536"/>
                  <a:gd name="T15" fmla="*/ 0 w 76"/>
                  <a:gd name="T16" fmla="*/ 0 h 298"/>
                  <a:gd name="T17" fmla="*/ 76 w 76"/>
                  <a:gd name="T18" fmla="*/ 298 h 298"/>
                </a:gdLst>
                <a:ahLst/>
                <a:cxnLst>
                  <a:cxn ang="T10">
                    <a:pos x="T0" y="T1"/>
                  </a:cxn>
                  <a:cxn ang="T11">
                    <a:pos x="T2" y="T3"/>
                  </a:cxn>
                  <a:cxn ang="T12">
                    <a:pos x="T4" y="T5"/>
                  </a:cxn>
                  <a:cxn ang="T13">
                    <a:pos x="T6" y="T7"/>
                  </a:cxn>
                  <a:cxn ang="T14">
                    <a:pos x="T8" y="T9"/>
                  </a:cxn>
                </a:cxnLst>
                <a:rect l="T15" t="T16" r="T17" b="T18"/>
                <a:pathLst>
                  <a:path w="76" h="298">
                    <a:moveTo>
                      <a:pt x="0" y="66"/>
                    </a:moveTo>
                    <a:lnTo>
                      <a:pt x="76" y="0"/>
                    </a:lnTo>
                    <a:lnTo>
                      <a:pt x="76" y="232"/>
                    </a:lnTo>
                    <a:lnTo>
                      <a:pt x="0" y="298"/>
                    </a:lnTo>
                    <a:lnTo>
                      <a:pt x="0" y="66"/>
                    </a:lnTo>
                    <a:close/>
                  </a:path>
                </a:pathLst>
              </a:custGeom>
              <a:solidFill>
                <a:srgbClr val="351C00"/>
              </a:solidFill>
              <a:ln w="19050">
                <a:noFill/>
                <a:round/>
                <a:headEnd/>
                <a:tailEnd/>
              </a:ln>
            </p:spPr>
            <p:txBody>
              <a:bodyPr/>
              <a:lstStyle/>
              <a:p>
                <a:endParaRPr lang="en-US"/>
              </a:p>
            </p:txBody>
          </p:sp>
          <p:sp>
            <p:nvSpPr>
              <p:cNvPr id="24607" name="Freeform 88"/>
              <p:cNvSpPr>
                <a:spLocks/>
              </p:cNvSpPr>
              <p:nvPr/>
            </p:nvSpPr>
            <p:spPr bwMode="auto">
              <a:xfrm>
                <a:off x="3268" y="3465"/>
                <a:ext cx="89" cy="186"/>
              </a:xfrm>
              <a:custGeom>
                <a:avLst/>
                <a:gdLst>
                  <a:gd name="T0" fmla="*/ 213 w 213"/>
                  <a:gd name="T1" fmla="*/ 265 h 265"/>
                  <a:gd name="T2" fmla="*/ 213 w 213"/>
                  <a:gd name="T3" fmla="*/ 34 h 265"/>
                  <a:gd name="T4" fmla="*/ 0 w 213"/>
                  <a:gd name="T5" fmla="*/ 0 h 265"/>
                  <a:gd name="T6" fmla="*/ 0 w 213"/>
                  <a:gd name="T7" fmla="*/ 232 h 265"/>
                  <a:gd name="T8" fmla="*/ 213 w 213"/>
                  <a:gd name="T9" fmla="*/ 265 h 265"/>
                  <a:gd name="T10" fmla="*/ 0 60000 65536"/>
                  <a:gd name="T11" fmla="*/ 0 60000 65536"/>
                  <a:gd name="T12" fmla="*/ 0 60000 65536"/>
                  <a:gd name="T13" fmla="*/ 0 60000 65536"/>
                  <a:gd name="T14" fmla="*/ 0 60000 65536"/>
                  <a:gd name="T15" fmla="*/ 0 w 213"/>
                  <a:gd name="T16" fmla="*/ 0 h 265"/>
                  <a:gd name="T17" fmla="*/ 213 w 213"/>
                  <a:gd name="T18" fmla="*/ 265 h 265"/>
                </a:gdLst>
                <a:ahLst/>
                <a:cxnLst>
                  <a:cxn ang="T10">
                    <a:pos x="T0" y="T1"/>
                  </a:cxn>
                  <a:cxn ang="T11">
                    <a:pos x="T2" y="T3"/>
                  </a:cxn>
                  <a:cxn ang="T12">
                    <a:pos x="T4" y="T5"/>
                  </a:cxn>
                  <a:cxn ang="T13">
                    <a:pos x="T6" y="T7"/>
                  </a:cxn>
                  <a:cxn ang="T14">
                    <a:pos x="T8" y="T9"/>
                  </a:cxn>
                </a:cxnLst>
                <a:rect l="T15" t="T16" r="T17" b="T18"/>
                <a:pathLst>
                  <a:path w="213" h="265">
                    <a:moveTo>
                      <a:pt x="213" y="265"/>
                    </a:moveTo>
                    <a:lnTo>
                      <a:pt x="213" y="34"/>
                    </a:lnTo>
                    <a:lnTo>
                      <a:pt x="0" y="0"/>
                    </a:lnTo>
                    <a:lnTo>
                      <a:pt x="0" y="232"/>
                    </a:lnTo>
                    <a:lnTo>
                      <a:pt x="213" y="265"/>
                    </a:lnTo>
                    <a:close/>
                  </a:path>
                </a:pathLst>
              </a:custGeom>
              <a:solidFill>
                <a:srgbClr val="E5CC7F"/>
              </a:solidFill>
              <a:ln w="19050">
                <a:noFill/>
                <a:round/>
                <a:headEnd/>
                <a:tailEnd/>
              </a:ln>
            </p:spPr>
            <p:txBody>
              <a:bodyPr/>
              <a:lstStyle/>
              <a:p>
                <a:endParaRPr lang="en-US"/>
              </a:p>
            </p:txBody>
          </p:sp>
          <p:sp>
            <p:nvSpPr>
              <p:cNvPr id="24608" name="Freeform 89"/>
              <p:cNvSpPr>
                <a:spLocks/>
              </p:cNvSpPr>
              <p:nvPr/>
            </p:nvSpPr>
            <p:spPr bwMode="auto">
              <a:xfrm>
                <a:off x="3357" y="3451"/>
                <a:ext cx="27" cy="200"/>
              </a:xfrm>
              <a:custGeom>
                <a:avLst/>
                <a:gdLst>
                  <a:gd name="T0" fmla="*/ 0 w 68"/>
                  <a:gd name="T1" fmla="*/ 62 h 293"/>
                  <a:gd name="T2" fmla="*/ 68 w 68"/>
                  <a:gd name="T3" fmla="*/ 0 h 293"/>
                  <a:gd name="T4" fmla="*/ 67 w 68"/>
                  <a:gd name="T5" fmla="*/ 217 h 293"/>
                  <a:gd name="T6" fmla="*/ 0 w 68"/>
                  <a:gd name="T7" fmla="*/ 293 h 293"/>
                  <a:gd name="T8" fmla="*/ 0 w 68"/>
                  <a:gd name="T9" fmla="*/ 62 h 293"/>
                  <a:gd name="T10" fmla="*/ 0 60000 65536"/>
                  <a:gd name="T11" fmla="*/ 0 60000 65536"/>
                  <a:gd name="T12" fmla="*/ 0 60000 65536"/>
                  <a:gd name="T13" fmla="*/ 0 60000 65536"/>
                  <a:gd name="T14" fmla="*/ 0 60000 65536"/>
                  <a:gd name="T15" fmla="*/ 0 w 68"/>
                  <a:gd name="T16" fmla="*/ 0 h 293"/>
                  <a:gd name="T17" fmla="*/ 68 w 68"/>
                  <a:gd name="T18" fmla="*/ 293 h 293"/>
                </a:gdLst>
                <a:ahLst/>
                <a:cxnLst>
                  <a:cxn ang="T10">
                    <a:pos x="T0" y="T1"/>
                  </a:cxn>
                  <a:cxn ang="T11">
                    <a:pos x="T2" y="T3"/>
                  </a:cxn>
                  <a:cxn ang="T12">
                    <a:pos x="T4" y="T5"/>
                  </a:cxn>
                  <a:cxn ang="T13">
                    <a:pos x="T6" y="T7"/>
                  </a:cxn>
                  <a:cxn ang="T14">
                    <a:pos x="T8" y="T9"/>
                  </a:cxn>
                </a:cxnLst>
                <a:rect l="T15" t="T16" r="T17" b="T18"/>
                <a:pathLst>
                  <a:path w="68" h="293">
                    <a:moveTo>
                      <a:pt x="0" y="62"/>
                    </a:moveTo>
                    <a:lnTo>
                      <a:pt x="68" y="0"/>
                    </a:lnTo>
                    <a:lnTo>
                      <a:pt x="67" y="217"/>
                    </a:lnTo>
                    <a:lnTo>
                      <a:pt x="0" y="293"/>
                    </a:lnTo>
                    <a:lnTo>
                      <a:pt x="0" y="62"/>
                    </a:lnTo>
                    <a:close/>
                  </a:path>
                </a:pathLst>
              </a:custGeom>
              <a:solidFill>
                <a:srgbClr val="4C3300"/>
              </a:solidFill>
              <a:ln w="19050">
                <a:noFill/>
                <a:round/>
                <a:headEnd/>
                <a:tailEnd/>
              </a:ln>
            </p:spPr>
            <p:txBody>
              <a:bodyPr/>
              <a:lstStyle/>
              <a:p>
                <a:endParaRPr lang="en-US"/>
              </a:p>
            </p:txBody>
          </p:sp>
          <p:sp>
            <p:nvSpPr>
              <p:cNvPr id="24609" name="Freeform 90"/>
              <p:cNvSpPr>
                <a:spLocks/>
              </p:cNvSpPr>
              <p:nvPr/>
            </p:nvSpPr>
            <p:spPr bwMode="auto">
              <a:xfrm>
                <a:off x="3268" y="3315"/>
                <a:ext cx="116" cy="178"/>
              </a:xfrm>
              <a:custGeom>
                <a:avLst/>
                <a:gdLst>
                  <a:gd name="T0" fmla="*/ 213 w 281"/>
                  <a:gd name="T1" fmla="*/ 262 h 262"/>
                  <a:gd name="T2" fmla="*/ 281 w 281"/>
                  <a:gd name="T3" fmla="*/ 200 h 262"/>
                  <a:gd name="T4" fmla="*/ 281 w 281"/>
                  <a:gd name="T5" fmla="*/ 0 h 262"/>
                  <a:gd name="T6" fmla="*/ 0 w 281"/>
                  <a:gd name="T7" fmla="*/ 228 h 262"/>
                  <a:gd name="T8" fmla="*/ 213 w 281"/>
                  <a:gd name="T9" fmla="*/ 262 h 262"/>
                  <a:gd name="T10" fmla="*/ 0 60000 65536"/>
                  <a:gd name="T11" fmla="*/ 0 60000 65536"/>
                  <a:gd name="T12" fmla="*/ 0 60000 65536"/>
                  <a:gd name="T13" fmla="*/ 0 60000 65536"/>
                  <a:gd name="T14" fmla="*/ 0 60000 65536"/>
                  <a:gd name="T15" fmla="*/ 0 w 281"/>
                  <a:gd name="T16" fmla="*/ 0 h 262"/>
                  <a:gd name="T17" fmla="*/ 281 w 281"/>
                  <a:gd name="T18" fmla="*/ 262 h 262"/>
                </a:gdLst>
                <a:ahLst/>
                <a:cxnLst>
                  <a:cxn ang="T10">
                    <a:pos x="T0" y="T1"/>
                  </a:cxn>
                  <a:cxn ang="T11">
                    <a:pos x="T2" y="T3"/>
                  </a:cxn>
                  <a:cxn ang="T12">
                    <a:pos x="T4" y="T5"/>
                  </a:cxn>
                  <a:cxn ang="T13">
                    <a:pos x="T6" y="T7"/>
                  </a:cxn>
                  <a:cxn ang="T14">
                    <a:pos x="T8" y="T9"/>
                  </a:cxn>
                </a:cxnLst>
                <a:rect l="T15" t="T16" r="T17" b="T18"/>
                <a:pathLst>
                  <a:path w="281" h="262">
                    <a:moveTo>
                      <a:pt x="213" y="262"/>
                    </a:moveTo>
                    <a:lnTo>
                      <a:pt x="281" y="200"/>
                    </a:lnTo>
                    <a:lnTo>
                      <a:pt x="281" y="0"/>
                    </a:lnTo>
                    <a:lnTo>
                      <a:pt x="0" y="228"/>
                    </a:lnTo>
                    <a:lnTo>
                      <a:pt x="213" y="262"/>
                    </a:lnTo>
                    <a:close/>
                  </a:path>
                </a:pathLst>
              </a:custGeom>
              <a:solidFill>
                <a:srgbClr val="A0873A"/>
              </a:solidFill>
              <a:ln w="19050">
                <a:noFill/>
                <a:round/>
                <a:headEnd/>
                <a:tailEnd/>
              </a:ln>
            </p:spPr>
            <p:txBody>
              <a:bodyPr/>
              <a:lstStyle/>
              <a:p>
                <a:endParaRPr lang="en-US"/>
              </a:p>
            </p:txBody>
          </p:sp>
          <p:sp>
            <p:nvSpPr>
              <p:cNvPr id="24610" name="Freeform 91"/>
              <p:cNvSpPr>
                <a:spLocks/>
              </p:cNvSpPr>
              <p:nvPr/>
            </p:nvSpPr>
            <p:spPr bwMode="auto">
              <a:xfrm>
                <a:off x="3134" y="3622"/>
                <a:ext cx="50" cy="29"/>
              </a:xfrm>
              <a:custGeom>
                <a:avLst/>
                <a:gdLst>
                  <a:gd name="T0" fmla="*/ 82 w 105"/>
                  <a:gd name="T1" fmla="*/ 41 h 41"/>
                  <a:gd name="T2" fmla="*/ 105 w 105"/>
                  <a:gd name="T3" fmla="*/ 15 h 41"/>
                  <a:gd name="T4" fmla="*/ 0 w 105"/>
                  <a:gd name="T5" fmla="*/ 0 h 41"/>
                  <a:gd name="T6" fmla="*/ 0 w 105"/>
                  <a:gd name="T7" fmla="*/ 28 h 41"/>
                  <a:gd name="T8" fmla="*/ 82 w 105"/>
                  <a:gd name="T9" fmla="*/ 41 h 41"/>
                  <a:gd name="T10" fmla="*/ 0 60000 65536"/>
                  <a:gd name="T11" fmla="*/ 0 60000 65536"/>
                  <a:gd name="T12" fmla="*/ 0 60000 65536"/>
                  <a:gd name="T13" fmla="*/ 0 60000 65536"/>
                  <a:gd name="T14" fmla="*/ 0 60000 65536"/>
                  <a:gd name="T15" fmla="*/ 0 w 105"/>
                  <a:gd name="T16" fmla="*/ 0 h 41"/>
                  <a:gd name="T17" fmla="*/ 105 w 105"/>
                  <a:gd name="T18" fmla="*/ 41 h 41"/>
                </a:gdLst>
                <a:ahLst/>
                <a:cxnLst>
                  <a:cxn ang="T10">
                    <a:pos x="T0" y="T1"/>
                  </a:cxn>
                  <a:cxn ang="T11">
                    <a:pos x="T2" y="T3"/>
                  </a:cxn>
                  <a:cxn ang="T12">
                    <a:pos x="T4" y="T5"/>
                  </a:cxn>
                  <a:cxn ang="T13">
                    <a:pos x="T6" y="T7"/>
                  </a:cxn>
                  <a:cxn ang="T14">
                    <a:pos x="T8" y="T9"/>
                  </a:cxn>
                </a:cxnLst>
                <a:rect l="T15" t="T16" r="T17" b="T18"/>
                <a:pathLst>
                  <a:path w="105" h="41">
                    <a:moveTo>
                      <a:pt x="82" y="41"/>
                    </a:moveTo>
                    <a:lnTo>
                      <a:pt x="105" y="15"/>
                    </a:lnTo>
                    <a:lnTo>
                      <a:pt x="0" y="0"/>
                    </a:lnTo>
                    <a:lnTo>
                      <a:pt x="0" y="28"/>
                    </a:lnTo>
                    <a:lnTo>
                      <a:pt x="82" y="41"/>
                    </a:lnTo>
                    <a:close/>
                  </a:path>
                </a:pathLst>
              </a:custGeom>
              <a:solidFill>
                <a:srgbClr val="7F7F7F"/>
              </a:solidFill>
              <a:ln w="19050">
                <a:noFill/>
                <a:round/>
                <a:headEnd/>
                <a:tailEnd/>
              </a:ln>
            </p:spPr>
            <p:txBody>
              <a:bodyPr/>
              <a:lstStyle/>
              <a:p>
                <a:endParaRPr lang="en-US"/>
              </a:p>
            </p:txBody>
          </p:sp>
          <p:sp>
            <p:nvSpPr>
              <p:cNvPr id="24611" name="Freeform 92"/>
              <p:cNvSpPr>
                <a:spLocks/>
              </p:cNvSpPr>
              <p:nvPr/>
            </p:nvSpPr>
            <p:spPr bwMode="auto">
              <a:xfrm>
                <a:off x="3357" y="3679"/>
                <a:ext cx="44" cy="29"/>
              </a:xfrm>
              <a:custGeom>
                <a:avLst/>
                <a:gdLst>
                  <a:gd name="T0" fmla="*/ 90 w 90"/>
                  <a:gd name="T1" fmla="*/ 42 h 42"/>
                  <a:gd name="T2" fmla="*/ 90 w 90"/>
                  <a:gd name="T3" fmla="*/ 14 h 42"/>
                  <a:gd name="T4" fmla="*/ 0 w 90"/>
                  <a:gd name="T5" fmla="*/ 0 h 42"/>
                  <a:gd name="T6" fmla="*/ 0 w 90"/>
                  <a:gd name="T7" fmla="*/ 28 h 42"/>
                  <a:gd name="T8" fmla="*/ 90 w 90"/>
                  <a:gd name="T9" fmla="*/ 42 h 42"/>
                  <a:gd name="T10" fmla="*/ 0 60000 65536"/>
                  <a:gd name="T11" fmla="*/ 0 60000 65536"/>
                  <a:gd name="T12" fmla="*/ 0 60000 65536"/>
                  <a:gd name="T13" fmla="*/ 0 60000 65536"/>
                  <a:gd name="T14" fmla="*/ 0 60000 65536"/>
                  <a:gd name="T15" fmla="*/ 0 w 90"/>
                  <a:gd name="T16" fmla="*/ 0 h 42"/>
                  <a:gd name="T17" fmla="*/ 90 w 90"/>
                  <a:gd name="T18" fmla="*/ 42 h 42"/>
                </a:gdLst>
                <a:ahLst/>
                <a:cxnLst>
                  <a:cxn ang="T10">
                    <a:pos x="T0" y="T1"/>
                  </a:cxn>
                  <a:cxn ang="T11">
                    <a:pos x="T2" y="T3"/>
                  </a:cxn>
                  <a:cxn ang="T12">
                    <a:pos x="T4" y="T5"/>
                  </a:cxn>
                  <a:cxn ang="T13">
                    <a:pos x="T6" y="T7"/>
                  </a:cxn>
                  <a:cxn ang="T14">
                    <a:pos x="T8" y="T9"/>
                  </a:cxn>
                </a:cxnLst>
                <a:rect l="T15" t="T16" r="T17" b="T18"/>
                <a:pathLst>
                  <a:path w="90" h="42">
                    <a:moveTo>
                      <a:pt x="90" y="42"/>
                    </a:moveTo>
                    <a:lnTo>
                      <a:pt x="90" y="14"/>
                    </a:lnTo>
                    <a:lnTo>
                      <a:pt x="0" y="0"/>
                    </a:lnTo>
                    <a:lnTo>
                      <a:pt x="0" y="28"/>
                    </a:lnTo>
                    <a:lnTo>
                      <a:pt x="90" y="42"/>
                    </a:lnTo>
                    <a:close/>
                  </a:path>
                </a:pathLst>
              </a:custGeom>
              <a:solidFill>
                <a:srgbClr val="7F7F7F"/>
              </a:solidFill>
              <a:ln w="19050">
                <a:noFill/>
                <a:round/>
                <a:headEnd/>
                <a:tailEnd/>
              </a:ln>
            </p:spPr>
            <p:txBody>
              <a:bodyPr/>
              <a:lstStyle/>
              <a:p>
                <a:endParaRPr lang="en-US"/>
              </a:p>
            </p:txBody>
          </p:sp>
          <p:sp>
            <p:nvSpPr>
              <p:cNvPr id="24612" name="Freeform 93"/>
              <p:cNvSpPr>
                <a:spLocks/>
              </p:cNvSpPr>
              <p:nvPr/>
            </p:nvSpPr>
            <p:spPr bwMode="auto">
              <a:xfrm>
                <a:off x="3112" y="3651"/>
                <a:ext cx="122" cy="264"/>
              </a:xfrm>
              <a:custGeom>
                <a:avLst/>
                <a:gdLst>
                  <a:gd name="T0" fmla="*/ 287 w 293"/>
                  <a:gd name="T1" fmla="*/ 0 h 392"/>
                  <a:gd name="T2" fmla="*/ 0 w 293"/>
                  <a:gd name="T3" fmla="*/ 389 h 392"/>
                  <a:gd name="T4" fmla="*/ 24 w 293"/>
                  <a:gd name="T5" fmla="*/ 392 h 392"/>
                  <a:gd name="T6" fmla="*/ 293 w 293"/>
                  <a:gd name="T7" fmla="*/ 0 h 392"/>
                  <a:gd name="T8" fmla="*/ 287 w 293"/>
                  <a:gd name="T9" fmla="*/ 0 h 392"/>
                  <a:gd name="T10" fmla="*/ 0 60000 65536"/>
                  <a:gd name="T11" fmla="*/ 0 60000 65536"/>
                  <a:gd name="T12" fmla="*/ 0 60000 65536"/>
                  <a:gd name="T13" fmla="*/ 0 60000 65536"/>
                  <a:gd name="T14" fmla="*/ 0 60000 65536"/>
                  <a:gd name="T15" fmla="*/ 0 w 293"/>
                  <a:gd name="T16" fmla="*/ 0 h 392"/>
                  <a:gd name="T17" fmla="*/ 293 w 293"/>
                  <a:gd name="T18" fmla="*/ 392 h 392"/>
                </a:gdLst>
                <a:ahLst/>
                <a:cxnLst>
                  <a:cxn ang="T10">
                    <a:pos x="T0" y="T1"/>
                  </a:cxn>
                  <a:cxn ang="T11">
                    <a:pos x="T2" y="T3"/>
                  </a:cxn>
                  <a:cxn ang="T12">
                    <a:pos x="T4" y="T5"/>
                  </a:cxn>
                  <a:cxn ang="T13">
                    <a:pos x="T6" y="T7"/>
                  </a:cxn>
                  <a:cxn ang="T14">
                    <a:pos x="T8" y="T9"/>
                  </a:cxn>
                </a:cxnLst>
                <a:rect l="T15" t="T16" r="T17" b="T18"/>
                <a:pathLst>
                  <a:path w="293" h="392">
                    <a:moveTo>
                      <a:pt x="287" y="0"/>
                    </a:moveTo>
                    <a:lnTo>
                      <a:pt x="0" y="389"/>
                    </a:lnTo>
                    <a:lnTo>
                      <a:pt x="24" y="392"/>
                    </a:lnTo>
                    <a:lnTo>
                      <a:pt x="293" y="0"/>
                    </a:lnTo>
                    <a:lnTo>
                      <a:pt x="287" y="0"/>
                    </a:lnTo>
                    <a:close/>
                  </a:path>
                </a:pathLst>
              </a:custGeom>
              <a:solidFill>
                <a:srgbClr val="000000"/>
              </a:solidFill>
              <a:ln w="19050">
                <a:noFill/>
                <a:round/>
                <a:headEnd/>
                <a:tailEnd/>
              </a:ln>
            </p:spPr>
            <p:txBody>
              <a:bodyPr/>
              <a:lstStyle/>
              <a:p>
                <a:endParaRPr lang="en-US"/>
              </a:p>
            </p:txBody>
          </p:sp>
          <p:sp>
            <p:nvSpPr>
              <p:cNvPr id="24613" name="Freeform 94"/>
              <p:cNvSpPr>
                <a:spLocks/>
              </p:cNvSpPr>
              <p:nvPr/>
            </p:nvSpPr>
            <p:spPr bwMode="auto">
              <a:xfrm>
                <a:off x="3101" y="3651"/>
                <a:ext cx="133" cy="264"/>
              </a:xfrm>
              <a:custGeom>
                <a:avLst/>
                <a:gdLst>
                  <a:gd name="T0" fmla="*/ 321 w 321"/>
                  <a:gd name="T1" fmla="*/ 1 h 386"/>
                  <a:gd name="T2" fmla="*/ 34 w 321"/>
                  <a:gd name="T3" fmla="*/ 386 h 386"/>
                  <a:gd name="T4" fmla="*/ 0 w 321"/>
                  <a:gd name="T5" fmla="*/ 382 h 386"/>
                  <a:gd name="T6" fmla="*/ 311 w 321"/>
                  <a:gd name="T7" fmla="*/ 0 h 386"/>
                  <a:gd name="T8" fmla="*/ 321 w 321"/>
                  <a:gd name="T9" fmla="*/ 1 h 386"/>
                  <a:gd name="T10" fmla="*/ 0 60000 65536"/>
                  <a:gd name="T11" fmla="*/ 0 60000 65536"/>
                  <a:gd name="T12" fmla="*/ 0 60000 65536"/>
                  <a:gd name="T13" fmla="*/ 0 60000 65536"/>
                  <a:gd name="T14" fmla="*/ 0 60000 65536"/>
                  <a:gd name="T15" fmla="*/ 0 w 321"/>
                  <a:gd name="T16" fmla="*/ 0 h 386"/>
                  <a:gd name="T17" fmla="*/ 321 w 321"/>
                  <a:gd name="T18" fmla="*/ 386 h 386"/>
                </a:gdLst>
                <a:ahLst/>
                <a:cxnLst>
                  <a:cxn ang="T10">
                    <a:pos x="T0" y="T1"/>
                  </a:cxn>
                  <a:cxn ang="T11">
                    <a:pos x="T2" y="T3"/>
                  </a:cxn>
                  <a:cxn ang="T12">
                    <a:pos x="T4" y="T5"/>
                  </a:cxn>
                  <a:cxn ang="T13">
                    <a:pos x="T6" y="T7"/>
                  </a:cxn>
                  <a:cxn ang="T14">
                    <a:pos x="T8" y="T9"/>
                  </a:cxn>
                </a:cxnLst>
                <a:rect l="T15" t="T16" r="T17" b="T18"/>
                <a:pathLst>
                  <a:path w="321" h="386">
                    <a:moveTo>
                      <a:pt x="321" y="1"/>
                    </a:moveTo>
                    <a:lnTo>
                      <a:pt x="34" y="386"/>
                    </a:lnTo>
                    <a:lnTo>
                      <a:pt x="0" y="382"/>
                    </a:lnTo>
                    <a:lnTo>
                      <a:pt x="311" y="0"/>
                    </a:lnTo>
                    <a:lnTo>
                      <a:pt x="321" y="1"/>
                    </a:lnTo>
                    <a:close/>
                  </a:path>
                </a:pathLst>
              </a:custGeom>
              <a:solidFill>
                <a:srgbClr val="DBDBDB"/>
              </a:solidFill>
              <a:ln w="19050">
                <a:noFill/>
                <a:round/>
                <a:headEnd/>
                <a:tailEnd/>
              </a:ln>
            </p:spPr>
            <p:txBody>
              <a:bodyPr/>
              <a:lstStyle/>
              <a:p>
                <a:endParaRPr lang="en-US"/>
              </a:p>
            </p:txBody>
          </p:sp>
          <p:sp>
            <p:nvSpPr>
              <p:cNvPr id="24614" name="Freeform 95"/>
              <p:cNvSpPr>
                <a:spLocks/>
              </p:cNvSpPr>
              <p:nvPr/>
            </p:nvSpPr>
            <p:spPr bwMode="auto">
              <a:xfrm>
                <a:off x="3407" y="3429"/>
                <a:ext cx="111" cy="300"/>
              </a:xfrm>
              <a:custGeom>
                <a:avLst/>
                <a:gdLst>
                  <a:gd name="T0" fmla="*/ 244 w 277"/>
                  <a:gd name="T1" fmla="*/ 8 h 431"/>
                  <a:gd name="T2" fmla="*/ 232 w 277"/>
                  <a:gd name="T3" fmla="*/ 1 h 431"/>
                  <a:gd name="T4" fmla="*/ 220 w 277"/>
                  <a:gd name="T5" fmla="*/ 0 h 431"/>
                  <a:gd name="T6" fmla="*/ 207 w 277"/>
                  <a:gd name="T7" fmla="*/ 5 h 431"/>
                  <a:gd name="T8" fmla="*/ 196 w 277"/>
                  <a:gd name="T9" fmla="*/ 15 h 431"/>
                  <a:gd name="T10" fmla="*/ 185 w 277"/>
                  <a:gd name="T11" fmla="*/ 30 h 431"/>
                  <a:gd name="T12" fmla="*/ 174 w 277"/>
                  <a:gd name="T13" fmla="*/ 50 h 431"/>
                  <a:gd name="T14" fmla="*/ 165 w 277"/>
                  <a:gd name="T15" fmla="*/ 75 h 431"/>
                  <a:gd name="T16" fmla="*/ 157 w 277"/>
                  <a:gd name="T17" fmla="*/ 102 h 431"/>
                  <a:gd name="T18" fmla="*/ 153 w 277"/>
                  <a:gd name="T19" fmla="*/ 121 h 431"/>
                  <a:gd name="T20" fmla="*/ 151 w 277"/>
                  <a:gd name="T21" fmla="*/ 141 h 431"/>
                  <a:gd name="T22" fmla="*/ 149 w 277"/>
                  <a:gd name="T23" fmla="*/ 161 h 431"/>
                  <a:gd name="T24" fmla="*/ 149 w 277"/>
                  <a:gd name="T25" fmla="*/ 181 h 431"/>
                  <a:gd name="T26" fmla="*/ 144 w 277"/>
                  <a:gd name="T27" fmla="*/ 188 h 431"/>
                  <a:gd name="T28" fmla="*/ 140 w 277"/>
                  <a:gd name="T29" fmla="*/ 171 h 431"/>
                  <a:gd name="T30" fmla="*/ 134 w 277"/>
                  <a:gd name="T31" fmla="*/ 153 h 431"/>
                  <a:gd name="T32" fmla="*/ 127 w 277"/>
                  <a:gd name="T33" fmla="*/ 139 h 431"/>
                  <a:gd name="T34" fmla="*/ 119 w 277"/>
                  <a:gd name="T35" fmla="*/ 128 h 431"/>
                  <a:gd name="T36" fmla="*/ 107 w 277"/>
                  <a:gd name="T37" fmla="*/ 120 h 431"/>
                  <a:gd name="T38" fmla="*/ 94 w 277"/>
                  <a:gd name="T39" fmla="*/ 118 h 431"/>
                  <a:gd name="T40" fmla="*/ 81 w 277"/>
                  <a:gd name="T41" fmla="*/ 122 h 431"/>
                  <a:gd name="T42" fmla="*/ 67 w 277"/>
                  <a:gd name="T43" fmla="*/ 131 h 431"/>
                  <a:gd name="T44" fmla="*/ 54 w 277"/>
                  <a:gd name="T45" fmla="*/ 145 h 431"/>
                  <a:gd name="T46" fmla="*/ 42 w 277"/>
                  <a:gd name="T47" fmla="*/ 166 h 431"/>
                  <a:gd name="T48" fmla="*/ 32 w 277"/>
                  <a:gd name="T49" fmla="*/ 189 h 431"/>
                  <a:gd name="T50" fmla="*/ 24 w 277"/>
                  <a:gd name="T51" fmla="*/ 216 h 431"/>
                  <a:gd name="T52" fmla="*/ 20 w 277"/>
                  <a:gd name="T53" fmla="*/ 236 h 431"/>
                  <a:gd name="T54" fmla="*/ 17 w 277"/>
                  <a:gd name="T55" fmla="*/ 257 h 431"/>
                  <a:gd name="T56" fmla="*/ 16 w 277"/>
                  <a:gd name="T57" fmla="*/ 278 h 431"/>
                  <a:gd name="T58" fmla="*/ 15 w 277"/>
                  <a:gd name="T59" fmla="*/ 298 h 431"/>
                  <a:gd name="T60" fmla="*/ 1 w 277"/>
                  <a:gd name="T61" fmla="*/ 332 h 431"/>
                  <a:gd name="T62" fmla="*/ 0 w 277"/>
                  <a:gd name="T63" fmla="*/ 421 h 431"/>
                  <a:gd name="T64" fmla="*/ 73 w 277"/>
                  <a:gd name="T65" fmla="*/ 431 h 431"/>
                  <a:gd name="T66" fmla="*/ 83 w 277"/>
                  <a:gd name="T67" fmla="*/ 429 h 431"/>
                  <a:gd name="T68" fmla="*/ 92 w 277"/>
                  <a:gd name="T69" fmla="*/ 424 h 431"/>
                  <a:gd name="T70" fmla="*/ 101 w 277"/>
                  <a:gd name="T71" fmla="*/ 416 h 431"/>
                  <a:gd name="T72" fmla="*/ 110 w 277"/>
                  <a:gd name="T73" fmla="*/ 406 h 431"/>
                  <a:gd name="T74" fmla="*/ 118 w 277"/>
                  <a:gd name="T75" fmla="*/ 392 h 431"/>
                  <a:gd name="T76" fmla="*/ 125 w 277"/>
                  <a:gd name="T77" fmla="*/ 376 h 431"/>
                  <a:gd name="T78" fmla="*/ 132 w 277"/>
                  <a:gd name="T79" fmla="*/ 356 h 431"/>
                  <a:gd name="T80" fmla="*/ 137 w 277"/>
                  <a:gd name="T81" fmla="*/ 335 h 431"/>
                  <a:gd name="T82" fmla="*/ 139 w 277"/>
                  <a:gd name="T83" fmla="*/ 327 h 431"/>
                  <a:gd name="T84" fmla="*/ 140 w 277"/>
                  <a:gd name="T85" fmla="*/ 316 h 431"/>
                  <a:gd name="T86" fmla="*/ 142 w 277"/>
                  <a:gd name="T87" fmla="*/ 305 h 431"/>
                  <a:gd name="T88" fmla="*/ 143 w 277"/>
                  <a:gd name="T89" fmla="*/ 297 h 431"/>
                  <a:gd name="T90" fmla="*/ 199 w 277"/>
                  <a:gd name="T91" fmla="*/ 304 h 431"/>
                  <a:gd name="T92" fmla="*/ 209 w 277"/>
                  <a:gd name="T93" fmla="*/ 305 h 431"/>
                  <a:gd name="T94" fmla="*/ 219 w 277"/>
                  <a:gd name="T95" fmla="*/ 301 h 431"/>
                  <a:gd name="T96" fmla="*/ 229 w 277"/>
                  <a:gd name="T97" fmla="*/ 294 h 431"/>
                  <a:gd name="T98" fmla="*/ 238 w 277"/>
                  <a:gd name="T99" fmla="*/ 283 h 431"/>
                  <a:gd name="T100" fmla="*/ 247 w 277"/>
                  <a:gd name="T101" fmla="*/ 269 h 431"/>
                  <a:gd name="T102" fmla="*/ 255 w 277"/>
                  <a:gd name="T103" fmla="*/ 251 h 431"/>
                  <a:gd name="T104" fmla="*/ 262 w 277"/>
                  <a:gd name="T105" fmla="*/ 231 h 431"/>
                  <a:gd name="T106" fmla="*/ 268 w 277"/>
                  <a:gd name="T107" fmla="*/ 208 h 431"/>
                  <a:gd name="T108" fmla="*/ 273 w 277"/>
                  <a:gd name="T109" fmla="*/ 178 h 431"/>
                  <a:gd name="T110" fmla="*/ 277 w 277"/>
                  <a:gd name="T111" fmla="*/ 147 h 431"/>
                  <a:gd name="T112" fmla="*/ 277 w 277"/>
                  <a:gd name="T113" fmla="*/ 117 h 431"/>
                  <a:gd name="T114" fmla="*/ 274 w 277"/>
                  <a:gd name="T115" fmla="*/ 88 h 431"/>
                  <a:gd name="T116" fmla="*/ 270 w 277"/>
                  <a:gd name="T117" fmla="*/ 62 h 431"/>
                  <a:gd name="T118" fmla="*/ 263 w 277"/>
                  <a:gd name="T119" fmla="*/ 39 h 431"/>
                  <a:gd name="T120" fmla="*/ 255 w 277"/>
                  <a:gd name="T121" fmla="*/ 21 h 431"/>
                  <a:gd name="T122" fmla="*/ 244 w 277"/>
                  <a:gd name="T123" fmla="*/ 8 h 43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77"/>
                  <a:gd name="T187" fmla="*/ 0 h 431"/>
                  <a:gd name="T188" fmla="*/ 277 w 277"/>
                  <a:gd name="T189" fmla="*/ 431 h 43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77" h="431">
                    <a:moveTo>
                      <a:pt x="244" y="8"/>
                    </a:moveTo>
                    <a:lnTo>
                      <a:pt x="232" y="1"/>
                    </a:lnTo>
                    <a:lnTo>
                      <a:pt x="220" y="0"/>
                    </a:lnTo>
                    <a:lnTo>
                      <a:pt x="207" y="5"/>
                    </a:lnTo>
                    <a:lnTo>
                      <a:pt x="196" y="15"/>
                    </a:lnTo>
                    <a:lnTo>
                      <a:pt x="185" y="30"/>
                    </a:lnTo>
                    <a:lnTo>
                      <a:pt x="174" y="50"/>
                    </a:lnTo>
                    <a:lnTo>
                      <a:pt x="165" y="75"/>
                    </a:lnTo>
                    <a:lnTo>
                      <a:pt x="157" y="102"/>
                    </a:lnTo>
                    <a:lnTo>
                      <a:pt x="153" y="121"/>
                    </a:lnTo>
                    <a:lnTo>
                      <a:pt x="151" y="141"/>
                    </a:lnTo>
                    <a:lnTo>
                      <a:pt x="149" y="161"/>
                    </a:lnTo>
                    <a:lnTo>
                      <a:pt x="149" y="181"/>
                    </a:lnTo>
                    <a:lnTo>
                      <a:pt x="144" y="188"/>
                    </a:lnTo>
                    <a:lnTo>
                      <a:pt x="140" y="171"/>
                    </a:lnTo>
                    <a:lnTo>
                      <a:pt x="134" y="153"/>
                    </a:lnTo>
                    <a:lnTo>
                      <a:pt x="127" y="139"/>
                    </a:lnTo>
                    <a:lnTo>
                      <a:pt x="119" y="128"/>
                    </a:lnTo>
                    <a:lnTo>
                      <a:pt x="107" y="120"/>
                    </a:lnTo>
                    <a:lnTo>
                      <a:pt x="94" y="118"/>
                    </a:lnTo>
                    <a:lnTo>
                      <a:pt x="81" y="122"/>
                    </a:lnTo>
                    <a:lnTo>
                      <a:pt x="67" y="131"/>
                    </a:lnTo>
                    <a:lnTo>
                      <a:pt x="54" y="145"/>
                    </a:lnTo>
                    <a:lnTo>
                      <a:pt x="42" y="166"/>
                    </a:lnTo>
                    <a:lnTo>
                      <a:pt x="32" y="189"/>
                    </a:lnTo>
                    <a:lnTo>
                      <a:pt x="24" y="216"/>
                    </a:lnTo>
                    <a:lnTo>
                      <a:pt x="20" y="236"/>
                    </a:lnTo>
                    <a:lnTo>
                      <a:pt x="17" y="257"/>
                    </a:lnTo>
                    <a:lnTo>
                      <a:pt x="16" y="278"/>
                    </a:lnTo>
                    <a:lnTo>
                      <a:pt x="15" y="298"/>
                    </a:lnTo>
                    <a:lnTo>
                      <a:pt x="1" y="332"/>
                    </a:lnTo>
                    <a:lnTo>
                      <a:pt x="0" y="421"/>
                    </a:lnTo>
                    <a:lnTo>
                      <a:pt x="73" y="431"/>
                    </a:lnTo>
                    <a:lnTo>
                      <a:pt x="83" y="429"/>
                    </a:lnTo>
                    <a:lnTo>
                      <a:pt x="92" y="424"/>
                    </a:lnTo>
                    <a:lnTo>
                      <a:pt x="101" y="416"/>
                    </a:lnTo>
                    <a:lnTo>
                      <a:pt x="110" y="406"/>
                    </a:lnTo>
                    <a:lnTo>
                      <a:pt x="118" y="392"/>
                    </a:lnTo>
                    <a:lnTo>
                      <a:pt x="125" y="376"/>
                    </a:lnTo>
                    <a:lnTo>
                      <a:pt x="132" y="356"/>
                    </a:lnTo>
                    <a:lnTo>
                      <a:pt x="137" y="335"/>
                    </a:lnTo>
                    <a:lnTo>
                      <a:pt x="139" y="327"/>
                    </a:lnTo>
                    <a:lnTo>
                      <a:pt x="140" y="316"/>
                    </a:lnTo>
                    <a:lnTo>
                      <a:pt x="142" y="305"/>
                    </a:lnTo>
                    <a:lnTo>
                      <a:pt x="143" y="297"/>
                    </a:lnTo>
                    <a:lnTo>
                      <a:pt x="199" y="304"/>
                    </a:lnTo>
                    <a:lnTo>
                      <a:pt x="209" y="305"/>
                    </a:lnTo>
                    <a:lnTo>
                      <a:pt x="219" y="301"/>
                    </a:lnTo>
                    <a:lnTo>
                      <a:pt x="229" y="294"/>
                    </a:lnTo>
                    <a:lnTo>
                      <a:pt x="238" y="283"/>
                    </a:lnTo>
                    <a:lnTo>
                      <a:pt x="247" y="269"/>
                    </a:lnTo>
                    <a:lnTo>
                      <a:pt x="255" y="251"/>
                    </a:lnTo>
                    <a:lnTo>
                      <a:pt x="262" y="231"/>
                    </a:lnTo>
                    <a:lnTo>
                      <a:pt x="268" y="208"/>
                    </a:lnTo>
                    <a:lnTo>
                      <a:pt x="273" y="178"/>
                    </a:lnTo>
                    <a:lnTo>
                      <a:pt x="277" y="147"/>
                    </a:lnTo>
                    <a:lnTo>
                      <a:pt x="277" y="117"/>
                    </a:lnTo>
                    <a:lnTo>
                      <a:pt x="274" y="88"/>
                    </a:lnTo>
                    <a:lnTo>
                      <a:pt x="270" y="62"/>
                    </a:lnTo>
                    <a:lnTo>
                      <a:pt x="263" y="39"/>
                    </a:lnTo>
                    <a:lnTo>
                      <a:pt x="255" y="21"/>
                    </a:lnTo>
                    <a:lnTo>
                      <a:pt x="244" y="8"/>
                    </a:lnTo>
                    <a:close/>
                  </a:path>
                </a:pathLst>
              </a:custGeom>
              <a:solidFill>
                <a:srgbClr val="000000"/>
              </a:solidFill>
              <a:ln w="19050">
                <a:noFill/>
                <a:round/>
                <a:headEnd/>
                <a:tailEnd/>
              </a:ln>
            </p:spPr>
            <p:txBody>
              <a:bodyPr/>
              <a:lstStyle/>
              <a:p>
                <a:endParaRPr lang="en-US"/>
              </a:p>
            </p:txBody>
          </p:sp>
          <p:sp>
            <p:nvSpPr>
              <p:cNvPr id="24615" name="Freeform 96"/>
              <p:cNvSpPr>
                <a:spLocks/>
              </p:cNvSpPr>
              <p:nvPr/>
            </p:nvSpPr>
            <p:spPr bwMode="auto">
              <a:xfrm>
                <a:off x="3434" y="3558"/>
                <a:ext cx="17" cy="114"/>
              </a:xfrm>
              <a:custGeom>
                <a:avLst/>
                <a:gdLst>
                  <a:gd name="T0" fmla="*/ 9 w 27"/>
                  <a:gd name="T1" fmla="*/ 167 h 167"/>
                  <a:gd name="T2" fmla="*/ 15 w 27"/>
                  <a:gd name="T3" fmla="*/ 160 h 167"/>
                  <a:gd name="T4" fmla="*/ 20 w 27"/>
                  <a:gd name="T5" fmla="*/ 143 h 167"/>
                  <a:gd name="T6" fmla="*/ 24 w 27"/>
                  <a:gd name="T7" fmla="*/ 116 h 167"/>
                  <a:gd name="T8" fmla="*/ 27 w 27"/>
                  <a:gd name="T9" fmla="*/ 84 h 167"/>
                  <a:gd name="T10" fmla="*/ 27 w 27"/>
                  <a:gd name="T11" fmla="*/ 50 h 167"/>
                  <a:gd name="T12" fmla="*/ 25 w 27"/>
                  <a:gd name="T13" fmla="*/ 24 h 167"/>
                  <a:gd name="T14" fmla="*/ 21 w 27"/>
                  <a:gd name="T15" fmla="*/ 6 h 167"/>
                  <a:gd name="T16" fmla="*/ 16 w 27"/>
                  <a:gd name="T17" fmla="*/ 0 h 167"/>
                  <a:gd name="T18" fmla="*/ 11 w 27"/>
                  <a:gd name="T19" fmla="*/ 6 h 167"/>
                  <a:gd name="T20" fmla="*/ 6 w 27"/>
                  <a:gd name="T21" fmla="*/ 24 h 167"/>
                  <a:gd name="T22" fmla="*/ 2 w 27"/>
                  <a:gd name="T23" fmla="*/ 51 h 167"/>
                  <a:gd name="T24" fmla="*/ 0 w 27"/>
                  <a:gd name="T25" fmla="*/ 84 h 167"/>
                  <a:gd name="T26" fmla="*/ 0 w 27"/>
                  <a:gd name="T27" fmla="*/ 117 h 167"/>
                  <a:gd name="T28" fmla="*/ 1 w 27"/>
                  <a:gd name="T29" fmla="*/ 143 h 167"/>
                  <a:gd name="T30" fmla="*/ 4 w 27"/>
                  <a:gd name="T31" fmla="*/ 161 h 167"/>
                  <a:gd name="T32" fmla="*/ 9 w 27"/>
                  <a:gd name="T33" fmla="*/ 167 h 16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167"/>
                  <a:gd name="T53" fmla="*/ 27 w 27"/>
                  <a:gd name="T54" fmla="*/ 167 h 16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167">
                    <a:moveTo>
                      <a:pt x="9" y="167"/>
                    </a:moveTo>
                    <a:lnTo>
                      <a:pt x="15" y="160"/>
                    </a:lnTo>
                    <a:lnTo>
                      <a:pt x="20" y="143"/>
                    </a:lnTo>
                    <a:lnTo>
                      <a:pt x="24" y="116"/>
                    </a:lnTo>
                    <a:lnTo>
                      <a:pt x="27" y="84"/>
                    </a:lnTo>
                    <a:lnTo>
                      <a:pt x="27" y="50"/>
                    </a:lnTo>
                    <a:lnTo>
                      <a:pt x="25" y="24"/>
                    </a:lnTo>
                    <a:lnTo>
                      <a:pt x="21" y="6"/>
                    </a:lnTo>
                    <a:lnTo>
                      <a:pt x="16" y="0"/>
                    </a:lnTo>
                    <a:lnTo>
                      <a:pt x="11" y="6"/>
                    </a:lnTo>
                    <a:lnTo>
                      <a:pt x="6" y="24"/>
                    </a:lnTo>
                    <a:lnTo>
                      <a:pt x="2" y="51"/>
                    </a:lnTo>
                    <a:lnTo>
                      <a:pt x="0" y="84"/>
                    </a:lnTo>
                    <a:lnTo>
                      <a:pt x="0" y="117"/>
                    </a:lnTo>
                    <a:lnTo>
                      <a:pt x="1" y="143"/>
                    </a:lnTo>
                    <a:lnTo>
                      <a:pt x="4" y="161"/>
                    </a:lnTo>
                    <a:lnTo>
                      <a:pt x="9" y="167"/>
                    </a:lnTo>
                    <a:close/>
                  </a:path>
                </a:pathLst>
              </a:custGeom>
              <a:solidFill>
                <a:schemeClr val="folHlink"/>
              </a:solidFill>
              <a:ln w="19050">
                <a:noFill/>
                <a:round/>
                <a:headEnd/>
                <a:tailEnd/>
              </a:ln>
            </p:spPr>
            <p:txBody>
              <a:bodyPr/>
              <a:lstStyle/>
              <a:p>
                <a:endParaRPr lang="en-US"/>
              </a:p>
            </p:txBody>
          </p:sp>
          <p:sp>
            <p:nvSpPr>
              <p:cNvPr id="24616" name="Freeform 97"/>
              <p:cNvSpPr>
                <a:spLocks/>
              </p:cNvSpPr>
              <p:nvPr/>
            </p:nvSpPr>
            <p:spPr bwMode="auto">
              <a:xfrm>
                <a:off x="3496" y="3472"/>
                <a:ext cx="11" cy="107"/>
              </a:xfrm>
              <a:custGeom>
                <a:avLst/>
                <a:gdLst>
                  <a:gd name="T0" fmla="*/ 10 w 28"/>
                  <a:gd name="T1" fmla="*/ 168 h 168"/>
                  <a:gd name="T2" fmla="*/ 16 w 28"/>
                  <a:gd name="T3" fmla="*/ 161 h 168"/>
                  <a:gd name="T4" fmla="*/ 21 w 28"/>
                  <a:gd name="T5" fmla="*/ 143 h 168"/>
                  <a:gd name="T6" fmla="*/ 25 w 28"/>
                  <a:gd name="T7" fmla="*/ 117 h 168"/>
                  <a:gd name="T8" fmla="*/ 28 w 28"/>
                  <a:gd name="T9" fmla="*/ 83 h 168"/>
                  <a:gd name="T10" fmla="*/ 28 w 28"/>
                  <a:gd name="T11" fmla="*/ 51 h 168"/>
                  <a:gd name="T12" fmla="*/ 26 w 28"/>
                  <a:gd name="T13" fmla="*/ 24 h 168"/>
                  <a:gd name="T14" fmla="*/ 22 w 28"/>
                  <a:gd name="T15" fmla="*/ 6 h 168"/>
                  <a:gd name="T16" fmla="*/ 17 w 28"/>
                  <a:gd name="T17" fmla="*/ 0 h 168"/>
                  <a:gd name="T18" fmla="*/ 12 w 28"/>
                  <a:gd name="T19" fmla="*/ 7 h 168"/>
                  <a:gd name="T20" fmla="*/ 7 w 28"/>
                  <a:gd name="T21" fmla="*/ 25 h 168"/>
                  <a:gd name="T22" fmla="*/ 3 w 28"/>
                  <a:gd name="T23" fmla="*/ 51 h 168"/>
                  <a:gd name="T24" fmla="*/ 0 w 28"/>
                  <a:gd name="T25" fmla="*/ 84 h 168"/>
                  <a:gd name="T26" fmla="*/ 0 w 28"/>
                  <a:gd name="T27" fmla="*/ 117 h 168"/>
                  <a:gd name="T28" fmla="*/ 2 w 28"/>
                  <a:gd name="T29" fmla="*/ 144 h 168"/>
                  <a:gd name="T30" fmla="*/ 5 w 28"/>
                  <a:gd name="T31" fmla="*/ 161 h 168"/>
                  <a:gd name="T32" fmla="*/ 10 w 28"/>
                  <a:gd name="T33" fmla="*/ 168 h 16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
                  <a:gd name="T52" fmla="*/ 0 h 168"/>
                  <a:gd name="T53" fmla="*/ 28 w 28"/>
                  <a:gd name="T54" fmla="*/ 168 h 16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 h="168">
                    <a:moveTo>
                      <a:pt x="10" y="168"/>
                    </a:moveTo>
                    <a:lnTo>
                      <a:pt x="16" y="161"/>
                    </a:lnTo>
                    <a:lnTo>
                      <a:pt x="21" y="143"/>
                    </a:lnTo>
                    <a:lnTo>
                      <a:pt x="25" y="117"/>
                    </a:lnTo>
                    <a:lnTo>
                      <a:pt x="28" y="83"/>
                    </a:lnTo>
                    <a:lnTo>
                      <a:pt x="28" y="51"/>
                    </a:lnTo>
                    <a:lnTo>
                      <a:pt x="26" y="24"/>
                    </a:lnTo>
                    <a:lnTo>
                      <a:pt x="22" y="6"/>
                    </a:lnTo>
                    <a:lnTo>
                      <a:pt x="17" y="0"/>
                    </a:lnTo>
                    <a:lnTo>
                      <a:pt x="12" y="7"/>
                    </a:lnTo>
                    <a:lnTo>
                      <a:pt x="7" y="25"/>
                    </a:lnTo>
                    <a:lnTo>
                      <a:pt x="3" y="51"/>
                    </a:lnTo>
                    <a:lnTo>
                      <a:pt x="0" y="84"/>
                    </a:lnTo>
                    <a:lnTo>
                      <a:pt x="0" y="117"/>
                    </a:lnTo>
                    <a:lnTo>
                      <a:pt x="2" y="144"/>
                    </a:lnTo>
                    <a:lnTo>
                      <a:pt x="5" y="161"/>
                    </a:lnTo>
                    <a:lnTo>
                      <a:pt x="10" y="168"/>
                    </a:lnTo>
                    <a:close/>
                  </a:path>
                </a:pathLst>
              </a:custGeom>
              <a:solidFill>
                <a:schemeClr val="folHlink"/>
              </a:solidFill>
              <a:ln w="19050">
                <a:noFill/>
                <a:round/>
                <a:headEnd/>
                <a:tailEnd/>
              </a:ln>
            </p:spPr>
            <p:txBody>
              <a:bodyPr/>
              <a:lstStyle/>
              <a:p>
                <a:endParaRPr lang="en-US"/>
              </a:p>
            </p:txBody>
          </p:sp>
          <p:sp>
            <p:nvSpPr>
              <p:cNvPr id="24617" name="Freeform 98"/>
              <p:cNvSpPr>
                <a:spLocks/>
              </p:cNvSpPr>
              <p:nvPr/>
            </p:nvSpPr>
            <p:spPr bwMode="auto">
              <a:xfrm>
                <a:off x="3407" y="3558"/>
                <a:ext cx="22" cy="143"/>
              </a:xfrm>
              <a:custGeom>
                <a:avLst/>
                <a:gdLst>
                  <a:gd name="T0" fmla="*/ 3 w 58"/>
                  <a:gd name="T1" fmla="*/ 204 h 213"/>
                  <a:gd name="T2" fmla="*/ 58 w 58"/>
                  <a:gd name="T3" fmla="*/ 213 h 213"/>
                  <a:gd name="T4" fmla="*/ 48 w 58"/>
                  <a:gd name="T5" fmla="*/ 175 h 213"/>
                  <a:gd name="T6" fmla="*/ 44 w 58"/>
                  <a:gd name="T7" fmla="*/ 136 h 213"/>
                  <a:gd name="T8" fmla="*/ 43 w 58"/>
                  <a:gd name="T9" fmla="*/ 101 h 213"/>
                  <a:gd name="T10" fmla="*/ 45 w 58"/>
                  <a:gd name="T11" fmla="*/ 69 h 213"/>
                  <a:gd name="T12" fmla="*/ 49 w 58"/>
                  <a:gd name="T13" fmla="*/ 40 h 213"/>
                  <a:gd name="T14" fmla="*/ 53 w 58"/>
                  <a:gd name="T15" fmla="*/ 19 h 213"/>
                  <a:gd name="T16" fmla="*/ 57 w 58"/>
                  <a:gd name="T17" fmla="*/ 5 h 213"/>
                  <a:gd name="T18" fmla="*/ 58 w 58"/>
                  <a:gd name="T19" fmla="*/ 0 h 213"/>
                  <a:gd name="T20" fmla="*/ 57 w 58"/>
                  <a:gd name="T21" fmla="*/ 1 h 213"/>
                  <a:gd name="T22" fmla="*/ 55 w 58"/>
                  <a:gd name="T23" fmla="*/ 5 h 213"/>
                  <a:gd name="T24" fmla="*/ 51 w 58"/>
                  <a:gd name="T25" fmla="*/ 12 h 213"/>
                  <a:gd name="T26" fmla="*/ 47 w 58"/>
                  <a:gd name="T27" fmla="*/ 22 h 213"/>
                  <a:gd name="T28" fmla="*/ 42 w 58"/>
                  <a:gd name="T29" fmla="*/ 36 h 213"/>
                  <a:gd name="T30" fmla="*/ 37 w 58"/>
                  <a:gd name="T31" fmla="*/ 55 h 213"/>
                  <a:gd name="T32" fmla="*/ 32 w 58"/>
                  <a:gd name="T33" fmla="*/ 80 h 213"/>
                  <a:gd name="T34" fmla="*/ 27 w 58"/>
                  <a:gd name="T35" fmla="*/ 109 h 213"/>
                  <a:gd name="T36" fmla="*/ 0 w 58"/>
                  <a:gd name="T37" fmla="*/ 147 h 213"/>
                  <a:gd name="T38" fmla="*/ 3 w 58"/>
                  <a:gd name="T39" fmla="*/ 204 h 2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8"/>
                  <a:gd name="T61" fmla="*/ 0 h 213"/>
                  <a:gd name="T62" fmla="*/ 58 w 58"/>
                  <a:gd name="T63" fmla="*/ 213 h 2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8" h="213">
                    <a:moveTo>
                      <a:pt x="3" y="204"/>
                    </a:moveTo>
                    <a:lnTo>
                      <a:pt x="58" y="213"/>
                    </a:lnTo>
                    <a:lnTo>
                      <a:pt x="48" y="175"/>
                    </a:lnTo>
                    <a:lnTo>
                      <a:pt x="44" y="136"/>
                    </a:lnTo>
                    <a:lnTo>
                      <a:pt x="43" y="101"/>
                    </a:lnTo>
                    <a:lnTo>
                      <a:pt x="45" y="69"/>
                    </a:lnTo>
                    <a:lnTo>
                      <a:pt x="49" y="40"/>
                    </a:lnTo>
                    <a:lnTo>
                      <a:pt x="53" y="19"/>
                    </a:lnTo>
                    <a:lnTo>
                      <a:pt x="57" y="5"/>
                    </a:lnTo>
                    <a:lnTo>
                      <a:pt x="58" y="0"/>
                    </a:lnTo>
                    <a:lnTo>
                      <a:pt x="57" y="1"/>
                    </a:lnTo>
                    <a:lnTo>
                      <a:pt x="55" y="5"/>
                    </a:lnTo>
                    <a:lnTo>
                      <a:pt x="51" y="12"/>
                    </a:lnTo>
                    <a:lnTo>
                      <a:pt x="47" y="22"/>
                    </a:lnTo>
                    <a:lnTo>
                      <a:pt x="42" y="36"/>
                    </a:lnTo>
                    <a:lnTo>
                      <a:pt x="37" y="55"/>
                    </a:lnTo>
                    <a:lnTo>
                      <a:pt x="32" y="80"/>
                    </a:lnTo>
                    <a:lnTo>
                      <a:pt x="27" y="109"/>
                    </a:lnTo>
                    <a:lnTo>
                      <a:pt x="0" y="147"/>
                    </a:lnTo>
                    <a:lnTo>
                      <a:pt x="3" y="204"/>
                    </a:lnTo>
                    <a:close/>
                  </a:path>
                </a:pathLst>
              </a:custGeom>
              <a:solidFill>
                <a:srgbClr val="494949"/>
              </a:solidFill>
              <a:ln w="19050">
                <a:noFill/>
                <a:round/>
                <a:headEnd/>
                <a:tailEnd/>
              </a:ln>
            </p:spPr>
            <p:txBody>
              <a:bodyPr/>
              <a:lstStyle/>
              <a:p>
                <a:endParaRPr lang="en-US"/>
              </a:p>
            </p:txBody>
          </p:sp>
          <p:sp>
            <p:nvSpPr>
              <p:cNvPr id="24618" name="Freeform 99"/>
              <p:cNvSpPr>
                <a:spLocks/>
              </p:cNvSpPr>
              <p:nvPr/>
            </p:nvSpPr>
            <p:spPr bwMode="auto">
              <a:xfrm>
                <a:off x="3462" y="3472"/>
                <a:ext cx="28" cy="136"/>
              </a:xfrm>
              <a:custGeom>
                <a:avLst/>
                <a:gdLst>
                  <a:gd name="T0" fmla="*/ 3 w 60"/>
                  <a:gd name="T1" fmla="*/ 204 h 212"/>
                  <a:gd name="T2" fmla="*/ 58 w 60"/>
                  <a:gd name="T3" fmla="*/ 212 h 212"/>
                  <a:gd name="T4" fmla="*/ 48 w 60"/>
                  <a:gd name="T5" fmla="*/ 172 h 212"/>
                  <a:gd name="T6" fmla="*/ 44 w 60"/>
                  <a:gd name="T7" fmla="*/ 134 h 212"/>
                  <a:gd name="T8" fmla="*/ 44 w 60"/>
                  <a:gd name="T9" fmla="*/ 98 h 212"/>
                  <a:gd name="T10" fmla="*/ 46 w 60"/>
                  <a:gd name="T11" fmla="*/ 66 h 212"/>
                  <a:gd name="T12" fmla="*/ 50 w 60"/>
                  <a:gd name="T13" fmla="*/ 39 h 212"/>
                  <a:gd name="T14" fmla="*/ 55 w 60"/>
                  <a:gd name="T15" fmla="*/ 18 h 212"/>
                  <a:gd name="T16" fmla="*/ 59 w 60"/>
                  <a:gd name="T17" fmla="*/ 5 h 212"/>
                  <a:gd name="T18" fmla="*/ 60 w 60"/>
                  <a:gd name="T19" fmla="*/ 0 h 212"/>
                  <a:gd name="T20" fmla="*/ 59 w 60"/>
                  <a:gd name="T21" fmla="*/ 1 h 212"/>
                  <a:gd name="T22" fmla="*/ 57 w 60"/>
                  <a:gd name="T23" fmla="*/ 4 h 212"/>
                  <a:gd name="T24" fmla="*/ 53 w 60"/>
                  <a:gd name="T25" fmla="*/ 10 h 212"/>
                  <a:gd name="T26" fmla="*/ 49 w 60"/>
                  <a:gd name="T27" fmla="*/ 18 h 212"/>
                  <a:gd name="T28" fmla="*/ 44 w 60"/>
                  <a:gd name="T29" fmla="*/ 28 h 212"/>
                  <a:gd name="T30" fmla="*/ 38 w 60"/>
                  <a:gd name="T31" fmla="*/ 41 h 212"/>
                  <a:gd name="T32" fmla="*/ 33 w 60"/>
                  <a:gd name="T33" fmla="*/ 57 h 212"/>
                  <a:gd name="T34" fmla="*/ 27 w 60"/>
                  <a:gd name="T35" fmla="*/ 75 h 212"/>
                  <a:gd name="T36" fmla="*/ 0 w 60"/>
                  <a:gd name="T37" fmla="*/ 114 h 212"/>
                  <a:gd name="T38" fmla="*/ 3 w 60"/>
                  <a:gd name="T39" fmla="*/ 204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0"/>
                  <a:gd name="T61" fmla="*/ 0 h 212"/>
                  <a:gd name="T62" fmla="*/ 60 w 60"/>
                  <a:gd name="T63" fmla="*/ 212 h 2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0" h="212">
                    <a:moveTo>
                      <a:pt x="3" y="204"/>
                    </a:moveTo>
                    <a:lnTo>
                      <a:pt x="58" y="212"/>
                    </a:lnTo>
                    <a:lnTo>
                      <a:pt x="48" y="172"/>
                    </a:lnTo>
                    <a:lnTo>
                      <a:pt x="44" y="134"/>
                    </a:lnTo>
                    <a:lnTo>
                      <a:pt x="44" y="98"/>
                    </a:lnTo>
                    <a:lnTo>
                      <a:pt x="46" y="66"/>
                    </a:lnTo>
                    <a:lnTo>
                      <a:pt x="50" y="39"/>
                    </a:lnTo>
                    <a:lnTo>
                      <a:pt x="55" y="18"/>
                    </a:lnTo>
                    <a:lnTo>
                      <a:pt x="59" y="5"/>
                    </a:lnTo>
                    <a:lnTo>
                      <a:pt x="60" y="0"/>
                    </a:lnTo>
                    <a:lnTo>
                      <a:pt x="59" y="1"/>
                    </a:lnTo>
                    <a:lnTo>
                      <a:pt x="57" y="4"/>
                    </a:lnTo>
                    <a:lnTo>
                      <a:pt x="53" y="10"/>
                    </a:lnTo>
                    <a:lnTo>
                      <a:pt x="49" y="18"/>
                    </a:lnTo>
                    <a:lnTo>
                      <a:pt x="44" y="28"/>
                    </a:lnTo>
                    <a:lnTo>
                      <a:pt x="38" y="41"/>
                    </a:lnTo>
                    <a:lnTo>
                      <a:pt x="33" y="57"/>
                    </a:lnTo>
                    <a:lnTo>
                      <a:pt x="27" y="75"/>
                    </a:lnTo>
                    <a:lnTo>
                      <a:pt x="0" y="114"/>
                    </a:lnTo>
                    <a:lnTo>
                      <a:pt x="3" y="204"/>
                    </a:lnTo>
                    <a:close/>
                  </a:path>
                </a:pathLst>
              </a:custGeom>
              <a:solidFill>
                <a:srgbClr val="494949"/>
              </a:solidFill>
              <a:ln w="19050">
                <a:noFill/>
                <a:round/>
                <a:headEnd/>
                <a:tailEnd/>
              </a:ln>
            </p:spPr>
            <p:txBody>
              <a:bodyPr/>
              <a:lstStyle/>
              <a:p>
                <a:endParaRPr lang="en-US"/>
              </a:p>
            </p:txBody>
          </p:sp>
          <p:sp>
            <p:nvSpPr>
              <p:cNvPr id="24619" name="Freeform 100"/>
              <p:cNvSpPr>
                <a:spLocks/>
              </p:cNvSpPr>
              <p:nvPr/>
            </p:nvSpPr>
            <p:spPr bwMode="auto">
              <a:xfrm>
                <a:off x="3207" y="3093"/>
                <a:ext cx="216" cy="43"/>
              </a:xfrm>
              <a:custGeom>
                <a:avLst/>
                <a:gdLst>
                  <a:gd name="T0" fmla="*/ 494 w 521"/>
                  <a:gd name="T1" fmla="*/ 71 h 71"/>
                  <a:gd name="T2" fmla="*/ 0 w 521"/>
                  <a:gd name="T3" fmla="*/ 13 h 71"/>
                  <a:gd name="T4" fmla="*/ 37 w 521"/>
                  <a:gd name="T5" fmla="*/ 0 h 71"/>
                  <a:gd name="T6" fmla="*/ 521 w 521"/>
                  <a:gd name="T7" fmla="*/ 55 h 71"/>
                  <a:gd name="T8" fmla="*/ 494 w 521"/>
                  <a:gd name="T9" fmla="*/ 71 h 71"/>
                  <a:gd name="T10" fmla="*/ 0 60000 65536"/>
                  <a:gd name="T11" fmla="*/ 0 60000 65536"/>
                  <a:gd name="T12" fmla="*/ 0 60000 65536"/>
                  <a:gd name="T13" fmla="*/ 0 60000 65536"/>
                  <a:gd name="T14" fmla="*/ 0 60000 65536"/>
                  <a:gd name="T15" fmla="*/ 0 w 521"/>
                  <a:gd name="T16" fmla="*/ 0 h 71"/>
                  <a:gd name="T17" fmla="*/ 521 w 521"/>
                  <a:gd name="T18" fmla="*/ 71 h 71"/>
                </a:gdLst>
                <a:ahLst/>
                <a:cxnLst>
                  <a:cxn ang="T10">
                    <a:pos x="T0" y="T1"/>
                  </a:cxn>
                  <a:cxn ang="T11">
                    <a:pos x="T2" y="T3"/>
                  </a:cxn>
                  <a:cxn ang="T12">
                    <a:pos x="T4" y="T5"/>
                  </a:cxn>
                  <a:cxn ang="T13">
                    <a:pos x="T6" y="T7"/>
                  </a:cxn>
                  <a:cxn ang="T14">
                    <a:pos x="T8" y="T9"/>
                  </a:cxn>
                </a:cxnLst>
                <a:rect l="T15" t="T16" r="T17" b="T18"/>
                <a:pathLst>
                  <a:path w="521" h="71">
                    <a:moveTo>
                      <a:pt x="494" y="71"/>
                    </a:moveTo>
                    <a:lnTo>
                      <a:pt x="0" y="13"/>
                    </a:lnTo>
                    <a:lnTo>
                      <a:pt x="37" y="0"/>
                    </a:lnTo>
                    <a:lnTo>
                      <a:pt x="521" y="55"/>
                    </a:lnTo>
                    <a:lnTo>
                      <a:pt x="494" y="71"/>
                    </a:lnTo>
                    <a:close/>
                  </a:path>
                </a:pathLst>
              </a:custGeom>
              <a:solidFill>
                <a:srgbClr val="000000"/>
              </a:solidFill>
              <a:ln w="19050">
                <a:noFill/>
                <a:round/>
                <a:headEnd/>
                <a:tailEnd/>
              </a:ln>
            </p:spPr>
            <p:txBody>
              <a:bodyPr/>
              <a:lstStyle/>
              <a:p>
                <a:endParaRPr lang="en-US"/>
              </a:p>
            </p:txBody>
          </p:sp>
          <p:sp>
            <p:nvSpPr>
              <p:cNvPr id="24620" name="Freeform 101"/>
              <p:cNvSpPr>
                <a:spLocks/>
              </p:cNvSpPr>
              <p:nvPr/>
            </p:nvSpPr>
            <p:spPr bwMode="auto">
              <a:xfrm>
                <a:off x="3257" y="3071"/>
                <a:ext cx="194" cy="36"/>
              </a:xfrm>
              <a:custGeom>
                <a:avLst/>
                <a:gdLst>
                  <a:gd name="T0" fmla="*/ 451 w 472"/>
                  <a:gd name="T1" fmla="*/ 62 h 62"/>
                  <a:gd name="T2" fmla="*/ 0 w 472"/>
                  <a:gd name="T3" fmla="*/ 12 h 62"/>
                  <a:gd name="T4" fmla="*/ 32 w 472"/>
                  <a:gd name="T5" fmla="*/ 0 h 62"/>
                  <a:gd name="T6" fmla="*/ 472 w 472"/>
                  <a:gd name="T7" fmla="*/ 49 h 62"/>
                  <a:gd name="T8" fmla="*/ 451 w 472"/>
                  <a:gd name="T9" fmla="*/ 62 h 62"/>
                  <a:gd name="T10" fmla="*/ 0 60000 65536"/>
                  <a:gd name="T11" fmla="*/ 0 60000 65536"/>
                  <a:gd name="T12" fmla="*/ 0 60000 65536"/>
                  <a:gd name="T13" fmla="*/ 0 60000 65536"/>
                  <a:gd name="T14" fmla="*/ 0 60000 65536"/>
                  <a:gd name="T15" fmla="*/ 0 w 472"/>
                  <a:gd name="T16" fmla="*/ 0 h 62"/>
                  <a:gd name="T17" fmla="*/ 472 w 472"/>
                  <a:gd name="T18" fmla="*/ 62 h 62"/>
                </a:gdLst>
                <a:ahLst/>
                <a:cxnLst>
                  <a:cxn ang="T10">
                    <a:pos x="T0" y="T1"/>
                  </a:cxn>
                  <a:cxn ang="T11">
                    <a:pos x="T2" y="T3"/>
                  </a:cxn>
                  <a:cxn ang="T12">
                    <a:pos x="T4" y="T5"/>
                  </a:cxn>
                  <a:cxn ang="T13">
                    <a:pos x="T6" y="T7"/>
                  </a:cxn>
                  <a:cxn ang="T14">
                    <a:pos x="T8" y="T9"/>
                  </a:cxn>
                </a:cxnLst>
                <a:rect l="T15" t="T16" r="T17" b="T18"/>
                <a:pathLst>
                  <a:path w="472" h="62">
                    <a:moveTo>
                      <a:pt x="451" y="62"/>
                    </a:moveTo>
                    <a:lnTo>
                      <a:pt x="0" y="12"/>
                    </a:lnTo>
                    <a:lnTo>
                      <a:pt x="32" y="0"/>
                    </a:lnTo>
                    <a:lnTo>
                      <a:pt x="472" y="49"/>
                    </a:lnTo>
                    <a:lnTo>
                      <a:pt x="451" y="62"/>
                    </a:lnTo>
                    <a:close/>
                  </a:path>
                </a:pathLst>
              </a:custGeom>
              <a:solidFill>
                <a:srgbClr val="000000"/>
              </a:solidFill>
              <a:ln w="19050">
                <a:noFill/>
                <a:round/>
                <a:headEnd/>
                <a:tailEnd/>
              </a:ln>
            </p:spPr>
            <p:txBody>
              <a:bodyPr/>
              <a:lstStyle/>
              <a:p>
                <a:endParaRPr lang="en-US"/>
              </a:p>
            </p:txBody>
          </p:sp>
          <p:sp>
            <p:nvSpPr>
              <p:cNvPr id="24621" name="Freeform 102"/>
              <p:cNvSpPr>
                <a:spLocks/>
              </p:cNvSpPr>
              <p:nvPr/>
            </p:nvSpPr>
            <p:spPr bwMode="auto">
              <a:xfrm>
                <a:off x="3301" y="3043"/>
                <a:ext cx="178" cy="43"/>
              </a:xfrm>
              <a:custGeom>
                <a:avLst/>
                <a:gdLst>
                  <a:gd name="T0" fmla="*/ 401 w 422"/>
                  <a:gd name="T1" fmla="*/ 57 h 57"/>
                  <a:gd name="T2" fmla="*/ 0 w 422"/>
                  <a:gd name="T3" fmla="*/ 11 h 57"/>
                  <a:gd name="T4" fmla="*/ 28 w 422"/>
                  <a:gd name="T5" fmla="*/ 0 h 57"/>
                  <a:gd name="T6" fmla="*/ 422 w 422"/>
                  <a:gd name="T7" fmla="*/ 45 h 57"/>
                  <a:gd name="T8" fmla="*/ 401 w 422"/>
                  <a:gd name="T9" fmla="*/ 57 h 57"/>
                  <a:gd name="T10" fmla="*/ 0 60000 65536"/>
                  <a:gd name="T11" fmla="*/ 0 60000 65536"/>
                  <a:gd name="T12" fmla="*/ 0 60000 65536"/>
                  <a:gd name="T13" fmla="*/ 0 60000 65536"/>
                  <a:gd name="T14" fmla="*/ 0 60000 65536"/>
                  <a:gd name="T15" fmla="*/ 0 w 422"/>
                  <a:gd name="T16" fmla="*/ 0 h 57"/>
                  <a:gd name="T17" fmla="*/ 422 w 422"/>
                  <a:gd name="T18" fmla="*/ 57 h 57"/>
                </a:gdLst>
                <a:ahLst/>
                <a:cxnLst>
                  <a:cxn ang="T10">
                    <a:pos x="T0" y="T1"/>
                  </a:cxn>
                  <a:cxn ang="T11">
                    <a:pos x="T2" y="T3"/>
                  </a:cxn>
                  <a:cxn ang="T12">
                    <a:pos x="T4" y="T5"/>
                  </a:cxn>
                  <a:cxn ang="T13">
                    <a:pos x="T6" y="T7"/>
                  </a:cxn>
                  <a:cxn ang="T14">
                    <a:pos x="T8" y="T9"/>
                  </a:cxn>
                </a:cxnLst>
                <a:rect l="T15" t="T16" r="T17" b="T18"/>
                <a:pathLst>
                  <a:path w="422" h="57">
                    <a:moveTo>
                      <a:pt x="401" y="57"/>
                    </a:moveTo>
                    <a:lnTo>
                      <a:pt x="0" y="11"/>
                    </a:lnTo>
                    <a:lnTo>
                      <a:pt x="28" y="0"/>
                    </a:lnTo>
                    <a:lnTo>
                      <a:pt x="422" y="45"/>
                    </a:lnTo>
                    <a:lnTo>
                      <a:pt x="401" y="57"/>
                    </a:lnTo>
                    <a:close/>
                  </a:path>
                </a:pathLst>
              </a:custGeom>
              <a:solidFill>
                <a:srgbClr val="000000"/>
              </a:solidFill>
              <a:ln w="19050">
                <a:noFill/>
                <a:round/>
                <a:headEnd/>
                <a:tailEnd/>
              </a:ln>
            </p:spPr>
            <p:txBody>
              <a:bodyPr/>
              <a:lstStyle/>
              <a:p>
                <a:endParaRPr lang="en-US"/>
              </a:p>
            </p:txBody>
          </p:sp>
          <p:sp>
            <p:nvSpPr>
              <p:cNvPr id="24622" name="Freeform 103"/>
              <p:cNvSpPr>
                <a:spLocks/>
              </p:cNvSpPr>
              <p:nvPr/>
            </p:nvSpPr>
            <p:spPr bwMode="auto">
              <a:xfrm>
                <a:off x="3629" y="3379"/>
                <a:ext cx="50" cy="86"/>
              </a:xfrm>
              <a:custGeom>
                <a:avLst/>
                <a:gdLst>
                  <a:gd name="T0" fmla="*/ 63 w 125"/>
                  <a:gd name="T1" fmla="*/ 123 h 123"/>
                  <a:gd name="T2" fmla="*/ 75 w 125"/>
                  <a:gd name="T3" fmla="*/ 122 h 123"/>
                  <a:gd name="T4" fmla="*/ 86 w 125"/>
                  <a:gd name="T5" fmla="*/ 118 h 123"/>
                  <a:gd name="T6" fmla="*/ 97 w 125"/>
                  <a:gd name="T7" fmla="*/ 112 h 123"/>
                  <a:gd name="T8" fmla="*/ 106 w 125"/>
                  <a:gd name="T9" fmla="*/ 105 h 123"/>
                  <a:gd name="T10" fmla="*/ 113 w 125"/>
                  <a:gd name="T11" fmla="*/ 96 h 123"/>
                  <a:gd name="T12" fmla="*/ 120 w 125"/>
                  <a:gd name="T13" fmla="*/ 86 h 123"/>
                  <a:gd name="T14" fmla="*/ 124 w 125"/>
                  <a:gd name="T15" fmla="*/ 75 h 123"/>
                  <a:gd name="T16" fmla="*/ 125 w 125"/>
                  <a:gd name="T17" fmla="*/ 63 h 123"/>
                  <a:gd name="T18" fmla="*/ 124 w 125"/>
                  <a:gd name="T19" fmla="*/ 51 h 123"/>
                  <a:gd name="T20" fmla="*/ 120 w 125"/>
                  <a:gd name="T21" fmla="*/ 39 h 123"/>
                  <a:gd name="T22" fmla="*/ 113 w 125"/>
                  <a:gd name="T23" fmla="*/ 28 h 123"/>
                  <a:gd name="T24" fmla="*/ 106 w 125"/>
                  <a:gd name="T25" fmla="*/ 18 h 123"/>
                  <a:gd name="T26" fmla="*/ 97 w 125"/>
                  <a:gd name="T27" fmla="*/ 11 h 123"/>
                  <a:gd name="T28" fmla="*/ 86 w 125"/>
                  <a:gd name="T29" fmla="*/ 5 h 123"/>
                  <a:gd name="T30" fmla="*/ 75 w 125"/>
                  <a:gd name="T31" fmla="*/ 1 h 123"/>
                  <a:gd name="T32" fmla="*/ 63 w 125"/>
                  <a:gd name="T33" fmla="*/ 0 h 123"/>
                  <a:gd name="T34" fmla="*/ 51 w 125"/>
                  <a:gd name="T35" fmla="*/ 1 h 123"/>
                  <a:gd name="T36" fmla="*/ 39 w 125"/>
                  <a:gd name="T37" fmla="*/ 5 h 123"/>
                  <a:gd name="T38" fmla="*/ 28 w 125"/>
                  <a:gd name="T39" fmla="*/ 11 h 123"/>
                  <a:gd name="T40" fmla="*/ 18 w 125"/>
                  <a:gd name="T41" fmla="*/ 18 h 123"/>
                  <a:gd name="T42" fmla="*/ 11 w 125"/>
                  <a:gd name="T43" fmla="*/ 28 h 123"/>
                  <a:gd name="T44" fmla="*/ 5 w 125"/>
                  <a:gd name="T45" fmla="*/ 39 h 123"/>
                  <a:gd name="T46" fmla="*/ 1 w 125"/>
                  <a:gd name="T47" fmla="*/ 51 h 123"/>
                  <a:gd name="T48" fmla="*/ 0 w 125"/>
                  <a:gd name="T49" fmla="*/ 63 h 123"/>
                  <a:gd name="T50" fmla="*/ 1 w 125"/>
                  <a:gd name="T51" fmla="*/ 75 h 123"/>
                  <a:gd name="T52" fmla="*/ 5 w 125"/>
                  <a:gd name="T53" fmla="*/ 86 h 123"/>
                  <a:gd name="T54" fmla="*/ 11 w 125"/>
                  <a:gd name="T55" fmla="*/ 96 h 123"/>
                  <a:gd name="T56" fmla="*/ 18 w 125"/>
                  <a:gd name="T57" fmla="*/ 105 h 123"/>
                  <a:gd name="T58" fmla="*/ 28 w 125"/>
                  <a:gd name="T59" fmla="*/ 112 h 123"/>
                  <a:gd name="T60" fmla="*/ 39 w 125"/>
                  <a:gd name="T61" fmla="*/ 118 h 123"/>
                  <a:gd name="T62" fmla="*/ 51 w 125"/>
                  <a:gd name="T63" fmla="*/ 122 h 123"/>
                  <a:gd name="T64" fmla="*/ 63 w 125"/>
                  <a:gd name="T65" fmla="*/ 123 h 12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5"/>
                  <a:gd name="T100" fmla="*/ 0 h 123"/>
                  <a:gd name="T101" fmla="*/ 125 w 125"/>
                  <a:gd name="T102" fmla="*/ 123 h 12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5" h="123">
                    <a:moveTo>
                      <a:pt x="63" y="123"/>
                    </a:moveTo>
                    <a:lnTo>
                      <a:pt x="75" y="122"/>
                    </a:lnTo>
                    <a:lnTo>
                      <a:pt x="86" y="118"/>
                    </a:lnTo>
                    <a:lnTo>
                      <a:pt x="97" y="112"/>
                    </a:lnTo>
                    <a:lnTo>
                      <a:pt x="106" y="105"/>
                    </a:lnTo>
                    <a:lnTo>
                      <a:pt x="113" y="96"/>
                    </a:lnTo>
                    <a:lnTo>
                      <a:pt x="120" y="86"/>
                    </a:lnTo>
                    <a:lnTo>
                      <a:pt x="124" y="75"/>
                    </a:lnTo>
                    <a:lnTo>
                      <a:pt x="125" y="63"/>
                    </a:lnTo>
                    <a:lnTo>
                      <a:pt x="124" y="51"/>
                    </a:lnTo>
                    <a:lnTo>
                      <a:pt x="120" y="39"/>
                    </a:lnTo>
                    <a:lnTo>
                      <a:pt x="113" y="28"/>
                    </a:lnTo>
                    <a:lnTo>
                      <a:pt x="106" y="18"/>
                    </a:lnTo>
                    <a:lnTo>
                      <a:pt x="97" y="11"/>
                    </a:lnTo>
                    <a:lnTo>
                      <a:pt x="86" y="5"/>
                    </a:lnTo>
                    <a:lnTo>
                      <a:pt x="75" y="1"/>
                    </a:lnTo>
                    <a:lnTo>
                      <a:pt x="63" y="0"/>
                    </a:lnTo>
                    <a:lnTo>
                      <a:pt x="51" y="1"/>
                    </a:lnTo>
                    <a:lnTo>
                      <a:pt x="39" y="5"/>
                    </a:lnTo>
                    <a:lnTo>
                      <a:pt x="28" y="11"/>
                    </a:lnTo>
                    <a:lnTo>
                      <a:pt x="18" y="18"/>
                    </a:lnTo>
                    <a:lnTo>
                      <a:pt x="11" y="28"/>
                    </a:lnTo>
                    <a:lnTo>
                      <a:pt x="5" y="39"/>
                    </a:lnTo>
                    <a:lnTo>
                      <a:pt x="1" y="51"/>
                    </a:lnTo>
                    <a:lnTo>
                      <a:pt x="0" y="63"/>
                    </a:lnTo>
                    <a:lnTo>
                      <a:pt x="1" y="75"/>
                    </a:lnTo>
                    <a:lnTo>
                      <a:pt x="5" y="86"/>
                    </a:lnTo>
                    <a:lnTo>
                      <a:pt x="11" y="96"/>
                    </a:lnTo>
                    <a:lnTo>
                      <a:pt x="18" y="105"/>
                    </a:lnTo>
                    <a:lnTo>
                      <a:pt x="28" y="112"/>
                    </a:lnTo>
                    <a:lnTo>
                      <a:pt x="39" y="118"/>
                    </a:lnTo>
                    <a:lnTo>
                      <a:pt x="51" y="122"/>
                    </a:lnTo>
                    <a:lnTo>
                      <a:pt x="63" y="123"/>
                    </a:lnTo>
                    <a:close/>
                  </a:path>
                </a:pathLst>
              </a:custGeom>
              <a:solidFill>
                <a:schemeClr val="folHlink"/>
              </a:solidFill>
              <a:ln w="19050">
                <a:noFill/>
                <a:round/>
                <a:headEnd/>
                <a:tailEnd/>
              </a:ln>
            </p:spPr>
            <p:txBody>
              <a:bodyPr/>
              <a:lstStyle/>
              <a:p>
                <a:endParaRPr lang="en-US"/>
              </a:p>
            </p:txBody>
          </p:sp>
          <p:sp>
            <p:nvSpPr>
              <p:cNvPr id="24623" name="Freeform 104"/>
              <p:cNvSpPr>
                <a:spLocks/>
              </p:cNvSpPr>
              <p:nvPr/>
            </p:nvSpPr>
            <p:spPr bwMode="auto">
              <a:xfrm>
                <a:off x="3646" y="3400"/>
                <a:ext cx="22" cy="29"/>
              </a:xfrm>
              <a:custGeom>
                <a:avLst/>
                <a:gdLst>
                  <a:gd name="T0" fmla="*/ 20 w 40"/>
                  <a:gd name="T1" fmla="*/ 39 h 39"/>
                  <a:gd name="T2" fmla="*/ 28 w 40"/>
                  <a:gd name="T3" fmla="*/ 38 h 39"/>
                  <a:gd name="T4" fmla="*/ 34 w 40"/>
                  <a:gd name="T5" fmla="*/ 34 h 39"/>
                  <a:gd name="T6" fmla="*/ 38 w 40"/>
                  <a:gd name="T7" fmla="*/ 28 h 39"/>
                  <a:gd name="T8" fmla="*/ 40 w 40"/>
                  <a:gd name="T9" fmla="*/ 20 h 39"/>
                  <a:gd name="T10" fmla="*/ 38 w 40"/>
                  <a:gd name="T11" fmla="*/ 12 h 39"/>
                  <a:gd name="T12" fmla="*/ 34 w 40"/>
                  <a:gd name="T13" fmla="*/ 6 h 39"/>
                  <a:gd name="T14" fmla="*/ 28 w 40"/>
                  <a:gd name="T15" fmla="*/ 2 h 39"/>
                  <a:gd name="T16" fmla="*/ 20 w 40"/>
                  <a:gd name="T17" fmla="*/ 0 h 39"/>
                  <a:gd name="T18" fmla="*/ 12 w 40"/>
                  <a:gd name="T19" fmla="*/ 2 h 39"/>
                  <a:gd name="T20" fmla="*/ 6 w 40"/>
                  <a:gd name="T21" fmla="*/ 6 h 39"/>
                  <a:gd name="T22" fmla="*/ 2 w 40"/>
                  <a:gd name="T23" fmla="*/ 12 h 39"/>
                  <a:gd name="T24" fmla="*/ 0 w 40"/>
                  <a:gd name="T25" fmla="*/ 20 h 39"/>
                  <a:gd name="T26" fmla="*/ 2 w 40"/>
                  <a:gd name="T27" fmla="*/ 28 h 39"/>
                  <a:gd name="T28" fmla="*/ 6 w 40"/>
                  <a:gd name="T29" fmla="*/ 34 h 39"/>
                  <a:gd name="T30" fmla="*/ 12 w 40"/>
                  <a:gd name="T31" fmla="*/ 38 h 39"/>
                  <a:gd name="T32" fmla="*/ 20 w 40"/>
                  <a:gd name="T33" fmla="*/ 39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
                  <a:gd name="T52" fmla="*/ 0 h 39"/>
                  <a:gd name="T53" fmla="*/ 40 w 40"/>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 h="39">
                    <a:moveTo>
                      <a:pt x="20" y="39"/>
                    </a:moveTo>
                    <a:lnTo>
                      <a:pt x="28" y="38"/>
                    </a:lnTo>
                    <a:lnTo>
                      <a:pt x="34" y="34"/>
                    </a:lnTo>
                    <a:lnTo>
                      <a:pt x="38" y="28"/>
                    </a:lnTo>
                    <a:lnTo>
                      <a:pt x="40" y="20"/>
                    </a:lnTo>
                    <a:lnTo>
                      <a:pt x="38" y="12"/>
                    </a:lnTo>
                    <a:lnTo>
                      <a:pt x="34" y="6"/>
                    </a:lnTo>
                    <a:lnTo>
                      <a:pt x="28" y="2"/>
                    </a:lnTo>
                    <a:lnTo>
                      <a:pt x="20" y="0"/>
                    </a:lnTo>
                    <a:lnTo>
                      <a:pt x="12" y="2"/>
                    </a:lnTo>
                    <a:lnTo>
                      <a:pt x="6" y="6"/>
                    </a:lnTo>
                    <a:lnTo>
                      <a:pt x="2" y="12"/>
                    </a:lnTo>
                    <a:lnTo>
                      <a:pt x="0" y="20"/>
                    </a:lnTo>
                    <a:lnTo>
                      <a:pt x="2" y="28"/>
                    </a:lnTo>
                    <a:lnTo>
                      <a:pt x="6" y="34"/>
                    </a:lnTo>
                    <a:lnTo>
                      <a:pt x="12" y="38"/>
                    </a:lnTo>
                    <a:lnTo>
                      <a:pt x="20" y="39"/>
                    </a:lnTo>
                    <a:close/>
                  </a:path>
                </a:pathLst>
              </a:custGeom>
              <a:solidFill>
                <a:srgbClr val="000000"/>
              </a:solidFill>
              <a:ln w="19050">
                <a:noFill/>
                <a:round/>
                <a:headEnd/>
                <a:tailEnd/>
              </a:ln>
            </p:spPr>
            <p:txBody>
              <a:bodyPr/>
              <a:lstStyle/>
              <a:p>
                <a:endParaRPr lang="en-US"/>
              </a:p>
            </p:txBody>
          </p:sp>
          <p:sp>
            <p:nvSpPr>
              <p:cNvPr id="24624" name="Freeform 105"/>
              <p:cNvSpPr>
                <a:spLocks/>
              </p:cNvSpPr>
              <p:nvPr/>
            </p:nvSpPr>
            <p:spPr bwMode="auto">
              <a:xfrm>
                <a:off x="3496" y="3515"/>
                <a:ext cx="16" cy="29"/>
              </a:xfrm>
              <a:custGeom>
                <a:avLst/>
                <a:gdLst>
                  <a:gd name="T0" fmla="*/ 22 w 44"/>
                  <a:gd name="T1" fmla="*/ 45 h 45"/>
                  <a:gd name="T2" fmla="*/ 31 w 44"/>
                  <a:gd name="T3" fmla="*/ 43 h 45"/>
                  <a:gd name="T4" fmla="*/ 38 w 44"/>
                  <a:gd name="T5" fmla="*/ 38 h 45"/>
                  <a:gd name="T6" fmla="*/ 42 w 44"/>
                  <a:gd name="T7" fmla="*/ 30 h 45"/>
                  <a:gd name="T8" fmla="*/ 44 w 44"/>
                  <a:gd name="T9" fmla="*/ 22 h 45"/>
                  <a:gd name="T10" fmla="*/ 42 w 44"/>
                  <a:gd name="T11" fmla="*/ 13 h 45"/>
                  <a:gd name="T12" fmla="*/ 38 w 44"/>
                  <a:gd name="T13" fmla="*/ 6 h 45"/>
                  <a:gd name="T14" fmla="*/ 31 w 44"/>
                  <a:gd name="T15" fmla="*/ 2 h 45"/>
                  <a:gd name="T16" fmla="*/ 22 w 44"/>
                  <a:gd name="T17" fmla="*/ 0 h 45"/>
                  <a:gd name="T18" fmla="*/ 13 w 44"/>
                  <a:gd name="T19" fmla="*/ 2 h 45"/>
                  <a:gd name="T20" fmla="*/ 6 w 44"/>
                  <a:gd name="T21" fmla="*/ 6 h 45"/>
                  <a:gd name="T22" fmla="*/ 2 w 44"/>
                  <a:gd name="T23" fmla="*/ 13 h 45"/>
                  <a:gd name="T24" fmla="*/ 0 w 44"/>
                  <a:gd name="T25" fmla="*/ 22 h 45"/>
                  <a:gd name="T26" fmla="*/ 2 w 44"/>
                  <a:gd name="T27" fmla="*/ 30 h 45"/>
                  <a:gd name="T28" fmla="*/ 6 w 44"/>
                  <a:gd name="T29" fmla="*/ 38 h 45"/>
                  <a:gd name="T30" fmla="*/ 13 w 44"/>
                  <a:gd name="T31" fmla="*/ 43 h 45"/>
                  <a:gd name="T32" fmla="*/ 22 w 44"/>
                  <a:gd name="T33" fmla="*/ 45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4"/>
                  <a:gd name="T52" fmla="*/ 0 h 45"/>
                  <a:gd name="T53" fmla="*/ 44 w 44"/>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4" h="45">
                    <a:moveTo>
                      <a:pt x="22" y="45"/>
                    </a:moveTo>
                    <a:lnTo>
                      <a:pt x="31" y="43"/>
                    </a:lnTo>
                    <a:lnTo>
                      <a:pt x="38" y="38"/>
                    </a:lnTo>
                    <a:lnTo>
                      <a:pt x="42" y="30"/>
                    </a:lnTo>
                    <a:lnTo>
                      <a:pt x="44" y="22"/>
                    </a:lnTo>
                    <a:lnTo>
                      <a:pt x="42" y="13"/>
                    </a:lnTo>
                    <a:lnTo>
                      <a:pt x="38" y="6"/>
                    </a:lnTo>
                    <a:lnTo>
                      <a:pt x="31" y="2"/>
                    </a:lnTo>
                    <a:lnTo>
                      <a:pt x="22" y="0"/>
                    </a:lnTo>
                    <a:lnTo>
                      <a:pt x="13" y="2"/>
                    </a:lnTo>
                    <a:lnTo>
                      <a:pt x="6" y="6"/>
                    </a:lnTo>
                    <a:lnTo>
                      <a:pt x="2" y="13"/>
                    </a:lnTo>
                    <a:lnTo>
                      <a:pt x="0" y="22"/>
                    </a:lnTo>
                    <a:lnTo>
                      <a:pt x="2" y="30"/>
                    </a:lnTo>
                    <a:lnTo>
                      <a:pt x="6" y="38"/>
                    </a:lnTo>
                    <a:lnTo>
                      <a:pt x="13" y="43"/>
                    </a:lnTo>
                    <a:lnTo>
                      <a:pt x="22" y="45"/>
                    </a:lnTo>
                    <a:close/>
                  </a:path>
                </a:pathLst>
              </a:custGeom>
              <a:solidFill>
                <a:schemeClr val="bg2"/>
              </a:solidFill>
              <a:ln w="19050">
                <a:noFill/>
                <a:round/>
                <a:headEnd/>
                <a:tailEnd/>
              </a:ln>
            </p:spPr>
            <p:txBody>
              <a:bodyPr/>
              <a:lstStyle/>
              <a:p>
                <a:endParaRPr lang="en-US"/>
              </a:p>
            </p:txBody>
          </p:sp>
          <p:sp>
            <p:nvSpPr>
              <p:cNvPr id="24625" name="Freeform 106"/>
              <p:cNvSpPr>
                <a:spLocks/>
              </p:cNvSpPr>
              <p:nvPr/>
            </p:nvSpPr>
            <p:spPr bwMode="auto">
              <a:xfrm>
                <a:off x="3440" y="3608"/>
                <a:ext cx="11" cy="7"/>
              </a:xfrm>
              <a:custGeom>
                <a:avLst/>
                <a:gdLst>
                  <a:gd name="T0" fmla="*/ 5 w 25"/>
                  <a:gd name="T1" fmla="*/ 0 h 20"/>
                  <a:gd name="T2" fmla="*/ 4 w 25"/>
                  <a:gd name="T3" fmla="*/ 1 h 20"/>
                  <a:gd name="T4" fmla="*/ 2 w 25"/>
                  <a:gd name="T5" fmla="*/ 5 h 20"/>
                  <a:gd name="T6" fmla="*/ 0 w 25"/>
                  <a:gd name="T7" fmla="*/ 11 h 20"/>
                  <a:gd name="T8" fmla="*/ 2 w 25"/>
                  <a:gd name="T9" fmla="*/ 20 h 20"/>
                  <a:gd name="T10" fmla="*/ 5 w 25"/>
                  <a:gd name="T11" fmla="*/ 20 h 20"/>
                  <a:gd name="T12" fmla="*/ 11 w 25"/>
                  <a:gd name="T13" fmla="*/ 20 h 20"/>
                  <a:gd name="T14" fmla="*/ 18 w 25"/>
                  <a:gd name="T15" fmla="*/ 18 h 20"/>
                  <a:gd name="T16" fmla="*/ 25 w 25"/>
                  <a:gd name="T17" fmla="*/ 14 h 20"/>
                  <a:gd name="T18" fmla="*/ 24 w 25"/>
                  <a:gd name="T19" fmla="*/ 12 h 20"/>
                  <a:gd name="T20" fmla="*/ 21 w 25"/>
                  <a:gd name="T21" fmla="*/ 8 h 20"/>
                  <a:gd name="T22" fmla="*/ 15 w 25"/>
                  <a:gd name="T23" fmla="*/ 3 h 20"/>
                  <a:gd name="T24" fmla="*/ 5 w 25"/>
                  <a:gd name="T25" fmla="*/ 0 h 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20"/>
                  <a:gd name="T41" fmla="*/ 25 w 25"/>
                  <a:gd name="T42" fmla="*/ 20 h 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20">
                    <a:moveTo>
                      <a:pt x="5" y="0"/>
                    </a:moveTo>
                    <a:lnTo>
                      <a:pt x="4" y="1"/>
                    </a:lnTo>
                    <a:lnTo>
                      <a:pt x="2" y="5"/>
                    </a:lnTo>
                    <a:lnTo>
                      <a:pt x="0" y="11"/>
                    </a:lnTo>
                    <a:lnTo>
                      <a:pt x="2" y="20"/>
                    </a:lnTo>
                    <a:lnTo>
                      <a:pt x="5" y="20"/>
                    </a:lnTo>
                    <a:lnTo>
                      <a:pt x="11" y="20"/>
                    </a:lnTo>
                    <a:lnTo>
                      <a:pt x="18" y="18"/>
                    </a:lnTo>
                    <a:lnTo>
                      <a:pt x="25" y="14"/>
                    </a:lnTo>
                    <a:lnTo>
                      <a:pt x="24" y="12"/>
                    </a:lnTo>
                    <a:lnTo>
                      <a:pt x="21" y="8"/>
                    </a:lnTo>
                    <a:lnTo>
                      <a:pt x="15" y="3"/>
                    </a:lnTo>
                    <a:lnTo>
                      <a:pt x="5" y="0"/>
                    </a:lnTo>
                    <a:close/>
                  </a:path>
                </a:pathLst>
              </a:custGeom>
              <a:solidFill>
                <a:schemeClr val="tx1"/>
              </a:solidFill>
              <a:ln w="19050">
                <a:noFill/>
                <a:round/>
                <a:headEnd/>
                <a:tailEnd/>
              </a:ln>
            </p:spPr>
            <p:txBody>
              <a:bodyPr/>
              <a:lstStyle/>
              <a:p>
                <a:endParaRPr lang="en-US"/>
              </a:p>
            </p:txBody>
          </p:sp>
          <p:sp>
            <p:nvSpPr>
              <p:cNvPr id="24626" name="Freeform 107"/>
              <p:cNvSpPr>
                <a:spLocks/>
              </p:cNvSpPr>
              <p:nvPr/>
            </p:nvSpPr>
            <p:spPr bwMode="auto">
              <a:xfrm>
                <a:off x="3496" y="3515"/>
                <a:ext cx="16" cy="7"/>
              </a:xfrm>
              <a:custGeom>
                <a:avLst/>
                <a:gdLst>
                  <a:gd name="T0" fmla="*/ 4 w 25"/>
                  <a:gd name="T1" fmla="*/ 0 h 20"/>
                  <a:gd name="T2" fmla="*/ 3 w 25"/>
                  <a:gd name="T3" fmla="*/ 1 h 20"/>
                  <a:gd name="T4" fmla="*/ 1 w 25"/>
                  <a:gd name="T5" fmla="*/ 5 h 20"/>
                  <a:gd name="T6" fmla="*/ 0 w 25"/>
                  <a:gd name="T7" fmla="*/ 11 h 20"/>
                  <a:gd name="T8" fmla="*/ 1 w 25"/>
                  <a:gd name="T9" fmla="*/ 20 h 20"/>
                  <a:gd name="T10" fmla="*/ 4 w 25"/>
                  <a:gd name="T11" fmla="*/ 20 h 20"/>
                  <a:gd name="T12" fmla="*/ 10 w 25"/>
                  <a:gd name="T13" fmla="*/ 20 h 20"/>
                  <a:gd name="T14" fmla="*/ 18 w 25"/>
                  <a:gd name="T15" fmla="*/ 19 h 20"/>
                  <a:gd name="T16" fmla="*/ 25 w 25"/>
                  <a:gd name="T17" fmla="*/ 15 h 20"/>
                  <a:gd name="T18" fmla="*/ 24 w 25"/>
                  <a:gd name="T19" fmla="*/ 13 h 20"/>
                  <a:gd name="T20" fmla="*/ 21 w 25"/>
                  <a:gd name="T21" fmla="*/ 9 h 20"/>
                  <a:gd name="T22" fmla="*/ 14 w 25"/>
                  <a:gd name="T23" fmla="*/ 4 h 20"/>
                  <a:gd name="T24" fmla="*/ 4 w 25"/>
                  <a:gd name="T25" fmla="*/ 0 h 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20"/>
                  <a:gd name="T41" fmla="*/ 25 w 25"/>
                  <a:gd name="T42" fmla="*/ 20 h 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20">
                    <a:moveTo>
                      <a:pt x="4" y="0"/>
                    </a:moveTo>
                    <a:lnTo>
                      <a:pt x="3" y="1"/>
                    </a:lnTo>
                    <a:lnTo>
                      <a:pt x="1" y="5"/>
                    </a:lnTo>
                    <a:lnTo>
                      <a:pt x="0" y="11"/>
                    </a:lnTo>
                    <a:lnTo>
                      <a:pt x="1" y="20"/>
                    </a:lnTo>
                    <a:lnTo>
                      <a:pt x="4" y="20"/>
                    </a:lnTo>
                    <a:lnTo>
                      <a:pt x="10" y="20"/>
                    </a:lnTo>
                    <a:lnTo>
                      <a:pt x="18" y="19"/>
                    </a:lnTo>
                    <a:lnTo>
                      <a:pt x="25" y="15"/>
                    </a:lnTo>
                    <a:lnTo>
                      <a:pt x="24" y="13"/>
                    </a:lnTo>
                    <a:lnTo>
                      <a:pt x="21" y="9"/>
                    </a:lnTo>
                    <a:lnTo>
                      <a:pt x="14" y="4"/>
                    </a:lnTo>
                    <a:lnTo>
                      <a:pt x="4" y="0"/>
                    </a:lnTo>
                    <a:close/>
                  </a:path>
                </a:pathLst>
              </a:custGeom>
              <a:solidFill>
                <a:schemeClr val="tx1"/>
              </a:solidFill>
              <a:ln w="19050">
                <a:noFill/>
                <a:round/>
                <a:headEnd/>
                <a:tailEnd/>
              </a:ln>
            </p:spPr>
            <p:txBody>
              <a:bodyPr/>
              <a:lstStyle/>
              <a:p>
                <a:endParaRPr lang="en-US"/>
              </a:p>
            </p:txBody>
          </p:sp>
          <p:sp>
            <p:nvSpPr>
              <p:cNvPr id="24627" name="Freeform 108"/>
              <p:cNvSpPr>
                <a:spLocks/>
              </p:cNvSpPr>
              <p:nvPr/>
            </p:nvSpPr>
            <p:spPr bwMode="auto">
              <a:xfrm>
                <a:off x="3401" y="3136"/>
                <a:ext cx="106" cy="150"/>
              </a:xfrm>
              <a:custGeom>
                <a:avLst/>
                <a:gdLst>
                  <a:gd name="T0" fmla="*/ 0 w 263"/>
                  <a:gd name="T1" fmla="*/ 190 h 212"/>
                  <a:gd name="T2" fmla="*/ 263 w 263"/>
                  <a:gd name="T3" fmla="*/ 0 h 212"/>
                  <a:gd name="T4" fmla="*/ 263 w 263"/>
                  <a:gd name="T5" fmla="*/ 23 h 212"/>
                  <a:gd name="T6" fmla="*/ 0 w 263"/>
                  <a:gd name="T7" fmla="*/ 212 h 212"/>
                  <a:gd name="T8" fmla="*/ 0 w 263"/>
                  <a:gd name="T9" fmla="*/ 190 h 212"/>
                  <a:gd name="T10" fmla="*/ 0 60000 65536"/>
                  <a:gd name="T11" fmla="*/ 0 60000 65536"/>
                  <a:gd name="T12" fmla="*/ 0 60000 65536"/>
                  <a:gd name="T13" fmla="*/ 0 60000 65536"/>
                  <a:gd name="T14" fmla="*/ 0 60000 65536"/>
                  <a:gd name="T15" fmla="*/ 0 w 263"/>
                  <a:gd name="T16" fmla="*/ 0 h 212"/>
                  <a:gd name="T17" fmla="*/ 263 w 263"/>
                  <a:gd name="T18" fmla="*/ 212 h 212"/>
                </a:gdLst>
                <a:ahLst/>
                <a:cxnLst>
                  <a:cxn ang="T10">
                    <a:pos x="T0" y="T1"/>
                  </a:cxn>
                  <a:cxn ang="T11">
                    <a:pos x="T2" y="T3"/>
                  </a:cxn>
                  <a:cxn ang="T12">
                    <a:pos x="T4" y="T5"/>
                  </a:cxn>
                  <a:cxn ang="T13">
                    <a:pos x="T6" y="T7"/>
                  </a:cxn>
                  <a:cxn ang="T14">
                    <a:pos x="T8" y="T9"/>
                  </a:cxn>
                </a:cxnLst>
                <a:rect l="T15" t="T16" r="T17" b="T18"/>
                <a:pathLst>
                  <a:path w="263" h="212">
                    <a:moveTo>
                      <a:pt x="0" y="190"/>
                    </a:moveTo>
                    <a:lnTo>
                      <a:pt x="263" y="0"/>
                    </a:lnTo>
                    <a:lnTo>
                      <a:pt x="263" y="23"/>
                    </a:lnTo>
                    <a:lnTo>
                      <a:pt x="0" y="212"/>
                    </a:lnTo>
                    <a:lnTo>
                      <a:pt x="0" y="190"/>
                    </a:lnTo>
                    <a:close/>
                  </a:path>
                </a:pathLst>
              </a:custGeom>
              <a:solidFill>
                <a:schemeClr val="bg2"/>
              </a:solidFill>
              <a:ln w="19050">
                <a:noFill/>
                <a:round/>
                <a:headEnd/>
                <a:tailEnd/>
              </a:ln>
            </p:spPr>
            <p:txBody>
              <a:bodyPr/>
              <a:lstStyle/>
              <a:p>
                <a:endParaRPr lang="en-US"/>
              </a:p>
            </p:txBody>
          </p:sp>
          <p:sp>
            <p:nvSpPr>
              <p:cNvPr id="24628" name="Freeform 109"/>
              <p:cNvSpPr>
                <a:spLocks/>
              </p:cNvSpPr>
              <p:nvPr/>
            </p:nvSpPr>
            <p:spPr bwMode="auto">
              <a:xfrm>
                <a:off x="3401" y="3229"/>
                <a:ext cx="106" cy="164"/>
              </a:xfrm>
              <a:custGeom>
                <a:avLst/>
                <a:gdLst>
                  <a:gd name="T0" fmla="*/ 0 w 262"/>
                  <a:gd name="T1" fmla="*/ 215 h 237"/>
                  <a:gd name="T2" fmla="*/ 262 w 262"/>
                  <a:gd name="T3" fmla="*/ 0 h 237"/>
                  <a:gd name="T4" fmla="*/ 262 w 262"/>
                  <a:gd name="T5" fmla="*/ 23 h 237"/>
                  <a:gd name="T6" fmla="*/ 0 w 262"/>
                  <a:gd name="T7" fmla="*/ 237 h 237"/>
                  <a:gd name="T8" fmla="*/ 0 w 262"/>
                  <a:gd name="T9" fmla="*/ 215 h 237"/>
                  <a:gd name="T10" fmla="*/ 0 60000 65536"/>
                  <a:gd name="T11" fmla="*/ 0 60000 65536"/>
                  <a:gd name="T12" fmla="*/ 0 60000 65536"/>
                  <a:gd name="T13" fmla="*/ 0 60000 65536"/>
                  <a:gd name="T14" fmla="*/ 0 60000 65536"/>
                  <a:gd name="T15" fmla="*/ 0 w 262"/>
                  <a:gd name="T16" fmla="*/ 0 h 237"/>
                  <a:gd name="T17" fmla="*/ 262 w 262"/>
                  <a:gd name="T18" fmla="*/ 237 h 237"/>
                </a:gdLst>
                <a:ahLst/>
                <a:cxnLst>
                  <a:cxn ang="T10">
                    <a:pos x="T0" y="T1"/>
                  </a:cxn>
                  <a:cxn ang="T11">
                    <a:pos x="T2" y="T3"/>
                  </a:cxn>
                  <a:cxn ang="T12">
                    <a:pos x="T4" y="T5"/>
                  </a:cxn>
                  <a:cxn ang="T13">
                    <a:pos x="T6" y="T7"/>
                  </a:cxn>
                  <a:cxn ang="T14">
                    <a:pos x="T8" y="T9"/>
                  </a:cxn>
                </a:cxnLst>
                <a:rect l="T15" t="T16" r="T17" b="T18"/>
                <a:pathLst>
                  <a:path w="262" h="237">
                    <a:moveTo>
                      <a:pt x="0" y="215"/>
                    </a:moveTo>
                    <a:lnTo>
                      <a:pt x="262" y="0"/>
                    </a:lnTo>
                    <a:lnTo>
                      <a:pt x="262" y="23"/>
                    </a:lnTo>
                    <a:lnTo>
                      <a:pt x="0" y="237"/>
                    </a:lnTo>
                    <a:lnTo>
                      <a:pt x="0" y="215"/>
                    </a:lnTo>
                    <a:close/>
                  </a:path>
                </a:pathLst>
              </a:custGeom>
              <a:solidFill>
                <a:schemeClr val="bg2"/>
              </a:solidFill>
              <a:ln w="19050">
                <a:noFill/>
                <a:round/>
                <a:headEnd/>
                <a:tailEnd/>
              </a:ln>
            </p:spPr>
            <p:txBody>
              <a:bodyPr/>
              <a:lstStyle/>
              <a:p>
                <a:endParaRPr lang="en-US"/>
              </a:p>
            </p:txBody>
          </p:sp>
          <p:sp>
            <p:nvSpPr>
              <p:cNvPr id="24629" name="Freeform 110"/>
              <p:cNvSpPr>
                <a:spLocks/>
              </p:cNvSpPr>
              <p:nvPr/>
            </p:nvSpPr>
            <p:spPr bwMode="auto">
              <a:xfrm>
                <a:off x="3401" y="3315"/>
                <a:ext cx="106" cy="186"/>
              </a:xfrm>
              <a:custGeom>
                <a:avLst/>
                <a:gdLst>
                  <a:gd name="T0" fmla="*/ 0 w 264"/>
                  <a:gd name="T1" fmla="*/ 241 h 264"/>
                  <a:gd name="T2" fmla="*/ 264 w 264"/>
                  <a:gd name="T3" fmla="*/ 0 h 264"/>
                  <a:gd name="T4" fmla="*/ 264 w 264"/>
                  <a:gd name="T5" fmla="*/ 24 h 264"/>
                  <a:gd name="T6" fmla="*/ 0 w 264"/>
                  <a:gd name="T7" fmla="*/ 264 h 264"/>
                  <a:gd name="T8" fmla="*/ 0 w 264"/>
                  <a:gd name="T9" fmla="*/ 241 h 264"/>
                  <a:gd name="T10" fmla="*/ 0 60000 65536"/>
                  <a:gd name="T11" fmla="*/ 0 60000 65536"/>
                  <a:gd name="T12" fmla="*/ 0 60000 65536"/>
                  <a:gd name="T13" fmla="*/ 0 60000 65536"/>
                  <a:gd name="T14" fmla="*/ 0 60000 65536"/>
                  <a:gd name="T15" fmla="*/ 0 w 264"/>
                  <a:gd name="T16" fmla="*/ 0 h 264"/>
                  <a:gd name="T17" fmla="*/ 264 w 264"/>
                  <a:gd name="T18" fmla="*/ 264 h 264"/>
                </a:gdLst>
                <a:ahLst/>
                <a:cxnLst>
                  <a:cxn ang="T10">
                    <a:pos x="T0" y="T1"/>
                  </a:cxn>
                  <a:cxn ang="T11">
                    <a:pos x="T2" y="T3"/>
                  </a:cxn>
                  <a:cxn ang="T12">
                    <a:pos x="T4" y="T5"/>
                  </a:cxn>
                  <a:cxn ang="T13">
                    <a:pos x="T6" y="T7"/>
                  </a:cxn>
                  <a:cxn ang="T14">
                    <a:pos x="T8" y="T9"/>
                  </a:cxn>
                </a:cxnLst>
                <a:rect l="T15" t="T16" r="T17" b="T18"/>
                <a:pathLst>
                  <a:path w="264" h="264">
                    <a:moveTo>
                      <a:pt x="0" y="241"/>
                    </a:moveTo>
                    <a:lnTo>
                      <a:pt x="264" y="0"/>
                    </a:lnTo>
                    <a:lnTo>
                      <a:pt x="264" y="24"/>
                    </a:lnTo>
                    <a:lnTo>
                      <a:pt x="0" y="264"/>
                    </a:lnTo>
                    <a:lnTo>
                      <a:pt x="0" y="241"/>
                    </a:lnTo>
                    <a:close/>
                  </a:path>
                </a:pathLst>
              </a:custGeom>
              <a:solidFill>
                <a:schemeClr val="bg2"/>
              </a:solidFill>
              <a:ln w="19050">
                <a:noFill/>
                <a:round/>
                <a:headEnd/>
                <a:tailEnd/>
              </a:ln>
            </p:spPr>
            <p:txBody>
              <a:bodyPr/>
              <a:lstStyle/>
              <a:p>
                <a:endParaRPr lang="en-US"/>
              </a:p>
            </p:txBody>
          </p:sp>
          <p:sp>
            <p:nvSpPr>
              <p:cNvPr id="24630" name="Freeform 111"/>
              <p:cNvSpPr>
                <a:spLocks/>
              </p:cNvSpPr>
              <p:nvPr/>
            </p:nvSpPr>
            <p:spPr bwMode="auto">
              <a:xfrm>
                <a:off x="3523" y="3057"/>
                <a:ext cx="228" cy="329"/>
              </a:xfrm>
              <a:custGeom>
                <a:avLst/>
                <a:gdLst>
                  <a:gd name="T0" fmla="*/ 0 w 550"/>
                  <a:gd name="T1" fmla="*/ 10 h 484"/>
                  <a:gd name="T2" fmla="*/ 9 w 550"/>
                  <a:gd name="T3" fmla="*/ 476 h 484"/>
                  <a:gd name="T4" fmla="*/ 172 w 550"/>
                  <a:gd name="T5" fmla="*/ 473 h 484"/>
                  <a:gd name="T6" fmla="*/ 189 w 550"/>
                  <a:gd name="T7" fmla="*/ 441 h 484"/>
                  <a:gd name="T8" fmla="*/ 209 w 550"/>
                  <a:gd name="T9" fmla="*/ 417 h 484"/>
                  <a:gd name="T10" fmla="*/ 232 w 550"/>
                  <a:gd name="T11" fmla="*/ 401 h 484"/>
                  <a:gd name="T12" fmla="*/ 256 w 550"/>
                  <a:gd name="T13" fmla="*/ 389 h 484"/>
                  <a:gd name="T14" fmla="*/ 279 w 550"/>
                  <a:gd name="T15" fmla="*/ 382 h 484"/>
                  <a:gd name="T16" fmla="*/ 298 w 550"/>
                  <a:gd name="T17" fmla="*/ 379 h 484"/>
                  <a:gd name="T18" fmla="*/ 310 w 550"/>
                  <a:gd name="T19" fmla="*/ 378 h 484"/>
                  <a:gd name="T20" fmla="*/ 315 w 550"/>
                  <a:gd name="T21" fmla="*/ 378 h 484"/>
                  <a:gd name="T22" fmla="*/ 356 w 550"/>
                  <a:gd name="T23" fmla="*/ 382 h 484"/>
                  <a:gd name="T24" fmla="*/ 391 w 550"/>
                  <a:gd name="T25" fmla="*/ 394 h 484"/>
                  <a:gd name="T26" fmla="*/ 417 w 550"/>
                  <a:gd name="T27" fmla="*/ 411 h 484"/>
                  <a:gd name="T28" fmla="*/ 437 w 550"/>
                  <a:gd name="T29" fmla="*/ 430 h 484"/>
                  <a:gd name="T30" fmla="*/ 451 w 550"/>
                  <a:gd name="T31" fmla="*/ 450 h 484"/>
                  <a:gd name="T32" fmla="*/ 460 w 550"/>
                  <a:gd name="T33" fmla="*/ 467 h 484"/>
                  <a:gd name="T34" fmla="*/ 465 w 550"/>
                  <a:gd name="T35" fmla="*/ 479 h 484"/>
                  <a:gd name="T36" fmla="*/ 467 w 550"/>
                  <a:gd name="T37" fmla="*/ 484 h 484"/>
                  <a:gd name="T38" fmla="*/ 548 w 550"/>
                  <a:gd name="T39" fmla="*/ 484 h 484"/>
                  <a:gd name="T40" fmla="*/ 550 w 550"/>
                  <a:gd name="T41" fmla="*/ 437 h 484"/>
                  <a:gd name="T42" fmla="*/ 544 w 550"/>
                  <a:gd name="T43" fmla="*/ 398 h 484"/>
                  <a:gd name="T44" fmla="*/ 531 w 550"/>
                  <a:gd name="T45" fmla="*/ 365 h 484"/>
                  <a:gd name="T46" fmla="*/ 516 w 550"/>
                  <a:gd name="T47" fmla="*/ 340 h 484"/>
                  <a:gd name="T48" fmla="*/ 499 w 550"/>
                  <a:gd name="T49" fmla="*/ 321 h 484"/>
                  <a:gd name="T50" fmla="*/ 483 w 550"/>
                  <a:gd name="T51" fmla="*/ 309 h 484"/>
                  <a:gd name="T52" fmla="*/ 471 w 550"/>
                  <a:gd name="T53" fmla="*/ 301 h 484"/>
                  <a:gd name="T54" fmla="*/ 467 w 550"/>
                  <a:gd name="T55" fmla="*/ 299 h 484"/>
                  <a:gd name="T56" fmla="*/ 344 w 550"/>
                  <a:gd name="T57" fmla="*/ 204 h 484"/>
                  <a:gd name="T58" fmla="*/ 142 w 550"/>
                  <a:gd name="T59" fmla="*/ 204 h 484"/>
                  <a:gd name="T60" fmla="*/ 130 w 550"/>
                  <a:gd name="T61" fmla="*/ 33 h 484"/>
                  <a:gd name="T62" fmla="*/ 279 w 550"/>
                  <a:gd name="T63" fmla="*/ 31 h 484"/>
                  <a:gd name="T64" fmla="*/ 250 w 550"/>
                  <a:gd name="T65" fmla="*/ 0 h 484"/>
                  <a:gd name="T66" fmla="*/ 0 w 550"/>
                  <a:gd name="T67" fmla="*/ 10 h 48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50"/>
                  <a:gd name="T103" fmla="*/ 0 h 484"/>
                  <a:gd name="T104" fmla="*/ 550 w 550"/>
                  <a:gd name="T105" fmla="*/ 484 h 48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50" h="484">
                    <a:moveTo>
                      <a:pt x="0" y="10"/>
                    </a:moveTo>
                    <a:lnTo>
                      <a:pt x="9" y="476"/>
                    </a:lnTo>
                    <a:lnTo>
                      <a:pt x="172" y="473"/>
                    </a:lnTo>
                    <a:lnTo>
                      <a:pt x="189" y="441"/>
                    </a:lnTo>
                    <a:lnTo>
                      <a:pt x="209" y="417"/>
                    </a:lnTo>
                    <a:lnTo>
                      <a:pt x="232" y="401"/>
                    </a:lnTo>
                    <a:lnTo>
                      <a:pt x="256" y="389"/>
                    </a:lnTo>
                    <a:lnTo>
                      <a:pt x="279" y="382"/>
                    </a:lnTo>
                    <a:lnTo>
                      <a:pt x="298" y="379"/>
                    </a:lnTo>
                    <a:lnTo>
                      <a:pt x="310" y="378"/>
                    </a:lnTo>
                    <a:lnTo>
                      <a:pt x="315" y="378"/>
                    </a:lnTo>
                    <a:lnTo>
                      <a:pt x="356" y="382"/>
                    </a:lnTo>
                    <a:lnTo>
                      <a:pt x="391" y="394"/>
                    </a:lnTo>
                    <a:lnTo>
                      <a:pt x="417" y="411"/>
                    </a:lnTo>
                    <a:lnTo>
                      <a:pt x="437" y="430"/>
                    </a:lnTo>
                    <a:lnTo>
                      <a:pt x="451" y="450"/>
                    </a:lnTo>
                    <a:lnTo>
                      <a:pt x="460" y="467"/>
                    </a:lnTo>
                    <a:lnTo>
                      <a:pt x="465" y="479"/>
                    </a:lnTo>
                    <a:lnTo>
                      <a:pt x="467" y="484"/>
                    </a:lnTo>
                    <a:lnTo>
                      <a:pt x="548" y="484"/>
                    </a:lnTo>
                    <a:lnTo>
                      <a:pt x="550" y="437"/>
                    </a:lnTo>
                    <a:lnTo>
                      <a:pt x="544" y="398"/>
                    </a:lnTo>
                    <a:lnTo>
                      <a:pt x="531" y="365"/>
                    </a:lnTo>
                    <a:lnTo>
                      <a:pt x="516" y="340"/>
                    </a:lnTo>
                    <a:lnTo>
                      <a:pt x="499" y="321"/>
                    </a:lnTo>
                    <a:lnTo>
                      <a:pt x="483" y="309"/>
                    </a:lnTo>
                    <a:lnTo>
                      <a:pt x="471" y="301"/>
                    </a:lnTo>
                    <a:lnTo>
                      <a:pt x="467" y="299"/>
                    </a:lnTo>
                    <a:lnTo>
                      <a:pt x="344" y="204"/>
                    </a:lnTo>
                    <a:lnTo>
                      <a:pt x="142" y="204"/>
                    </a:lnTo>
                    <a:lnTo>
                      <a:pt x="130" y="33"/>
                    </a:lnTo>
                    <a:lnTo>
                      <a:pt x="279" y="31"/>
                    </a:lnTo>
                    <a:lnTo>
                      <a:pt x="250" y="0"/>
                    </a:lnTo>
                    <a:lnTo>
                      <a:pt x="0" y="10"/>
                    </a:lnTo>
                    <a:close/>
                  </a:path>
                </a:pathLst>
              </a:custGeom>
              <a:solidFill>
                <a:srgbClr val="BE2028"/>
              </a:solidFill>
              <a:ln w="19050">
                <a:noFill/>
                <a:round/>
                <a:headEnd/>
                <a:tailEnd/>
              </a:ln>
            </p:spPr>
            <p:txBody>
              <a:bodyPr/>
              <a:lstStyle/>
              <a:p>
                <a:endParaRPr lang="en-US"/>
              </a:p>
            </p:txBody>
          </p:sp>
          <p:sp>
            <p:nvSpPr>
              <p:cNvPr id="24631" name="Freeform 112"/>
              <p:cNvSpPr>
                <a:spLocks/>
              </p:cNvSpPr>
              <p:nvPr/>
            </p:nvSpPr>
            <p:spPr bwMode="auto">
              <a:xfrm>
                <a:off x="3590" y="3093"/>
                <a:ext cx="83" cy="71"/>
              </a:xfrm>
              <a:custGeom>
                <a:avLst/>
                <a:gdLst>
                  <a:gd name="T0" fmla="*/ 0 w 188"/>
                  <a:gd name="T1" fmla="*/ 0 h 122"/>
                  <a:gd name="T2" fmla="*/ 126 w 188"/>
                  <a:gd name="T3" fmla="*/ 2 h 122"/>
                  <a:gd name="T4" fmla="*/ 188 w 188"/>
                  <a:gd name="T5" fmla="*/ 122 h 122"/>
                  <a:gd name="T6" fmla="*/ 9 w 188"/>
                  <a:gd name="T7" fmla="*/ 121 h 122"/>
                  <a:gd name="T8" fmla="*/ 0 w 188"/>
                  <a:gd name="T9" fmla="*/ 0 h 122"/>
                  <a:gd name="T10" fmla="*/ 0 60000 65536"/>
                  <a:gd name="T11" fmla="*/ 0 60000 65536"/>
                  <a:gd name="T12" fmla="*/ 0 60000 65536"/>
                  <a:gd name="T13" fmla="*/ 0 60000 65536"/>
                  <a:gd name="T14" fmla="*/ 0 60000 65536"/>
                  <a:gd name="T15" fmla="*/ 0 w 188"/>
                  <a:gd name="T16" fmla="*/ 0 h 122"/>
                  <a:gd name="T17" fmla="*/ 188 w 188"/>
                  <a:gd name="T18" fmla="*/ 122 h 122"/>
                </a:gdLst>
                <a:ahLst/>
                <a:cxnLst>
                  <a:cxn ang="T10">
                    <a:pos x="T0" y="T1"/>
                  </a:cxn>
                  <a:cxn ang="T11">
                    <a:pos x="T2" y="T3"/>
                  </a:cxn>
                  <a:cxn ang="T12">
                    <a:pos x="T4" y="T5"/>
                  </a:cxn>
                  <a:cxn ang="T13">
                    <a:pos x="T6" y="T7"/>
                  </a:cxn>
                  <a:cxn ang="T14">
                    <a:pos x="T8" y="T9"/>
                  </a:cxn>
                </a:cxnLst>
                <a:rect l="T15" t="T16" r="T17" b="T18"/>
                <a:pathLst>
                  <a:path w="188" h="122">
                    <a:moveTo>
                      <a:pt x="0" y="0"/>
                    </a:moveTo>
                    <a:lnTo>
                      <a:pt x="126" y="2"/>
                    </a:lnTo>
                    <a:lnTo>
                      <a:pt x="188" y="122"/>
                    </a:lnTo>
                    <a:lnTo>
                      <a:pt x="9" y="121"/>
                    </a:lnTo>
                    <a:lnTo>
                      <a:pt x="0" y="0"/>
                    </a:lnTo>
                    <a:close/>
                  </a:path>
                </a:pathLst>
              </a:custGeom>
              <a:solidFill>
                <a:srgbClr val="D1F7F7"/>
              </a:solidFill>
              <a:ln w="19050">
                <a:noFill/>
                <a:round/>
                <a:headEnd/>
                <a:tailEnd/>
              </a:ln>
            </p:spPr>
            <p:txBody>
              <a:bodyPr/>
              <a:lstStyle/>
              <a:p>
                <a:endParaRPr lang="en-US"/>
              </a:p>
            </p:txBody>
          </p:sp>
          <p:sp>
            <p:nvSpPr>
              <p:cNvPr id="24632" name="Freeform 113"/>
              <p:cNvSpPr>
                <a:spLocks/>
              </p:cNvSpPr>
              <p:nvPr/>
            </p:nvSpPr>
            <p:spPr bwMode="auto">
              <a:xfrm>
                <a:off x="3512" y="3036"/>
                <a:ext cx="106" cy="7"/>
              </a:xfrm>
              <a:custGeom>
                <a:avLst/>
                <a:gdLst>
                  <a:gd name="T0" fmla="*/ 0 w 260"/>
                  <a:gd name="T1" fmla="*/ 0 h 13"/>
                  <a:gd name="T2" fmla="*/ 55 w 260"/>
                  <a:gd name="T3" fmla="*/ 13 h 13"/>
                  <a:gd name="T4" fmla="*/ 260 w 260"/>
                  <a:gd name="T5" fmla="*/ 2 h 13"/>
                  <a:gd name="T6" fmla="*/ 0 w 260"/>
                  <a:gd name="T7" fmla="*/ 0 h 13"/>
                  <a:gd name="T8" fmla="*/ 0 60000 65536"/>
                  <a:gd name="T9" fmla="*/ 0 60000 65536"/>
                  <a:gd name="T10" fmla="*/ 0 60000 65536"/>
                  <a:gd name="T11" fmla="*/ 0 60000 65536"/>
                  <a:gd name="T12" fmla="*/ 0 w 260"/>
                  <a:gd name="T13" fmla="*/ 0 h 13"/>
                  <a:gd name="T14" fmla="*/ 260 w 260"/>
                  <a:gd name="T15" fmla="*/ 13 h 13"/>
                </a:gdLst>
                <a:ahLst/>
                <a:cxnLst>
                  <a:cxn ang="T8">
                    <a:pos x="T0" y="T1"/>
                  </a:cxn>
                  <a:cxn ang="T9">
                    <a:pos x="T2" y="T3"/>
                  </a:cxn>
                  <a:cxn ang="T10">
                    <a:pos x="T4" y="T5"/>
                  </a:cxn>
                  <a:cxn ang="T11">
                    <a:pos x="T6" y="T7"/>
                  </a:cxn>
                </a:cxnLst>
                <a:rect l="T12" t="T13" r="T14" b="T15"/>
                <a:pathLst>
                  <a:path w="260" h="13">
                    <a:moveTo>
                      <a:pt x="0" y="0"/>
                    </a:moveTo>
                    <a:lnTo>
                      <a:pt x="55" y="13"/>
                    </a:lnTo>
                    <a:lnTo>
                      <a:pt x="260" y="2"/>
                    </a:lnTo>
                    <a:lnTo>
                      <a:pt x="0" y="0"/>
                    </a:lnTo>
                    <a:close/>
                  </a:path>
                </a:pathLst>
              </a:custGeom>
              <a:solidFill>
                <a:srgbClr val="BE2028"/>
              </a:solidFill>
              <a:ln w="19050">
                <a:noFill/>
                <a:round/>
                <a:headEnd/>
                <a:tailEnd/>
              </a:ln>
            </p:spPr>
            <p:txBody>
              <a:bodyPr/>
              <a:lstStyle/>
              <a:p>
                <a:endParaRPr lang="en-US"/>
              </a:p>
            </p:txBody>
          </p:sp>
          <p:sp>
            <p:nvSpPr>
              <p:cNvPr id="24633" name="Rectangle 114"/>
              <p:cNvSpPr>
                <a:spLocks noChangeArrowheads="1"/>
              </p:cNvSpPr>
              <p:nvPr/>
            </p:nvSpPr>
            <p:spPr bwMode="auto">
              <a:xfrm>
                <a:off x="3523" y="3250"/>
                <a:ext cx="39" cy="29"/>
              </a:xfrm>
              <a:prstGeom prst="rect">
                <a:avLst/>
              </a:prstGeom>
              <a:solidFill>
                <a:srgbClr val="000000"/>
              </a:solidFill>
              <a:ln w="19050">
                <a:noFill/>
                <a:miter lim="800000"/>
                <a:headEnd/>
                <a:tailEnd/>
              </a:ln>
            </p:spPr>
            <p:txBody>
              <a:bodyPr/>
              <a:lstStyle/>
              <a:p>
                <a:endParaRPr lang="en-US"/>
              </a:p>
            </p:txBody>
          </p:sp>
          <p:sp>
            <p:nvSpPr>
              <p:cNvPr id="24634" name="Rectangle 115"/>
              <p:cNvSpPr>
                <a:spLocks noChangeArrowheads="1"/>
              </p:cNvSpPr>
              <p:nvPr/>
            </p:nvSpPr>
            <p:spPr bwMode="auto">
              <a:xfrm>
                <a:off x="3523" y="3293"/>
                <a:ext cx="34" cy="22"/>
              </a:xfrm>
              <a:prstGeom prst="rect">
                <a:avLst/>
              </a:prstGeom>
              <a:solidFill>
                <a:srgbClr val="000000"/>
              </a:solidFill>
              <a:ln w="19050">
                <a:noFill/>
                <a:miter lim="800000"/>
                <a:headEnd/>
                <a:tailEnd/>
              </a:ln>
            </p:spPr>
            <p:txBody>
              <a:bodyPr/>
              <a:lstStyle/>
              <a:p>
                <a:endParaRPr lang="en-US"/>
              </a:p>
            </p:txBody>
          </p:sp>
          <p:sp>
            <p:nvSpPr>
              <p:cNvPr id="24635" name="Freeform 116"/>
              <p:cNvSpPr>
                <a:spLocks/>
              </p:cNvSpPr>
              <p:nvPr/>
            </p:nvSpPr>
            <p:spPr bwMode="auto">
              <a:xfrm>
                <a:off x="3584" y="3193"/>
                <a:ext cx="89" cy="143"/>
              </a:xfrm>
              <a:custGeom>
                <a:avLst/>
                <a:gdLst>
                  <a:gd name="T0" fmla="*/ 0 w 206"/>
                  <a:gd name="T1" fmla="*/ 3 h 214"/>
                  <a:gd name="T2" fmla="*/ 9 w 206"/>
                  <a:gd name="T3" fmla="*/ 207 h 214"/>
                  <a:gd name="T4" fmla="*/ 10 w 206"/>
                  <a:gd name="T5" fmla="*/ 214 h 214"/>
                  <a:gd name="T6" fmla="*/ 16 w 206"/>
                  <a:gd name="T7" fmla="*/ 214 h 214"/>
                  <a:gd name="T8" fmla="*/ 41 w 206"/>
                  <a:gd name="T9" fmla="*/ 213 h 214"/>
                  <a:gd name="T10" fmla="*/ 45 w 206"/>
                  <a:gd name="T11" fmla="*/ 213 h 214"/>
                  <a:gd name="T12" fmla="*/ 47 w 206"/>
                  <a:gd name="T13" fmla="*/ 209 h 214"/>
                  <a:gd name="T14" fmla="*/ 49 w 206"/>
                  <a:gd name="T15" fmla="*/ 205 h 214"/>
                  <a:gd name="T16" fmla="*/ 56 w 206"/>
                  <a:gd name="T17" fmla="*/ 196 h 214"/>
                  <a:gd name="T18" fmla="*/ 67 w 206"/>
                  <a:gd name="T19" fmla="*/ 184 h 214"/>
                  <a:gd name="T20" fmla="*/ 83 w 206"/>
                  <a:gd name="T21" fmla="*/ 172 h 214"/>
                  <a:gd name="T22" fmla="*/ 104 w 206"/>
                  <a:gd name="T23" fmla="*/ 161 h 214"/>
                  <a:gd name="T24" fmla="*/ 130 w 206"/>
                  <a:gd name="T25" fmla="*/ 154 h 214"/>
                  <a:gd name="T26" fmla="*/ 162 w 206"/>
                  <a:gd name="T27" fmla="*/ 152 h 214"/>
                  <a:gd name="T28" fmla="*/ 198 w 206"/>
                  <a:gd name="T29" fmla="*/ 157 h 214"/>
                  <a:gd name="T30" fmla="*/ 206 w 206"/>
                  <a:gd name="T31" fmla="*/ 159 h 214"/>
                  <a:gd name="T32" fmla="*/ 206 w 206"/>
                  <a:gd name="T33" fmla="*/ 150 h 214"/>
                  <a:gd name="T34" fmla="*/ 204 w 206"/>
                  <a:gd name="T35" fmla="*/ 0 h 214"/>
                  <a:gd name="T36" fmla="*/ 191 w 206"/>
                  <a:gd name="T37" fmla="*/ 0 h 214"/>
                  <a:gd name="T38" fmla="*/ 193 w 206"/>
                  <a:gd name="T39" fmla="*/ 150 h 214"/>
                  <a:gd name="T40" fmla="*/ 201 w 206"/>
                  <a:gd name="T41" fmla="*/ 143 h 214"/>
                  <a:gd name="T42" fmla="*/ 180 w 206"/>
                  <a:gd name="T43" fmla="*/ 139 h 214"/>
                  <a:gd name="T44" fmla="*/ 160 w 206"/>
                  <a:gd name="T45" fmla="*/ 137 h 214"/>
                  <a:gd name="T46" fmla="*/ 142 w 206"/>
                  <a:gd name="T47" fmla="*/ 137 h 214"/>
                  <a:gd name="T48" fmla="*/ 124 w 206"/>
                  <a:gd name="T49" fmla="*/ 139 h 214"/>
                  <a:gd name="T50" fmla="*/ 109 w 206"/>
                  <a:gd name="T51" fmla="*/ 143 h 214"/>
                  <a:gd name="T52" fmla="*/ 95 w 206"/>
                  <a:gd name="T53" fmla="*/ 148 h 214"/>
                  <a:gd name="T54" fmla="*/ 83 w 206"/>
                  <a:gd name="T55" fmla="*/ 154 h 214"/>
                  <a:gd name="T56" fmla="*/ 73 w 206"/>
                  <a:gd name="T57" fmla="*/ 161 h 214"/>
                  <a:gd name="T58" fmla="*/ 64 w 206"/>
                  <a:gd name="T59" fmla="*/ 168 h 214"/>
                  <a:gd name="T60" fmla="*/ 56 w 206"/>
                  <a:gd name="T61" fmla="*/ 175 h 214"/>
                  <a:gd name="T62" fmla="*/ 49 w 206"/>
                  <a:gd name="T63" fmla="*/ 182 h 214"/>
                  <a:gd name="T64" fmla="*/ 44 w 206"/>
                  <a:gd name="T65" fmla="*/ 188 h 214"/>
                  <a:gd name="T66" fmla="*/ 40 w 206"/>
                  <a:gd name="T67" fmla="*/ 194 h 214"/>
                  <a:gd name="T68" fmla="*/ 37 w 206"/>
                  <a:gd name="T69" fmla="*/ 199 h 214"/>
                  <a:gd name="T70" fmla="*/ 36 w 206"/>
                  <a:gd name="T71" fmla="*/ 202 h 214"/>
                  <a:gd name="T72" fmla="*/ 35 w 206"/>
                  <a:gd name="T73" fmla="*/ 203 h 214"/>
                  <a:gd name="T74" fmla="*/ 40 w 206"/>
                  <a:gd name="T75" fmla="*/ 199 h 214"/>
                  <a:gd name="T76" fmla="*/ 16 w 206"/>
                  <a:gd name="T77" fmla="*/ 199 h 214"/>
                  <a:gd name="T78" fmla="*/ 23 w 206"/>
                  <a:gd name="T79" fmla="*/ 206 h 214"/>
                  <a:gd name="T80" fmla="*/ 14 w 206"/>
                  <a:gd name="T81" fmla="*/ 2 h 214"/>
                  <a:gd name="T82" fmla="*/ 0 w 206"/>
                  <a:gd name="T83" fmla="*/ 3 h 2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06"/>
                  <a:gd name="T127" fmla="*/ 0 h 214"/>
                  <a:gd name="T128" fmla="*/ 206 w 206"/>
                  <a:gd name="T129" fmla="*/ 214 h 2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06" h="214">
                    <a:moveTo>
                      <a:pt x="0" y="3"/>
                    </a:moveTo>
                    <a:lnTo>
                      <a:pt x="9" y="207"/>
                    </a:lnTo>
                    <a:lnTo>
                      <a:pt x="10" y="214"/>
                    </a:lnTo>
                    <a:lnTo>
                      <a:pt x="16" y="214"/>
                    </a:lnTo>
                    <a:lnTo>
                      <a:pt x="41" y="213"/>
                    </a:lnTo>
                    <a:lnTo>
                      <a:pt x="45" y="213"/>
                    </a:lnTo>
                    <a:lnTo>
                      <a:pt x="47" y="209"/>
                    </a:lnTo>
                    <a:lnTo>
                      <a:pt x="49" y="205"/>
                    </a:lnTo>
                    <a:lnTo>
                      <a:pt x="56" y="196"/>
                    </a:lnTo>
                    <a:lnTo>
                      <a:pt x="67" y="184"/>
                    </a:lnTo>
                    <a:lnTo>
                      <a:pt x="83" y="172"/>
                    </a:lnTo>
                    <a:lnTo>
                      <a:pt x="104" y="161"/>
                    </a:lnTo>
                    <a:lnTo>
                      <a:pt x="130" y="154"/>
                    </a:lnTo>
                    <a:lnTo>
                      <a:pt x="162" y="152"/>
                    </a:lnTo>
                    <a:lnTo>
                      <a:pt x="198" y="157"/>
                    </a:lnTo>
                    <a:lnTo>
                      <a:pt x="206" y="159"/>
                    </a:lnTo>
                    <a:lnTo>
                      <a:pt x="206" y="150"/>
                    </a:lnTo>
                    <a:lnTo>
                      <a:pt x="204" y="0"/>
                    </a:lnTo>
                    <a:lnTo>
                      <a:pt x="191" y="0"/>
                    </a:lnTo>
                    <a:lnTo>
                      <a:pt x="193" y="150"/>
                    </a:lnTo>
                    <a:lnTo>
                      <a:pt x="201" y="143"/>
                    </a:lnTo>
                    <a:lnTo>
                      <a:pt x="180" y="139"/>
                    </a:lnTo>
                    <a:lnTo>
                      <a:pt x="160" y="137"/>
                    </a:lnTo>
                    <a:lnTo>
                      <a:pt x="142" y="137"/>
                    </a:lnTo>
                    <a:lnTo>
                      <a:pt x="124" y="139"/>
                    </a:lnTo>
                    <a:lnTo>
                      <a:pt x="109" y="143"/>
                    </a:lnTo>
                    <a:lnTo>
                      <a:pt x="95" y="148"/>
                    </a:lnTo>
                    <a:lnTo>
                      <a:pt x="83" y="154"/>
                    </a:lnTo>
                    <a:lnTo>
                      <a:pt x="73" y="161"/>
                    </a:lnTo>
                    <a:lnTo>
                      <a:pt x="64" y="168"/>
                    </a:lnTo>
                    <a:lnTo>
                      <a:pt x="56" y="175"/>
                    </a:lnTo>
                    <a:lnTo>
                      <a:pt x="49" y="182"/>
                    </a:lnTo>
                    <a:lnTo>
                      <a:pt x="44" y="188"/>
                    </a:lnTo>
                    <a:lnTo>
                      <a:pt x="40" y="194"/>
                    </a:lnTo>
                    <a:lnTo>
                      <a:pt x="37" y="199"/>
                    </a:lnTo>
                    <a:lnTo>
                      <a:pt x="36" y="202"/>
                    </a:lnTo>
                    <a:lnTo>
                      <a:pt x="35" y="203"/>
                    </a:lnTo>
                    <a:lnTo>
                      <a:pt x="40" y="199"/>
                    </a:lnTo>
                    <a:lnTo>
                      <a:pt x="16" y="199"/>
                    </a:lnTo>
                    <a:lnTo>
                      <a:pt x="23" y="206"/>
                    </a:lnTo>
                    <a:lnTo>
                      <a:pt x="14" y="2"/>
                    </a:lnTo>
                    <a:lnTo>
                      <a:pt x="0" y="3"/>
                    </a:lnTo>
                    <a:close/>
                  </a:path>
                </a:pathLst>
              </a:custGeom>
              <a:solidFill>
                <a:srgbClr val="000000"/>
              </a:solidFill>
              <a:ln w="19050">
                <a:noFill/>
                <a:round/>
                <a:headEnd/>
                <a:tailEnd/>
              </a:ln>
            </p:spPr>
            <p:txBody>
              <a:bodyPr/>
              <a:lstStyle/>
              <a:p>
                <a:endParaRPr lang="en-US"/>
              </a:p>
            </p:txBody>
          </p:sp>
          <p:sp>
            <p:nvSpPr>
              <p:cNvPr id="24636" name="Freeform 117"/>
              <p:cNvSpPr>
                <a:spLocks/>
              </p:cNvSpPr>
              <p:nvPr/>
            </p:nvSpPr>
            <p:spPr bwMode="auto">
              <a:xfrm>
                <a:off x="3596" y="3200"/>
                <a:ext cx="16" cy="7"/>
              </a:xfrm>
              <a:custGeom>
                <a:avLst/>
                <a:gdLst>
                  <a:gd name="T0" fmla="*/ 30 w 35"/>
                  <a:gd name="T1" fmla="*/ 10 h 10"/>
                  <a:gd name="T2" fmla="*/ 32 w 35"/>
                  <a:gd name="T3" fmla="*/ 10 h 10"/>
                  <a:gd name="T4" fmla="*/ 34 w 35"/>
                  <a:gd name="T5" fmla="*/ 9 h 10"/>
                  <a:gd name="T6" fmla="*/ 35 w 35"/>
                  <a:gd name="T7" fmla="*/ 7 h 10"/>
                  <a:gd name="T8" fmla="*/ 35 w 35"/>
                  <a:gd name="T9" fmla="*/ 5 h 10"/>
                  <a:gd name="T10" fmla="*/ 35 w 35"/>
                  <a:gd name="T11" fmla="*/ 5 h 10"/>
                  <a:gd name="T12" fmla="*/ 35 w 35"/>
                  <a:gd name="T13" fmla="*/ 3 h 10"/>
                  <a:gd name="T14" fmla="*/ 34 w 35"/>
                  <a:gd name="T15" fmla="*/ 2 h 10"/>
                  <a:gd name="T16" fmla="*/ 32 w 35"/>
                  <a:gd name="T17" fmla="*/ 0 h 10"/>
                  <a:gd name="T18" fmla="*/ 30 w 35"/>
                  <a:gd name="T19" fmla="*/ 0 h 10"/>
                  <a:gd name="T20" fmla="*/ 5 w 35"/>
                  <a:gd name="T21" fmla="*/ 0 h 10"/>
                  <a:gd name="T22" fmla="*/ 3 w 35"/>
                  <a:gd name="T23" fmla="*/ 0 h 10"/>
                  <a:gd name="T24" fmla="*/ 1 w 35"/>
                  <a:gd name="T25" fmla="*/ 2 h 10"/>
                  <a:gd name="T26" fmla="*/ 0 w 35"/>
                  <a:gd name="T27" fmla="*/ 3 h 10"/>
                  <a:gd name="T28" fmla="*/ 0 w 35"/>
                  <a:gd name="T29" fmla="*/ 5 h 10"/>
                  <a:gd name="T30" fmla="*/ 0 w 35"/>
                  <a:gd name="T31" fmla="*/ 5 h 10"/>
                  <a:gd name="T32" fmla="*/ 0 w 35"/>
                  <a:gd name="T33" fmla="*/ 7 h 10"/>
                  <a:gd name="T34" fmla="*/ 1 w 35"/>
                  <a:gd name="T35" fmla="*/ 9 h 10"/>
                  <a:gd name="T36" fmla="*/ 3 w 35"/>
                  <a:gd name="T37" fmla="*/ 10 h 10"/>
                  <a:gd name="T38" fmla="*/ 5 w 35"/>
                  <a:gd name="T39" fmla="*/ 10 h 10"/>
                  <a:gd name="T40" fmla="*/ 30 w 35"/>
                  <a:gd name="T41" fmla="*/ 10 h 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5"/>
                  <a:gd name="T64" fmla="*/ 0 h 10"/>
                  <a:gd name="T65" fmla="*/ 35 w 35"/>
                  <a:gd name="T66" fmla="*/ 10 h 1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5" h="10">
                    <a:moveTo>
                      <a:pt x="30" y="10"/>
                    </a:moveTo>
                    <a:lnTo>
                      <a:pt x="32" y="10"/>
                    </a:lnTo>
                    <a:lnTo>
                      <a:pt x="34" y="9"/>
                    </a:lnTo>
                    <a:lnTo>
                      <a:pt x="35" y="7"/>
                    </a:lnTo>
                    <a:lnTo>
                      <a:pt x="35" y="5"/>
                    </a:lnTo>
                    <a:lnTo>
                      <a:pt x="35" y="3"/>
                    </a:lnTo>
                    <a:lnTo>
                      <a:pt x="34" y="2"/>
                    </a:lnTo>
                    <a:lnTo>
                      <a:pt x="32" y="0"/>
                    </a:lnTo>
                    <a:lnTo>
                      <a:pt x="30" y="0"/>
                    </a:lnTo>
                    <a:lnTo>
                      <a:pt x="5" y="0"/>
                    </a:lnTo>
                    <a:lnTo>
                      <a:pt x="3" y="0"/>
                    </a:lnTo>
                    <a:lnTo>
                      <a:pt x="1" y="2"/>
                    </a:lnTo>
                    <a:lnTo>
                      <a:pt x="0" y="3"/>
                    </a:lnTo>
                    <a:lnTo>
                      <a:pt x="0" y="5"/>
                    </a:lnTo>
                    <a:lnTo>
                      <a:pt x="0" y="7"/>
                    </a:lnTo>
                    <a:lnTo>
                      <a:pt x="1" y="9"/>
                    </a:lnTo>
                    <a:lnTo>
                      <a:pt x="3" y="10"/>
                    </a:lnTo>
                    <a:lnTo>
                      <a:pt x="5" y="10"/>
                    </a:lnTo>
                    <a:lnTo>
                      <a:pt x="30" y="10"/>
                    </a:lnTo>
                    <a:close/>
                  </a:path>
                </a:pathLst>
              </a:custGeom>
              <a:solidFill>
                <a:srgbClr val="000000"/>
              </a:solidFill>
              <a:ln w="19050">
                <a:noFill/>
                <a:round/>
                <a:headEnd/>
                <a:tailEnd/>
              </a:ln>
            </p:spPr>
            <p:txBody>
              <a:bodyPr/>
              <a:lstStyle/>
              <a:p>
                <a:endParaRPr lang="en-US"/>
              </a:p>
            </p:txBody>
          </p:sp>
          <p:sp>
            <p:nvSpPr>
              <p:cNvPr id="24637" name="Freeform 118"/>
              <p:cNvSpPr>
                <a:spLocks/>
              </p:cNvSpPr>
              <p:nvPr/>
            </p:nvSpPr>
            <p:spPr bwMode="auto">
              <a:xfrm>
                <a:off x="3729" y="3257"/>
                <a:ext cx="28" cy="101"/>
              </a:xfrm>
              <a:custGeom>
                <a:avLst/>
                <a:gdLst>
                  <a:gd name="T0" fmla="*/ 3 w 67"/>
                  <a:gd name="T1" fmla="*/ 0 h 132"/>
                  <a:gd name="T2" fmla="*/ 2 w 67"/>
                  <a:gd name="T3" fmla="*/ 4 h 132"/>
                  <a:gd name="T4" fmla="*/ 0 w 67"/>
                  <a:gd name="T5" fmla="*/ 17 h 132"/>
                  <a:gd name="T6" fmla="*/ 0 w 67"/>
                  <a:gd name="T7" fmla="*/ 34 h 132"/>
                  <a:gd name="T8" fmla="*/ 1 w 67"/>
                  <a:gd name="T9" fmla="*/ 55 h 132"/>
                  <a:gd name="T10" fmla="*/ 7 w 67"/>
                  <a:gd name="T11" fmla="*/ 77 h 132"/>
                  <a:gd name="T12" fmla="*/ 19 w 67"/>
                  <a:gd name="T13" fmla="*/ 100 h 132"/>
                  <a:gd name="T14" fmla="*/ 38 w 67"/>
                  <a:gd name="T15" fmla="*/ 118 h 132"/>
                  <a:gd name="T16" fmla="*/ 67 w 67"/>
                  <a:gd name="T17" fmla="*/ 132 h 132"/>
                  <a:gd name="T18" fmla="*/ 66 w 67"/>
                  <a:gd name="T19" fmla="*/ 128 h 132"/>
                  <a:gd name="T20" fmla="*/ 64 w 67"/>
                  <a:gd name="T21" fmla="*/ 119 h 132"/>
                  <a:gd name="T22" fmla="*/ 60 w 67"/>
                  <a:gd name="T23" fmla="*/ 104 h 132"/>
                  <a:gd name="T24" fmla="*/ 54 w 67"/>
                  <a:gd name="T25" fmla="*/ 86 h 132"/>
                  <a:gd name="T26" fmla="*/ 46 w 67"/>
                  <a:gd name="T27" fmla="*/ 64 h 132"/>
                  <a:gd name="T28" fmla="*/ 35 w 67"/>
                  <a:gd name="T29" fmla="*/ 42 h 132"/>
                  <a:gd name="T30" fmla="*/ 20 w 67"/>
                  <a:gd name="T31" fmla="*/ 20 h 132"/>
                  <a:gd name="T32" fmla="*/ 3 w 67"/>
                  <a:gd name="T33" fmla="*/ 0 h 1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7"/>
                  <a:gd name="T52" fmla="*/ 0 h 132"/>
                  <a:gd name="T53" fmla="*/ 67 w 67"/>
                  <a:gd name="T54" fmla="*/ 132 h 1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7" h="132">
                    <a:moveTo>
                      <a:pt x="3" y="0"/>
                    </a:moveTo>
                    <a:lnTo>
                      <a:pt x="2" y="4"/>
                    </a:lnTo>
                    <a:lnTo>
                      <a:pt x="0" y="17"/>
                    </a:lnTo>
                    <a:lnTo>
                      <a:pt x="0" y="34"/>
                    </a:lnTo>
                    <a:lnTo>
                      <a:pt x="1" y="55"/>
                    </a:lnTo>
                    <a:lnTo>
                      <a:pt x="7" y="77"/>
                    </a:lnTo>
                    <a:lnTo>
                      <a:pt x="19" y="100"/>
                    </a:lnTo>
                    <a:lnTo>
                      <a:pt x="38" y="118"/>
                    </a:lnTo>
                    <a:lnTo>
                      <a:pt x="67" y="132"/>
                    </a:lnTo>
                    <a:lnTo>
                      <a:pt x="66" y="128"/>
                    </a:lnTo>
                    <a:lnTo>
                      <a:pt x="64" y="119"/>
                    </a:lnTo>
                    <a:lnTo>
                      <a:pt x="60" y="104"/>
                    </a:lnTo>
                    <a:lnTo>
                      <a:pt x="54" y="86"/>
                    </a:lnTo>
                    <a:lnTo>
                      <a:pt x="46" y="64"/>
                    </a:lnTo>
                    <a:lnTo>
                      <a:pt x="35" y="42"/>
                    </a:lnTo>
                    <a:lnTo>
                      <a:pt x="20" y="20"/>
                    </a:lnTo>
                    <a:lnTo>
                      <a:pt x="3" y="0"/>
                    </a:lnTo>
                    <a:close/>
                  </a:path>
                </a:pathLst>
              </a:custGeom>
              <a:solidFill>
                <a:srgbClr val="000000"/>
              </a:solidFill>
              <a:ln w="19050">
                <a:noFill/>
                <a:round/>
                <a:headEnd/>
                <a:tailEnd/>
              </a:ln>
            </p:spPr>
            <p:txBody>
              <a:bodyPr/>
              <a:lstStyle/>
              <a:p>
                <a:endParaRPr lang="en-US"/>
              </a:p>
            </p:txBody>
          </p:sp>
          <p:sp>
            <p:nvSpPr>
              <p:cNvPr id="24638" name="Freeform 119"/>
              <p:cNvSpPr>
                <a:spLocks/>
              </p:cNvSpPr>
              <p:nvPr/>
            </p:nvSpPr>
            <p:spPr bwMode="auto">
              <a:xfrm>
                <a:off x="3534" y="3064"/>
                <a:ext cx="6" cy="322"/>
              </a:xfrm>
              <a:custGeom>
                <a:avLst/>
                <a:gdLst>
                  <a:gd name="T0" fmla="*/ 15 w 15"/>
                  <a:gd name="T1" fmla="*/ 478 h 479"/>
                  <a:gd name="T2" fmla="*/ 13 w 15"/>
                  <a:gd name="T3" fmla="*/ 0 h 479"/>
                  <a:gd name="T4" fmla="*/ 0 w 15"/>
                  <a:gd name="T5" fmla="*/ 1 h 479"/>
                  <a:gd name="T6" fmla="*/ 2 w 15"/>
                  <a:gd name="T7" fmla="*/ 479 h 479"/>
                  <a:gd name="T8" fmla="*/ 15 w 15"/>
                  <a:gd name="T9" fmla="*/ 478 h 479"/>
                  <a:gd name="T10" fmla="*/ 0 60000 65536"/>
                  <a:gd name="T11" fmla="*/ 0 60000 65536"/>
                  <a:gd name="T12" fmla="*/ 0 60000 65536"/>
                  <a:gd name="T13" fmla="*/ 0 60000 65536"/>
                  <a:gd name="T14" fmla="*/ 0 60000 65536"/>
                  <a:gd name="T15" fmla="*/ 0 w 15"/>
                  <a:gd name="T16" fmla="*/ 0 h 479"/>
                  <a:gd name="T17" fmla="*/ 15 w 15"/>
                  <a:gd name="T18" fmla="*/ 479 h 479"/>
                </a:gdLst>
                <a:ahLst/>
                <a:cxnLst>
                  <a:cxn ang="T10">
                    <a:pos x="T0" y="T1"/>
                  </a:cxn>
                  <a:cxn ang="T11">
                    <a:pos x="T2" y="T3"/>
                  </a:cxn>
                  <a:cxn ang="T12">
                    <a:pos x="T4" y="T5"/>
                  </a:cxn>
                  <a:cxn ang="T13">
                    <a:pos x="T6" y="T7"/>
                  </a:cxn>
                  <a:cxn ang="T14">
                    <a:pos x="T8" y="T9"/>
                  </a:cxn>
                </a:cxnLst>
                <a:rect l="T15" t="T16" r="T17" b="T18"/>
                <a:pathLst>
                  <a:path w="15" h="479">
                    <a:moveTo>
                      <a:pt x="15" y="478"/>
                    </a:moveTo>
                    <a:lnTo>
                      <a:pt x="13" y="0"/>
                    </a:lnTo>
                    <a:lnTo>
                      <a:pt x="0" y="1"/>
                    </a:lnTo>
                    <a:lnTo>
                      <a:pt x="2" y="479"/>
                    </a:lnTo>
                    <a:lnTo>
                      <a:pt x="15" y="478"/>
                    </a:lnTo>
                    <a:close/>
                  </a:path>
                </a:pathLst>
              </a:custGeom>
              <a:solidFill>
                <a:srgbClr val="000000"/>
              </a:solidFill>
              <a:ln w="19050">
                <a:noFill/>
                <a:round/>
                <a:headEnd/>
                <a:tailEnd/>
              </a:ln>
            </p:spPr>
            <p:txBody>
              <a:bodyPr/>
              <a:lstStyle/>
              <a:p>
                <a:endParaRPr lang="en-US"/>
              </a:p>
            </p:txBody>
          </p:sp>
          <p:sp>
            <p:nvSpPr>
              <p:cNvPr id="24639" name="Freeform 120"/>
              <p:cNvSpPr>
                <a:spLocks/>
              </p:cNvSpPr>
              <p:nvPr/>
            </p:nvSpPr>
            <p:spPr bwMode="auto">
              <a:xfrm>
                <a:off x="3729" y="3279"/>
                <a:ext cx="22" cy="64"/>
              </a:xfrm>
              <a:custGeom>
                <a:avLst/>
                <a:gdLst>
                  <a:gd name="T0" fmla="*/ 2 w 49"/>
                  <a:gd name="T1" fmla="*/ 0 h 103"/>
                  <a:gd name="T2" fmla="*/ 1 w 49"/>
                  <a:gd name="T3" fmla="*/ 3 h 103"/>
                  <a:gd name="T4" fmla="*/ 0 w 49"/>
                  <a:gd name="T5" fmla="*/ 12 h 103"/>
                  <a:gd name="T6" fmla="*/ 0 w 49"/>
                  <a:gd name="T7" fmla="*/ 24 h 103"/>
                  <a:gd name="T8" fmla="*/ 1 w 49"/>
                  <a:gd name="T9" fmla="*/ 40 h 103"/>
                  <a:gd name="T10" fmla="*/ 6 w 49"/>
                  <a:gd name="T11" fmla="*/ 57 h 103"/>
                  <a:gd name="T12" fmla="*/ 14 w 49"/>
                  <a:gd name="T13" fmla="*/ 74 h 103"/>
                  <a:gd name="T14" fmla="*/ 28 w 49"/>
                  <a:gd name="T15" fmla="*/ 90 h 103"/>
                  <a:gd name="T16" fmla="*/ 48 w 49"/>
                  <a:gd name="T17" fmla="*/ 103 h 103"/>
                  <a:gd name="T18" fmla="*/ 48 w 49"/>
                  <a:gd name="T19" fmla="*/ 100 h 103"/>
                  <a:gd name="T20" fmla="*/ 49 w 49"/>
                  <a:gd name="T21" fmla="*/ 92 h 103"/>
                  <a:gd name="T22" fmla="*/ 48 w 49"/>
                  <a:gd name="T23" fmla="*/ 81 h 103"/>
                  <a:gd name="T24" fmla="*/ 46 w 49"/>
                  <a:gd name="T25" fmla="*/ 65 h 103"/>
                  <a:gd name="T26" fmla="*/ 41 w 49"/>
                  <a:gd name="T27" fmla="*/ 49 h 103"/>
                  <a:gd name="T28" fmla="*/ 33 w 49"/>
                  <a:gd name="T29" fmla="*/ 32 h 103"/>
                  <a:gd name="T30" fmla="*/ 20 w 49"/>
                  <a:gd name="T31" fmla="*/ 15 h 103"/>
                  <a:gd name="T32" fmla="*/ 2 w 49"/>
                  <a:gd name="T33" fmla="*/ 0 h 10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103"/>
                  <a:gd name="T53" fmla="*/ 49 w 49"/>
                  <a:gd name="T54" fmla="*/ 103 h 10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103">
                    <a:moveTo>
                      <a:pt x="2" y="0"/>
                    </a:moveTo>
                    <a:lnTo>
                      <a:pt x="1" y="3"/>
                    </a:lnTo>
                    <a:lnTo>
                      <a:pt x="0" y="12"/>
                    </a:lnTo>
                    <a:lnTo>
                      <a:pt x="0" y="24"/>
                    </a:lnTo>
                    <a:lnTo>
                      <a:pt x="1" y="40"/>
                    </a:lnTo>
                    <a:lnTo>
                      <a:pt x="6" y="57"/>
                    </a:lnTo>
                    <a:lnTo>
                      <a:pt x="14" y="74"/>
                    </a:lnTo>
                    <a:lnTo>
                      <a:pt x="28" y="90"/>
                    </a:lnTo>
                    <a:lnTo>
                      <a:pt x="48" y="103"/>
                    </a:lnTo>
                    <a:lnTo>
                      <a:pt x="48" y="100"/>
                    </a:lnTo>
                    <a:lnTo>
                      <a:pt x="49" y="92"/>
                    </a:lnTo>
                    <a:lnTo>
                      <a:pt x="48" y="81"/>
                    </a:lnTo>
                    <a:lnTo>
                      <a:pt x="46" y="65"/>
                    </a:lnTo>
                    <a:lnTo>
                      <a:pt x="41" y="49"/>
                    </a:lnTo>
                    <a:lnTo>
                      <a:pt x="33" y="32"/>
                    </a:lnTo>
                    <a:lnTo>
                      <a:pt x="20" y="15"/>
                    </a:lnTo>
                    <a:lnTo>
                      <a:pt x="2" y="0"/>
                    </a:lnTo>
                    <a:close/>
                  </a:path>
                </a:pathLst>
              </a:custGeom>
              <a:solidFill>
                <a:schemeClr val="bg2"/>
              </a:solidFill>
              <a:ln w="19050">
                <a:noFill/>
                <a:round/>
                <a:headEnd/>
                <a:tailEnd/>
              </a:ln>
            </p:spPr>
            <p:txBody>
              <a:bodyPr/>
              <a:lstStyle/>
              <a:p>
                <a:endParaRPr lang="en-US"/>
              </a:p>
            </p:txBody>
          </p:sp>
          <p:sp>
            <p:nvSpPr>
              <p:cNvPr id="24640" name="Freeform 121"/>
              <p:cNvSpPr>
                <a:spLocks/>
              </p:cNvSpPr>
              <p:nvPr/>
            </p:nvSpPr>
            <p:spPr bwMode="auto">
              <a:xfrm>
                <a:off x="3629" y="3100"/>
                <a:ext cx="39" cy="64"/>
              </a:xfrm>
              <a:custGeom>
                <a:avLst/>
                <a:gdLst>
                  <a:gd name="T0" fmla="*/ 0 w 84"/>
                  <a:gd name="T1" fmla="*/ 0 h 93"/>
                  <a:gd name="T2" fmla="*/ 28 w 84"/>
                  <a:gd name="T3" fmla="*/ 0 h 93"/>
                  <a:gd name="T4" fmla="*/ 84 w 84"/>
                  <a:gd name="T5" fmla="*/ 93 h 93"/>
                  <a:gd name="T6" fmla="*/ 0 w 84"/>
                  <a:gd name="T7" fmla="*/ 0 h 93"/>
                  <a:gd name="T8" fmla="*/ 0 60000 65536"/>
                  <a:gd name="T9" fmla="*/ 0 60000 65536"/>
                  <a:gd name="T10" fmla="*/ 0 60000 65536"/>
                  <a:gd name="T11" fmla="*/ 0 60000 65536"/>
                  <a:gd name="T12" fmla="*/ 0 w 84"/>
                  <a:gd name="T13" fmla="*/ 0 h 93"/>
                  <a:gd name="T14" fmla="*/ 84 w 84"/>
                  <a:gd name="T15" fmla="*/ 93 h 93"/>
                </a:gdLst>
                <a:ahLst/>
                <a:cxnLst>
                  <a:cxn ang="T8">
                    <a:pos x="T0" y="T1"/>
                  </a:cxn>
                  <a:cxn ang="T9">
                    <a:pos x="T2" y="T3"/>
                  </a:cxn>
                  <a:cxn ang="T10">
                    <a:pos x="T4" y="T5"/>
                  </a:cxn>
                  <a:cxn ang="T11">
                    <a:pos x="T6" y="T7"/>
                  </a:cxn>
                </a:cxnLst>
                <a:rect l="T12" t="T13" r="T14" b="T15"/>
                <a:pathLst>
                  <a:path w="84" h="93">
                    <a:moveTo>
                      <a:pt x="0" y="0"/>
                    </a:moveTo>
                    <a:lnTo>
                      <a:pt x="28" y="0"/>
                    </a:lnTo>
                    <a:lnTo>
                      <a:pt x="84" y="93"/>
                    </a:lnTo>
                    <a:lnTo>
                      <a:pt x="0" y="0"/>
                    </a:lnTo>
                    <a:close/>
                  </a:path>
                </a:pathLst>
              </a:custGeom>
              <a:solidFill>
                <a:srgbClr val="FFFFFF"/>
              </a:solidFill>
              <a:ln w="19050">
                <a:noFill/>
                <a:round/>
                <a:headEnd/>
                <a:tailEnd/>
              </a:ln>
            </p:spPr>
            <p:txBody>
              <a:bodyPr/>
              <a:lstStyle/>
              <a:p>
                <a:endParaRPr lang="en-US"/>
              </a:p>
            </p:txBody>
          </p:sp>
          <p:sp>
            <p:nvSpPr>
              <p:cNvPr id="24641" name="Freeform 122"/>
              <p:cNvSpPr>
                <a:spLocks/>
              </p:cNvSpPr>
              <p:nvPr/>
            </p:nvSpPr>
            <p:spPr bwMode="auto">
              <a:xfrm>
                <a:off x="3596" y="3100"/>
                <a:ext cx="5" cy="64"/>
              </a:xfrm>
              <a:custGeom>
                <a:avLst/>
                <a:gdLst>
                  <a:gd name="T0" fmla="*/ 0 w 17"/>
                  <a:gd name="T1" fmla="*/ 0 h 103"/>
                  <a:gd name="T2" fmla="*/ 6 w 17"/>
                  <a:gd name="T3" fmla="*/ 102 h 103"/>
                  <a:gd name="T4" fmla="*/ 17 w 17"/>
                  <a:gd name="T5" fmla="*/ 103 h 103"/>
                  <a:gd name="T6" fmla="*/ 0 w 17"/>
                  <a:gd name="T7" fmla="*/ 0 h 103"/>
                  <a:gd name="T8" fmla="*/ 0 60000 65536"/>
                  <a:gd name="T9" fmla="*/ 0 60000 65536"/>
                  <a:gd name="T10" fmla="*/ 0 60000 65536"/>
                  <a:gd name="T11" fmla="*/ 0 60000 65536"/>
                  <a:gd name="T12" fmla="*/ 0 w 17"/>
                  <a:gd name="T13" fmla="*/ 0 h 103"/>
                  <a:gd name="T14" fmla="*/ 17 w 17"/>
                  <a:gd name="T15" fmla="*/ 103 h 103"/>
                </a:gdLst>
                <a:ahLst/>
                <a:cxnLst>
                  <a:cxn ang="T8">
                    <a:pos x="T0" y="T1"/>
                  </a:cxn>
                  <a:cxn ang="T9">
                    <a:pos x="T2" y="T3"/>
                  </a:cxn>
                  <a:cxn ang="T10">
                    <a:pos x="T4" y="T5"/>
                  </a:cxn>
                  <a:cxn ang="T11">
                    <a:pos x="T6" y="T7"/>
                  </a:cxn>
                </a:cxnLst>
                <a:rect l="T12" t="T13" r="T14" b="T15"/>
                <a:pathLst>
                  <a:path w="17" h="103">
                    <a:moveTo>
                      <a:pt x="0" y="0"/>
                    </a:moveTo>
                    <a:lnTo>
                      <a:pt x="6" y="102"/>
                    </a:lnTo>
                    <a:lnTo>
                      <a:pt x="17" y="103"/>
                    </a:lnTo>
                    <a:lnTo>
                      <a:pt x="0" y="0"/>
                    </a:lnTo>
                    <a:close/>
                  </a:path>
                </a:pathLst>
              </a:custGeom>
              <a:solidFill>
                <a:srgbClr val="FFFFFF"/>
              </a:solidFill>
              <a:ln w="19050">
                <a:noFill/>
                <a:round/>
                <a:headEnd/>
                <a:tailEnd/>
              </a:ln>
            </p:spPr>
            <p:txBody>
              <a:bodyPr/>
              <a:lstStyle/>
              <a:p>
                <a:endParaRPr lang="en-US"/>
              </a:p>
            </p:txBody>
          </p:sp>
          <p:sp>
            <p:nvSpPr>
              <p:cNvPr id="24642" name="Freeform 123"/>
              <p:cNvSpPr>
                <a:spLocks/>
              </p:cNvSpPr>
              <p:nvPr/>
            </p:nvSpPr>
            <p:spPr bwMode="auto">
              <a:xfrm>
                <a:off x="3601" y="3100"/>
                <a:ext cx="0" cy="50"/>
              </a:xfrm>
              <a:custGeom>
                <a:avLst/>
                <a:gdLst>
                  <a:gd name="T0" fmla="*/ 0 w 9"/>
                  <a:gd name="T1" fmla="*/ 0 h 73"/>
                  <a:gd name="T2" fmla="*/ 9 w 9"/>
                  <a:gd name="T3" fmla="*/ 73 h 73"/>
                  <a:gd name="T4" fmla="*/ 8 w 9"/>
                  <a:gd name="T5" fmla="*/ 1 h 73"/>
                  <a:gd name="T6" fmla="*/ 0 w 9"/>
                  <a:gd name="T7" fmla="*/ 0 h 73"/>
                  <a:gd name="T8" fmla="*/ 0 60000 65536"/>
                  <a:gd name="T9" fmla="*/ 0 60000 65536"/>
                  <a:gd name="T10" fmla="*/ 0 60000 65536"/>
                  <a:gd name="T11" fmla="*/ 0 60000 65536"/>
                  <a:gd name="T12" fmla="*/ 0 w 9"/>
                  <a:gd name="T13" fmla="*/ 0 h 73"/>
                  <a:gd name="T14" fmla="*/ 0 w 9"/>
                  <a:gd name="T15" fmla="*/ 73 h 73"/>
                </a:gdLst>
                <a:ahLst/>
                <a:cxnLst>
                  <a:cxn ang="T8">
                    <a:pos x="T0" y="T1"/>
                  </a:cxn>
                  <a:cxn ang="T9">
                    <a:pos x="T2" y="T3"/>
                  </a:cxn>
                  <a:cxn ang="T10">
                    <a:pos x="T4" y="T5"/>
                  </a:cxn>
                  <a:cxn ang="T11">
                    <a:pos x="T6" y="T7"/>
                  </a:cxn>
                </a:cxnLst>
                <a:rect l="T12" t="T13" r="T14" b="T15"/>
                <a:pathLst>
                  <a:path w="9" h="73">
                    <a:moveTo>
                      <a:pt x="0" y="0"/>
                    </a:moveTo>
                    <a:lnTo>
                      <a:pt x="9" y="73"/>
                    </a:lnTo>
                    <a:lnTo>
                      <a:pt x="8" y="1"/>
                    </a:lnTo>
                    <a:lnTo>
                      <a:pt x="0" y="0"/>
                    </a:lnTo>
                    <a:close/>
                  </a:path>
                </a:pathLst>
              </a:custGeom>
              <a:solidFill>
                <a:srgbClr val="FFFFFF"/>
              </a:solidFill>
              <a:ln w="19050">
                <a:noFill/>
                <a:round/>
                <a:headEnd/>
                <a:tailEnd/>
              </a:ln>
            </p:spPr>
            <p:txBody>
              <a:bodyPr/>
              <a:lstStyle/>
              <a:p>
                <a:endParaRPr lang="en-US"/>
              </a:p>
            </p:txBody>
          </p:sp>
          <p:sp>
            <p:nvSpPr>
              <p:cNvPr id="24643" name="Freeform 124"/>
              <p:cNvSpPr>
                <a:spLocks/>
              </p:cNvSpPr>
              <p:nvPr/>
            </p:nvSpPr>
            <p:spPr bwMode="auto">
              <a:xfrm>
                <a:off x="3734" y="3286"/>
                <a:ext cx="17" cy="50"/>
              </a:xfrm>
              <a:custGeom>
                <a:avLst/>
                <a:gdLst>
                  <a:gd name="T0" fmla="*/ 0 w 29"/>
                  <a:gd name="T1" fmla="*/ 0 h 62"/>
                  <a:gd name="T2" fmla="*/ 5 w 29"/>
                  <a:gd name="T3" fmla="*/ 4 h 62"/>
                  <a:gd name="T4" fmla="*/ 15 w 29"/>
                  <a:gd name="T5" fmla="*/ 15 h 62"/>
                  <a:gd name="T6" fmla="*/ 24 w 29"/>
                  <a:gd name="T7" fmla="*/ 34 h 62"/>
                  <a:gd name="T8" fmla="*/ 29 w 29"/>
                  <a:gd name="T9" fmla="*/ 62 h 62"/>
                  <a:gd name="T10" fmla="*/ 25 w 29"/>
                  <a:gd name="T11" fmla="*/ 58 h 62"/>
                  <a:gd name="T12" fmla="*/ 16 w 29"/>
                  <a:gd name="T13" fmla="*/ 44 h 62"/>
                  <a:gd name="T14" fmla="*/ 6 w 29"/>
                  <a:gd name="T15" fmla="*/ 25 h 62"/>
                  <a:gd name="T16" fmla="*/ 0 w 29"/>
                  <a:gd name="T17" fmla="*/ 0 h 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
                  <a:gd name="T28" fmla="*/ 0 h 62"/>
                  <a:gd name="T29" fmla="*/ 29 w 29"/>
                  <a:gd name="T30" fmla="*/ 62 h 6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 h="62">
                    <a:moveTo>
                      <a:pt x="0" y="0"/>
                    </a:moveTo>
                    <a:lnTo>
                      <a:pt x="5" y="4"/>
                    </a:lnTo>
                    <a:lnTo>
                      <a:pt x="15" y="15"/>
                    </a:lnTo>
                    <a:lnTo>
                      <a:pt x="24" y="34"/>
                    </a:lnTo>
                    <a:lnTo>
                      <a:pt x="29" y="62"/>
                    </a:lnTo>
                    <a:lnTo>
                      <a:pt x="25" y="58"/>
                    </a:lnTo>
                    <a:lnTo>
                      <a:pt x="16" y="44"/>
                    </a:lnTo>
                    <a:lnTo>
                      <a:pt x="6" y="25"/>
                    </a:lnTo>
                    <a:lnTo>
                      <a:pt x="0" y="0"/>
                    </a:lnTo>
                    <a:close/>
                  </a:path>
                </a:pathLst>
              </a:custGeom>
              <a:solidFill>
                <a:srgbClr val="9EDDDD"/>
              </a:solidFill>
              <a:ln w="19050">
                <a:noFill/>
                <a:round/>
                <a:headEnd/>
                <a:tailEnd/>
              </a:ln>
            </p:spPr>
            <p:txBody>
              <a:bodyPr/>
              <a:lstStyle/>
              <a:p>
                <a:endParaRPr lang="en-US"/>
              </a:p>
            </p:txBody>
          </p:sp>
          <p:sp>
            <p:nvSpPr>
              <p:cNvPr id="24644" name="Freeform 125"/>
              <p:cNvSpPr>
                <a:spLocks/>
              </p:cNvSpPr>
              <p:nvPr/>
            </p:nvSpPr>
            <p:spPr bwMode="auto">
              <a:xfrm>
                <a:off x="3184" y="3493"/>
                <a:ext cx="50" cy="79"/>
              </a:xfrm>
              <a:custGeom>
                <a:avLst/>
                <a:gdLst>
                  <a:gd name="T0" fmla="*/ 60 w 120"/>
                  <a:gd name="T1" fmla="*/ 119 h 119"/>
                  <a:gd name="T2" fmla="*/ 72 w 120"/>
                  <a:gd name="T3" fmla="*/ 118 h 119"/>
                  <a:gd name="T4" fmla="*/ 83 w 120"/>
                  <a:gd name="T5" fmla="*/ 114 h 119"/>
                  <a:gd name="T6" fmla="*/ 93 w 120"/>
                  <a:gd name="T7" fmla="*/ 109 h 119"/>
                  <a:gd name="T8" fmla="*/ 102 w 120"/>
                  <a:gd name="T9" fmla="*/ 101 h 119"/>
                  <a:gd name="T10" fmla="*/ 109 w 120"/>
                  <a:gd name="T11" fmla="*/ 93 h 119"/>
                  <a:gd name="T12" fmla="*/ 114 w 120"/>
                  <a:gd name="T13" fmla="*/ 83 h 119"/>
                  <a:gd name="T14" fmla="*/ 118 w 120"/>
                  <a:gd name="T15" fmla="*/ 72 h 119"/>
                  <a:gd name="T16" fmla="*/ 120 w 120"/>
                  <a:gd name="T17" fmla="*/ 59 h 119"/>
                  <a:gd name="T18" fmla="*/ 118 w 120"/>
                  <a:gd name="T19" fmla="*/ 47 h 119"/>
                  <a:gd name="T20" fmla="*/ 114 w 120"/>
                  <a:gd name="T21" fmla="*/ 36 h 119"/>
                  <a:gd name="T22" fmla="*/ 109 w 120"/>
                  <a:gd name="T23" fmla="*/ 26 h 119"/>
                  <a:gd name="T24" fmla="*/ 102 w 120"/>
                  <a:gd name="T25" fmla="*/ 17 h 119"/>
                  <a:gd name="T26" fmla="*/ 93 w 120"/>
                  <a:gd name="T27" fmla="*/ 10 h 119"/>
                  <a:gd name="T28" fmla="*/ 83 w 120"/>
                  <a:gd name="T29" fmla="*/ 5 h 119"/>
                  <a:gd name="T30" fmla="*/ 72 w 120"/>
                  <a:gd name="T31" fmla="*/ 1 h 119"/>
                  <a:gd name="T32" fmla="*/ 60 w 120"/>
                  <a:gd name="T33" fmla="*/ 0 h 119"/>
                  <a:gd name="T34" fmla="*/ 48 w 120"/>
                  <a:gd name="T35" fmla="*/ 1 h 119"/>
                  <a:gd name="T36" fmla="*/ 37 w 120"/>
                  <a:gd name="T37" fmla="*/ 5 h 119"/>
                  <a:gd name="T38" fmla="*/ 27 w 120"/>
                  <a:gd name="T39" fmla="*/ 10 h 119"/>
                  <a:gd name="T40" fmla="*/ 17 w 120"/>
                  <a:gd name="T41" fmla="*/ 17 h 119"/>
                  <a:gd name="T42" fmla="*/ 10 w 120"/>
                  <a:gd name="T43" fmla="*/ 26 h 119"/>
                  <a:gd name="T44" fmla="*/ 5 w 120"/>
                  <a:gd name="T45" fmla="*/ 36 h 119"/>
                  <a:gd name="T46" fmla="*/ 1 w 120"/>
                  <a:gd name="T47" fmla="*/ 47 h 119"/>
                  <a:gd name="T48" fmla="*/ 0 w 120"/>
                  <a:gd name="T49" fmla="*/ 59 h 119"/>
                  <a:gd name="T50" fmla="*/ 1 w 120"/>
                  <a:gd name="T51" fmla="*/ 72 h 119"/>
                  <a:gd name="T52" fmla="*/ 5 w 120"/>
                  <a:gd name="T53" fmla="*/ 83 h 119"/>
                  <a:gd name="T54" fmla="*/ 10 w 120"/>
                  <a:gd name="T55" fmla="*/ 93 h 119"/>
                  <a:gd name="T56" fmla="*/ 17 w 120"/>
                  <a:gd name="T57" fmla="*/ 101 h 119"/>
                  <a:gd name="T58" fmla="*/ 27 w 120"/>
                  <a:gd name="T59" fmla="*/ 109 h 119"/>
                  <a:gd name="T60" fmla="*/ 37 w 120"/>
                  <a:gd name="T61" fmla="*/ 114 h 119"/>
                  <a:gd name="T62" fmla="*/ 48 w 120"/>
                  <a:gd name="T63" fmla="*/ 118 h 119"/>
                  <a:gd name="T64" fmla="*/ 60 w 120"/>
                  <a:gd name="T65" fmla="*/ 119 h 11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0"/>
                  <a:gd name="T100" fmla="*/ 0 h 119"/>
                  <a:gd name="T101" fmla="*/ 120 w 120"/>
                  <a:gd name="T102" fmla="*/ 119 h 11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0" h="119">
                    <a:moveTo>
                      <a:pt x="60" y="119"/>
                    </a:moveTo>
                    <a:lnTo>
                      <a:pt x="72" y="118"/>
                    </a:lnTo>
                    <a:lnTo>
                      <a:pt x="83" y="114"/>
                    </a:lnTo>
                    <a:lnTo>
                      <a:pt x="93" y="109"/>
                    </a:lnTo>
                    <a:lnTo>
                      <a:pt x="102" y="101"/>
                    </a:lnTo>
                    <a:lnTo>
                      <a:pt x="109" y="93"/>
                    </a:lnTo>
                    <a:lnTo>
                      <a:pt x="114" y="83"/>
                    </a:lnTo>
                    <a:lnTo>
                      <a:pt x="118" y="72"/>
                    </a:lnTo>
                    <a:lnTo>
                      <a:pt x="120" y="59"/>
                    </a:lnTo>
                    <a:lnTo>
                      <a:pt x="118" y="47"/>
                    </a:lnTo>
                    <a:lnTo>
                      <a:pt x="114" y="36"/>
                    </a:lnTo>
                    <a:lnTo>
                      <a:pt x="109" y="26"/>
                    </a:lnTo>
                    <a:lnTo>
                      <a:pt x="102" y="17"/>
                    </a:lnTo>
                    <a:lnTo>
                      <a:pt x="93" y="10"/>
                    </a:lnTo>
                    <a:lnTo>
                      <a:pt x="83" y="5"/>
                    </a:lnTo>
                    <a:lnTo>
                      <a:pt x="72" y="1"/>
                    </a:lnTo>
                    <a:lnTo>
                      <a:pt x="60" y="0"/>
                    </a:lnTo>
                    <a:lnTo>
                      <a:pt x="48" y="1"/>
                    </a:lnTo>
                    <a:lnTo>
                      <a:pt x="37" y="5"/>
                    </a:lnTo>
                    <a:lnTo>
                      <a:pt x="27" y="10"/>
                    </a:lnTo>
                    <a:lnTo>
                      <a:pt x="17" y="17"/>
                    </a:lnTo>
                    <a:lnTo>
                      <a:pt x="10" y="26"/>
                    </a:lnTo>
                    <a:lnTo>
                      <a:pt x="5" y="36"/>
                    </a:lnTo>
                    <a:lnTo>
                      <a:pt x="1" y="47"/>
                    </a:lnTo>
                    <a:lnTo>
                      <a:pt x="0" y="59"/>
                    </a:lnTo>
                    <a:lnTo>
                      <a:pt x="1" y="72"/>
                    </a:lnTo>
                    <a:lnTo>
                      <a:pt x="5" y="83"/>
                    </a:lnTo>
                    <a:lnTo>
                      <a:pt x="10" y="93"/>
                    </a:lnTo>
                    <a:lnTo>
                      <a:pt x="17" y="101"/>
                    </a:lnTo>
                    <a:lnTo>
                      <a:pt x="27" y="109"/>
                    </a:lnTo>
                    <a:lnTo>
                      <a:pt x="37" y="114"/>
                    </a:lnTo>
                    <a:lnTo>
                      <a:pt x="48" y="118"/>
                    </a:lnTo>
                    <a:lnTo>
                      <a:pt x="60" y="119"/>
                    </a:lnTo>
                    <a:close/>
                  </a:path>
                </a:pathLst>
              </a:custGeom>
              <a:solidFill>
                <a:srgbClr val="000000"/>
              </a:solidFill>
              <a:ln w="19050">
                <a:noFill/>
                <a:round/>
                <a:headEnd/>
                <a:tailEnd/>
              </a:ln>
            </p:spPr>
            <p:txBody>
              <a:bodyPr/>
              <a:lstStyle/>
              <a:p>
                <a:endParaRPr lang="en-US"/>
              </a:p>
            </p:txBody>
          </p:sp>
          <p:sp>
            <p:nvSpPr>
              <p:cNvPr id="24645" name="Freeform 126"/>
              <p:cNvSpPr>
                <a:spLocks/>
              </p:cNvSpPr>
              <p:nvPr/>
            </p:nvSpPr>
            <p:spPr bwMode="auto">
              <a:xfrm>
                <a:off x="3184" y="3493"/>
                <a:ext cx="50" cy="79"/>
              </a:xfrm>
              <a:custGeom>
                <a:avLst/>
                <a:gdLst>
                  <a:gd name="T0" fmla="*/ 54 w 107"/>
                  <a:gd name="T1" fmla="*/ 107 h 107"/>
                  <a:gd name="T2" fmla="*/ 65 w 107"/>
                  <a:gd name="T3" fmla="*/ 106 h 107"/>
                  <a:gd name="T4" fmla="*/ 75 w 107"/>
                  <a:gd name="T5" fmla="*/ 103 h 107"/>
                  <a:gd name="T6" fmla="*/ 84 w 107"/>
                  <a:gd name="T7" fmla="*/ 98 h 107"/>
                  <a:gd name="T8" fmla="*/ 91 w 107"/>
                  <a:gd name="T9" fmla="*/ 91 h 107"/>
                  <a:gd name="T10" fmla="*/ 98 w 107"/>
                  <a:gd name="T11" fmla="*/ 84 h 107"/>
                  <a:gd name="T12" fmla="*/ 103 w 107"/>
                  <a:gd name="T13" fmla="*/ 75 h 107"/>
                  <a:gd name="T14" fmla="*/ 106 w 107"/>
                  <a:gd name="T15" fmla="*/ 65 h 107"/>
                  <a:gd name="T16" fmla="*/ 107 w 107"/>
                  <a:gd name="T17" fmla="*/ 53 h 107"/>
                  <a:gd name="T18" fmla="*/ 106 w 107"/>
                  <a:gd name="T19" fmla="*/ 42 h 107"/>
                  <a:gd name="T20" fmla="*/ 103 w 107"/>
                  <a:gd name="T21" fmla="*/ 32 h 107"/>
                  <a:gd name="T22" fmla="*/ 98 w 107"/>
                  <a:gd name="T23" fmla="*/ 23 h 107"/>
                  <a:gd name="T24" fmla="*/ 91 w 107"/>
                  <a:gd name="T25" fmla="*/ 16 h 107"/>
                  <a:gd name="T26" fmla="*/ 84 w 107"/>
                  <a:gd name="T27" fmla="*/ 9 h 107"/>
                  <a:gd name="T28" fmla="*/ 75 w 107"/>
                  <a:gd name="T29" fmla="*/ 4 h 107"/>
                  <a:gd name="T30" fmla="*/ 65 w 107"/>
                  <a:gd name="T31" fmla="*/ 1 h 107"/>
                  <a:gd name="T32" fmla="*/ 54 w 107"/>
                  <a:gd name="T33" fmla="*/ 0 h 107"/>
                  <a:gd name="T34" fmla="*/ 43 w 107"/>
                  <a:gd name="T35" fmla="*/ 1 h 107"/>
                  <a:gd name="T36" fmla="*/ 33 w 107"/>
                  <a:gd name="T37" fmla="*/ 4 h 107"/>
                  <a:gd name="T38" fmla="*/ 24 w 107"/>
                  <a:gd name="T39" fmla="*/ 9 h 107"/>
                  <a:gd name="T40" fmla="*/ 17 w 107"/>
                  <a:gd name="T41" fmla="*/ 16 h 107"/>
                  <a:gd name="T42" fmla="*/ 9 w 107"/>
                  <a:gd name="T43" fmla="*/ 23 h 107"/>
                  <a:gd name="T44" fmla="*/ 4 w 107"/>
                  <a:gd name="T45" fmla="*/ 32 h 107"/>
                  <a:gd name="T46" fmla="*/ 1 w 107"/>
                  <a:gd name="T47" fmla="*/ 42 h 107"/>
                  <a:gd name="T48" fmla="*/ 0 w 107"/>
                  <a:gd name="T49" fmla="*/ 53 h 107"/>
                  <a:gd name="T50" fmla="*/ 1 w 107"/>
                  <a:gd name="T51" fmla="*/ 65 h 107"/>
                  <a:gd name="T52" fmla="*/ 4 w 107"/>
                  <a:gd name="T53" fmla="*/ 75 h 107"/>
                  <a:gd name="T54" fmla="*/ 9 w 107"/>
                  <a:gd name="T55" fmla="*/ 84 h 107"/>
                  <a:gd name="T56" fmla="*/ 17 w 107"/>
                  <a:gd name="T57" fmla="*/ 91 h 107"/>
                  <a:gd name="T58" fmla="*/ 24 w 107"/>
                  <a:gd name="T59" fmla="*/ 98 h 107"/>
                  <a:gd name="T60" fmla="*/ 33 w 107"/>
                  <a:gd name="T61" fmla="*/ 103 h 107"/>
                  <a:gd name="T62" fmla="*/ 43 w 107"/>
                  <a:gd name="T63" fmla="*/ 106 h 107"/>
                  <a:gd name="T64" fmla="*/ 54 w 107"/>
                  <a:gd name="T65" fmla="*/ 107 h 10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7"/>
                  <a:gd name="T100" fmla="*/ 0 h 107"/>
                  <a:gd name="T101" fmla="*/ 107 w 107"/>
                  <a:gd name="T102" fmla="*/ 107 h 10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7" h="107">
                    <a:moveTo>
                      <a:pt x="54" y="107"/>
                    </a:moveTo>
                    <a:lnTo>
                      <a:pt x="65" y="106"/>
                    </a:lnTo>
                    <a:lnTo>
                      <a:pt x="75" y="103"/>
                    </a:lnTo>
                    <a:lnTo>
                      <a:pt x="84" y="98"/>
                    </a:lnTo>
                    <a:lnTo>
                      <a:pt x="91" y="91"/>
                    </a:lnTo>
                    <a:lnTo>
                      <a:pt x="98" y="84"/>
                    </a:lnTo>
                    <a:lnTo>
                      <a:pt x="103" y="75"/>
                    </a:lnTo>
                    <a:lnTo>
                      <a:pt x="106" y="65"/>
                    </a:lnTo>
                    <a:lnTo>
                      <a:pt x="107" y="53"/>
                    </a:lnTo>
                    <a:lnTo>
                      <a:pt x="106" y="42"/>
                    </a:lnTo>
                    <a:lnTo>
                      <a:pt x="103" y="32"/>
                    </a:lnTo>
                    <a:lnTo>
                      <a:pt x="98" y="23"/>
                    </a:lnTo>
                    <a:lnTo>
                      <a:pt x="91" y="16"/>
                    </a:lnTo>
                    <a:lnTo>
                      <a:pt x="84" y="9"/>
                    </a:lnTo>
                    <a:lnTo>
                      <a:pt x="75" y="4"/>
                    </a:lnTo>
                    <a:lnTo>
                      <a:pt x="65" y="1"/>
                    </a:lnTo>
                    <a:lnTo>
                      <a:pt x="54" y="0"/>
                    </a:lnTo>
                    <a:lnTo>
                      <a:pt x="43" y="1"/>
                    </a:lnTo>
                    <a:lnTo>
                      <a:pt x="33" y="4"/>
                    </a:lnTo>
                    <a:lnTo>
                      <a:pt x="24" y="9"/>
                    </a:lnTo>
                    <a:lnTo>
                      <a:pt x="17" y="16"/>
                    </a:lnTo>
                    <a:lnTo>
                      <a:pt x="9" y="23"/>
                    </a:lnTo>
                    <a:lnTo>
                      <a:pt x="4" y="32"/>
                    </a:lnTo>
                    <a:lnTo>
                      <a:pt x="1" y="42"/>
                    </a:lnTo>
                    <a:lnTo>
                      <a:pt x="0" y="53"/>
                    </a:lnTo>
                    <a:lnTo>
                      <a:pt x="1" y="65"/>
                    </a:lnTo>
                    <a:lnTo>
                      <a:pt x="4" y="75"/>
                    </a:lnTo>
                    <a:lnTo>
                      <a:pt x="9" y="84"/>
                    </a:lnTo>
                    <a:lnTo>
                      <a:pt x="17" y="91"/>
                    </a:lnTo>
                    <a:lnTo>
                      <a:pt x="24" y="98"/>
                    </a:lnTo>
                    <a:lnTo>
                      <a:pt x="33" y="103"/>
                    </a:lnTo>
                    <a:lnTo>
                      <a:pt x="43" y="106"/>
                    </a:lnTo>
                    <a:lnTo>
                      <a:pt x="54" y="107"/>
                    </a:lnTo>
                    <a:close/>
                  </a:path>
                </a:pathLst>
              </a:custGeom>
              <a:solidFill>
                <a:srgbClr val="E5CC7F"/>
              </a:solidFill>
              <a:ln w="19050">
                <a:noFill/>
                <a:round/>
                <a:headEnd/>
                <a:tailEnd/>
              </a:ln>
            </p:spPr>
            <p:txBody>
              <a:bodyPr/>
              <a:lstStyle/>
              <a:p>
                <a:endParaRPr lang="en-US"/>
              </a:p>
            </p:txBody>
          </p:sp>
          <p:sp>
            <p:nvSpPr>
              <p:cNvPr id="24646" name="Freeform 127"/>
              <p:cNvSpPr>
                <a:spLocks/>
              </p:cNvSpPr>
              <p:nvPr/>
            </p:nvSpPr>
            <p:spPr bwMode="auto">
              <a:xfrm>
                <a:off x="3190" y="3501"/>
                <a:ext cx="28" cy="57"/>
              </a:xfrm>
              <a:custGeom>
                <a:avLst/>
                <a:gdLst>
                  <a:gd name="T0" fmla="*/ 54 w 57"/>
                  <a:gd name="T1" fmla="*/ 61 h 88"/>
                  <a:gd name="T2" fmla="*/ 30 w 57"/>
                  <a:gd name="T3" fmla="*/ 25 h 88"/>
                  <a:gd name="T4" fmla="*/ 41 w 57"/>
                  <a:gd name="T5" fmla="*/ 12 h 88"/>
                  <a:gd name="T6" fmla="*/ 42 w 57"/>
                  <a:gd name="T7" fmla="*/ 9 h 88"/>
                  <a:gd name="T8" fmla="*/ 42 w 57"/>
                  <a:gd name="T9" fmla="*/ 6 h 88"/>
                  <a:gd name="T10" fmla="*/ 41 w 57"/>
                  <a:gd name="T11" fmla="*/ 3 h 88"/>
                  <a:gd name="T12" fmla="*/ 40 w 57"/>
                  <a:gd name="T13" fmla="*/ 1 h 88"/>
                  <a:gd name="T14" fmla="*/ 39 w 57"/>
                  <a:gd name="T15" fmla="*/ 0 h 88"/>
                  <a:gd name="T16" fmla="*/ 37 w 57"/>
                  <a:gd name="T17" fmla="*/ 0 h 88"/>
                  <a:gd name="T18" fmla="*/ 36 w 57"/>
                  <a:gd name="T19" fmla="*/ 1 h 88"/>
                  <a:gd name="T20" fmla="*/ 34 w 57"/>
                  <a:gd name="T21" fmla="*/ 2 h 88"/>
                  <a:gd name="T22" fmla="*/ 3 w 57"/>
                  <a:gd name="T23" fmla="*/ 39 h 88"/>
                  <a:gd name="T24" fmla="*/ 1 w 57"/>
                  <a:gd name="T25" fmla="*/ 41 h 88"/>
                  <a:gd name="T26" fmla="*/ 1 w 57"/>
                  <a:gd name="T27" fmla="*/ 43 h 88"/>
                  <a:gd name="T28" fmla="*/ 0 w 57"/>
                  <a:gd name="T29" fmla="*/ 47 h 88"/>
                  <a:gd name="T30" fmla="*/ 1 w 57"/>
                  <a:gd name="T31" fmla="*/ 49 h 88"/>
                  <a:gd name="T32" fmla="*/ 3 w 57"/>
                  <a:gd name="T33" fmla="*/ 50 h 88"/>
                  <a:gd name="T34" fmla="*/ 6 w 57"/>
                  <a:gd name="T35" fmla="*/ 51 h 88"/>
                  <a:gd name="T36" fmla="*/ 8 w 57"/>
                  <a:gd name="T37" fmla="*/ 51 h 88"/>
                  <a:gd name="T38" fmla="*/ 10 w 57"/>
                  <a:gd name="T39" fmla="*/ 50 h 88"/>
                  <a:gd name="T40" fmla="*/ 25 w 57"/>
                  <a:gd name="T41" fmla="*/ 31 h 88"/>
                  <a:gd name="T42" fmla="*/ 47 w 57"/>
                  <a:gd name="T43" fmla="*/ 65 h 88"/>
                  <a:gd name="T44" fmla="*/ 47 w 57"/>
                  <a:gd name="T45" fmla="*/ 66 h 88"/>
                  <a:gd name="T46" fmla="*/ 48 w 57"/>
                  <a:gd name="T47" fmla="*/ 69 h 88"/>
                  <a:gd name="T48" fmla="*/ 49 w 57"/>
                  <a:gd name="T49" fmla="*/ 72 h 88"/>
                  <a:gd name="T50" fmla="*/ 48 w 57"/>
                  <a:gd name="T51" fmla="*/ 76 h 88"/>
                  <a:gd name="T52" fmla="*/ 47 w 57"/>
                  <a:gd name="T53" fmla="*/ 79 h 88"/>
                  <a:gd name="T54" fmla="*/ 43 w 57"/>
                  <a:gd name="T55" fmla="*/ 81 h 88"/>
                  <a:gd name="T56" fmla="*/ 36 w 57"/>
                  <a:gd name="T57" fmla="*/ 82 h 88"/>
                  <a:gd name="T58" fmla="*/ 27 w 57"/>
                  <a:gd name="T59" fmla="*/ 80 h 88"/>
                  <a:gd name="T60" fmla="*/ 28 w 57"/>
                  <a:gd name="T61" fmla="*/ 82 h 88"/>
                  <a:gd name="T62" fmla="*/ 32 w 57"/>
                  <a:gd name="T63" fmla="*/ 86 h 88"/>
                  <a:gd name="T64" fmla="*/ 38 w 57"/>
                  <a:gd name="T65" fmla="*/ 88 h 88"/>
                  <a:gd name="T66" fmla="*/ 47 w 57"/>
                  <a:gd name="T67" fmla="*/ 86 h 88"/>
                  <a:gd name="T68" fmla="*/ 49 w 57"/>
                  <a:gd name="T69" fmla="*/ 85 h 88"/>
                  <a:gd name="T70" fmla="*/ 54 w 57"/>
                  <a:gd name="T71" fmla="*/ 81 h 88"/>
                  <a:gd name="T72" fmla="*/ 57 w 57"/>
                  <a:gd name="T73" fmla="*/ 73 h 88"/>
                  <a:gd name="T74" fmla="*/ 54 w 57"/>
                  <a:gd name="T75" fmla="*/ 61 h 8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7"/>
                  <a:gd name="T115" fmla="*/ 0 h 88"/>
                  <a:gd name="T116" fmla="*/ 57 w 57"/>
                  <a:gd name="T117" fmla="*/ 88 h 8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7" h="88">
                    <a:moveTo>
                      <a:pt x="54" y="61"/>
                    </a:moveTo>
                    <a:lnTo>
                      <a:pt x="30" y="25"/>
                    </a:lnTo>
                    <a:lnTo>
                      <a:pt x="41" y="12"/>
                    </a:lnTo>
                    <a:lnTo>
                      <a:pt x="42" y="9"/>
                    </a:lnTo>
                    <a:lnTo>
                      <a:pt x="42" y="6"/>
                    </a:lnTo>
                    <a:lnTo>
                      <a:pt x="41" y="3"/>
                    </a:lnTo>
                    <a:lnTo>
                      <a:pt x="40" y="1"/>
                    </a:lnTo>
                    <a:lnTo>
                      <a:pt x="39" y="0"/>
                    </a:lnTo>
                    <a:lnTo>
                      <a:pt x="37" y="0"/>
                    </a:lnTo>
                    <a:lnTo>
                      <a:pt x="36" y="1"/>
                    </a:lnTo>
                    <a:lnTo>
                      <a:pt x="34" y="2"/>
                    </a:lnTo>
                    <a:lnTo>
                      <a:pt x="3" y="39"/>
                    </a:lnTo>
                    <a:lnTo>
                      <a:pt x="1" y="41"/>
                    </a:lnTo>
                    <a:lnTo>
                      <a:pt x="1" y="43"/>
                    </a:lnTo>
                    <a:lnTo>
                      <a:pt x="0" y="47"/>
                    </a:lnTo>
                    <a:lnTo>
                      <a:pt x="1" y="49"/>
                    </a:lnTo>
                    <a:lnTo>
                      <a:pt x="3" y="50"/>
                    </a:lnTo>
                    <a:lnTo>
                      <a:pt x="6" y="51"/>
                    </a:lnTo>
                    <a:lnTo>
                      <a:pt x="8" y="51"/>
                    </a:lnTo>
                    <a:lnTo>
                      <a:pt x="10" y="50"/>
                    </a:lnTo>
                    <a:lnTo>
                      <a:pt x="25" y="31"/>
                    </a:lnTo>
                    <a:lnTo>
                      <a:pt x="47" y="65"/>
                    </a:lnTo>
                    <a:lnTo>
                      <a:pt x="47" y="66"/>
                    </a:lnTo>
                    <a:lnTo>
                      <a:pt x="48" y="69"/>
                    </a:lnTo>
                    <a:lnTo>
                      <a:pt x="49" y="72"/>
                    </a:lnTo>
                    <a:lnTo>
                      <a:pt x="48" y="76"/>
                    </a:lnTo>
                    <a:lnTo>
                      <a:pt x="47" y="79"/>
                    </a:lnTo>
                    <a:lnTo>
                      <a:pt x="43" y="81"/>
                    </a:lnTo>
                    <a:lnTo>
                      <a:pt x="36" y="82"/>
                    </a:lnTo>
                    <a:lnTo>
                      <a:pt x="27" y="80"/>
                    </a:lnTo>
                    <a:lnTo>
                      <a:pt x="28" y="82"/>
                    </a:lnTo>
                    <a:lnTo>
                      <a:pt x="32" y="86"/>
                    </a:lnTo>
                    <a:lnTo>
                      <a:pt x="38" y="88"/>
                    </a:lnTo>
                    <a:lnTo>
                      <a:pt x="47" y="86"/>
                    </a:lnTo>
                    <a:lnTo>
                      <a:pt x="49" y="85"/>
                    </a:lnTo>
                    <a:lnTo>
                      <a:pt x="54" y="81"/>
                    </a:lnTo>
                    <a:lnTo>
                      <a:pt x="57" y="73"/>
                    </a:lnTo>
                    <a:lnTo>
                      <a:pt x="54" y="61"/>
                    </a:lnTo>
                    <a:close/>
                  </a:path>
                </a:pathLst>
              </a:custGeom>
              <a:solidFill>
                <a:srgbClr val="000000"/>
              </a:solidFill>
              <a:ln w="19050">
                <a:noFill/>
                <a:round/>
                <a:headEnd/>
                <a:tailEnd/>
              </a:ln>
            </p:spPr>
            <p:txBody>
              <a:bodyPr/>
              <a:lstStyle/>
              <a:p>
                <a:endParaRPr lang="en-US"/>
              </a:p>
            </p:txBody>
          </p:sp>
          <p:sp>
            <p:nvSpPr>
              <p:cNvPr id="24647" name="Freeform 128"/>
              <p:cNvSpPr>
                <a:spLocks/>
              </p:cNvSpPr>
              <p:nvPr/>
            </p:nvSpPr>
            <p:spPr bwMode="auto">
              <a:xfrm>
                <a:off x="3196" y="3515"/>
                <a:ext cx="16" cy="7"/>
              </a:xfrm>
              <a:custGeom>
                <a:avLst/>
                <a:gdLst>
                  <a:gd name="T0" fmla="*/ 24 w 27"/>
                  <a:gd name="T1" fmla="*/ 0 h 32"/>
                  <a:gd name="T2" fmla="*/ 24 w 27"/>
                  <a:gd name="T3" fmla="*/ 0 h 32"/>
                  <a:gd name="T4" fmla="*/ 25 w 27"/>
                  <a:gd name="T5" fmla="*/ 0 h 32"/>
                  <a:gd name="T6" fmla="*/ 25 w 27"/>
                  <a:gd name="T7" fmla="*/ 0 h 32"/>
                  <a:gd name="T8" fmla="*/ 26 w 27"/>
                  <a:gd name="T9" fmla="*/ 0 h 32"/>
                  <a:gd name="T10" fmla="*/ 26 w 27"/>
                  <a:gd name="T11" fmla="*/ 0 h 32"/>
                  <a:gd name="T12" fmla="*/ 27 w 27"/>
                  <a:gd name="T13" fmla="*/ 1 h 32"/>
                  <a:gd name="T14" fmla="*/ 27 w 27"/>
                  <a:gd name="T15" fmla="*/ 1 h 32"/>
                  <a:gd name="T16" fmla="*/ 27 w 27"/>
                  <a:gd name="T17" fmla="*/ 2 h 32"/>
                  <a:gd name="T18" fmla="*/ 26 w 27"/>
                  <a:gd name="T19" fmla="*/ 3 h 32"/>
                  <a:gd name="T20" fmla="*/ 2 w 27"/>
                  <a:gd name="T21" fmla="*/ 31 h 32"/>
                  <a:gd name="T22" fmla="*/ 2 w 27"/>
                  <a:gd name="T23" fmla="*/ 32 h 32"/>
                  <a:gd name="T24" fmla="*/ 1 w 27"/>
                  <a:gd name="T25" fmla="*/ 32 h 32"/>
                  <a:gd name="T26" fmla="*/ 1 w 27"/>
                  <a:gd name="T27" fmla="*/ 32 h 32"/>
                  <a:gd name="T28" fmla="*/ 0 w 27"/>
                  <a:gd name="T29" fmla="*/ 31 h 32"/>
                  <a:gd name="T30" fmla="*/ 0 w 27"/>
                  <a:gd name="T31" fmla="*/ 31 h 32"/>
                  <a:gd name="T32" fmla="*/ 0 w 27"/>
                  <a:gd name="T33" fmla="*/ 30 h 32"/>
                  <a:gd name="T34" fmla="*/ 0 w 27"/>
                  <a:gd name="T35" fmla="*/ 29 h 32"/>
                  <a:gd name="T36" fmla="*/ 0 w 27"/>
                  <a:gd name="T37" fmla="*/ 29 h 32"/>
                  <a:gd name="T38" fmla="*/ 0 w 27"/>
                  <a:gd name="T39" fmla="*/ 28 h 32"/>
                  <a:gd name="T40" fmla="*/ 24 w 27"/>
                  <a:gd name="T41" fmla="*/ 0 h 3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7"/>
                  <a:gd name="T64" fmla="*/ 0 h 32"/>
                  <a:gd name="T65" fmla="*/ 27 w 27"/>
                  <a:gd name="T66" fmla="*/ 32 h 3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7" h="32">
                    <a:moveTo>
                      <a:pt x="24" y="0"/>
                    </a:moveTo>
                    <a:lnTo>
                      <a:pt x="24" y="0"/>
                    </a:lnTo>
                    <a:lnTo>
                      <a:pt x="25" y="0"/>
                    </a:lnTo>
                    <a:lnTo>
                      <a:pt x="26" y="0"/>
                    </a:lnTo>
                    <a:lnTo>
                      <a:pt x="27" y="1"/>
                    </a:lnTo>
                    <a:lnTo>
                      <a:pt x="27" y="2"/>
                    </a:lnTo>
                    <a:lnTo>
                      <a:pt x="26" y="3"/>
                    </a:lnTo>
                    <a:lnTo>
                      <a:pt x="2" y="31"/>
                    </a:lnTo>
                    <a:lnTo>
                      <a:pt x="2" y="32"/>
                    </a:lnTo>
                    <a:lnTo>
                      <a:pt x="1" y="32"/>
                    </a:lnTo>
                    <a:lnTo>
                      <a:pt x="0" y="31"/>
                    </a:lnTo>
                    <a:lnTo>
                      <a:pt x="0" y="30"/>
                    </a:lnTo>
                    <a:lnTo>
                      <a:pt x="0" y="29"/>
                    </a:lnTo>
                    <a:lnTo>
                      <a:pt x="0" y="28"/>
                    </a:lnTo>
                    <a:lnTo>
                      <a:pt x="24" y="0"/>
                    </a:lnTo>
                    <a:close/>
                  </a:path>
                </a:pathLst>
              </a:custGeom>
              <a:solidFill>
                <a:srgbClr val="B7A042"/>
              </a:solidFill>
              <a:ln w="19050">
                <a:noFill/>
                <a:round/>
                <a:headEnd/>
                <a:tailEnd/>
              </a:ln>
            </p:spPr>
            <p:txBody>
              <a:bodyPr/>
              <a:lstStyle/>
              <a:p>
                <a:endParaRPr lang="en-US"/>
              </a:p>
            </p:txBody>
          </p:sp>
          <p:sp>
            <p:nvSpPr>
              <p:cNvPr id="24648" name="Freeform 129"/>
              <p:cNvSpPr>
                <a:spLocks/>
              </p:cNvSpPr>
              <p:nvPr/>
            </p:nvSpPr>
            <p:spPr bwMode="auto">
              <a:xfrm>
                <a:off x="3196" y="3529"/>
                <a:ext cx="0" cy="0"/>
              </a:xfrm>
              <a:custGeom>
                <a:avLst/>
                <a:gdLst>
                  <a:gd name="T0" fmla="*/ 6 w 7"/>
                  <a:gd name="T1" fmla="*/ 7 h 7"/>
                  <a:gd name="T2" fmla="*/ 7 w 7"/>
                  <a:gd name="T3" fmla="*/ 6 h 7"/>
                  <a:gd name="T4" fmla="*/ 7 w 7"/>
                  <a:gd name="T5" fmla="*/ 4 h 7"/>
                  <a:gd name="T6" fmla="*/ 7 w 7"/>
                  <a:gd name="T7" fmla="*/ 2 h 7"/>
                  <a:gd name="T8" fmla="*/ 7 w 7"/>
                  <a:gd name="T9" fmla="*/ 1 h 7"/>
                  <a:gd name="T10" fmla="*/ 6 w 7"/>
                  <a:gd name="T11" fmla="*/ 0 h 7"/>
                  <a:gd name="T12" fmla="*/ 5 w 7"/>
                  <a:gd name="T13" fmla="*/ 0 h 7"/>
                  <a:gd name="T14" fmla="*/ 3 w 7"/>
                  <a:gd name="T15" fmla="*/ 0 h 7"/>
                  <a:gd name="T16" fmla="*/ 2 w 7"/>
                  <a:gd name="T17" fmla="*/ 0 h 7"/>
                  <a:gd name="T18" fmla="*/ 1 w 7"/>
                  <a:gd name="T19" fmla="*/ 1 h 7"/>
                  <a:gd name="T20" fmla="*/ 0 w 7"/>
                  <a:gd name="T21" fmla="*/ 2 h 7"/>
                  <a:gd name="T22" fmla="*/ 0 w 7"/>
                  <a:gd name="T23" fmla="*/ 4 h 7"/>
                  <a:gd name="T24" fmla="*/ 1 w 7"/>
                  <a:gd name="T25" fmla="*/ 6 h 7"/>
                  <a:gd name="T26" fmla="*/ 2 w 7"/>
                  <a:gd name="T27" fmla="*/ 7 h 7"/>
                  <a:gd name="T28" fmla="*/ 3 w 7"/>
                  <a:gd name="T29" fmla="*/ 7 h 7"/>
                  <a:gd name="T30" fmla="*/ 5 w 7"/>
                  <a:gd name="T31" fmla="*/ 7 h 7"/>
                  <a:gd name="T32" fmla="*/ 6 w 7"/>
                  <a:gd name="T33" fmla="*/ 7 h 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
                  <a:gd name="T52" fmla="*/ 0 h 7"/>
                  <a:gd name="T53" fmla="*/ 7 w 7"/>
                  <a:gd name="T54" fmla="*/ 7 h 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 h="7">
                    <a:moveTo>
                      <a:pt x="6" y="7"/>
                    </a:moveTo>
                    <a:lnTo>
                      <a:pt x="7" y="6"/>
                    </a:lnTo>
                    <a:lnTo>
                      <a:pt x="7" y="4"/>
                    </a:lnTo>
                    <a:lnTo>
                      <a:pt x="7" y="2"/>
                    </a:lnTo>
                    <a:lnTo>
                      <a:pt x="7" y="1"/>
                    </a:lnTo>
                    <a:lnTo>
                      <a:pt x="6" y="0"/>
                    </a:lnTo>
                    <a:lnTo>
                      <a:pt x="5" y="0"/>
                    </a:lnTo>
                    <a:lnTo>
                      <a:pt x="3" y="0"/>
                    </a:lnTo>
                    <a:lnTo>
                      <a:pt x="2" y="0"/>
                    </a:lnTo>
                    <a:lnTo>
                      <a:pt x="1" y="1"/>
                    </a:lnTo>
                    <a:lnTo>
                      <a:pt x="0" y="2"/>
                    </a:lnTo>
                    <a:lnTo>
                      <a:pt x="0" y="4"/>
                    </a:lnTo>
                    <a:lnTo>
                      <a:pt x="1" y="6"/>
                    </a:lnTo>
                    <a:lnTo>
                      <a:pt x="2" y="7"/>
                    </a:lnTo>
                    <a:lnTo>
                      <a:pt x="3" y="7"/>
                    </a:lnTo>
                    <a:lnTo>
                      <a:pt x="5" y="7"/>
                    </a:lnTo>
                    <a:lnTo>
                      <a:pt x="6" y="7"/>
                    </a:lnTo>
                    <a:close/>
                  </a:path>
                </a:pathLst>
              </a:custGeom>
              <a:solidFill>
                <a:srgbClr val="B7A042"/>
              </a:solidFill>
              <a:ln w="19050">
                <a:noFill/>
                <a:round/>
                <a:headEnd/>
                <a:tailEnd/>
              </a:ln>
            </p:spPr>
            <p:txBody>
              <a:bodyPr/>
              <a:lstStyle/>
              <a:p>
                <a:endParaRPr lang="en-US"/>
              </a:p>
            </p:txBody>
          </p:sp>
          <p:sp>
            <p:nvSpPr>
              <p:cNvPr id="24649" name="Freeform 130"/>
              <p:cNvSpPr>
                <a:spLocks/>
              </p:cNvSpPr>
              <p:nvPr/>
            </p:nvSpPr>
            <p:spPr bwMode="auto">
              <a:xfrm>
                <a:off x="3196" y="3501"/>
                <a:ext cx="27" cy="57"/>
              </a:xfrm>
              <a:custGeom>
                <a:avLst/>
                <a:gdLst>
                  <a:gd name="T0" fmla="*/ 68 w 71"/>
                  <a:gd name="T1" fmla="*/ 0 h 89"/>
                  <a:gd name="T2" fmla="*/ 0 w 71"/>
                  <a:gd name="T3" fmla="*/ 85 h 89"/>
                  <a:gd name="T4" fmla="*/ 4 w 71"/>
                  <a:gd name="T5" fmla="*/ 89 h 89"/>
                  <a:gd name="T6" fmla="*/ 71 w 71"/>
                  <a:gd name="T7" fmla="*/ 5 h 89"/>
                  <a:gd name="T8" fmla="*/ 68 w 71"/>
                  <a:gd name="T9" fmla="*/ 0 h 89"/>
                  <a:gd name="T10" fmla="*/ 0 60000 65536"/>
                  <a:gd name="T11" fmla="*/ 0 60000 65536"/>
                  <a:gd name="T12" fmla="*/ 0 60000 65536"/>
                  <a:gd name="T13" fmla="*/ 0 60000 65536"/>
                  <a:gd name="T14" fmla="*/ 0 60000 65536"/>
                  <a:gd name="T15" fmla="*/ 0 w 71"/>
                  <a:gd name="T16" fmla="*/ 0 h 89"/>
                  <a:gd name="T17" fmla="*/ 71 w 71"/>
                  <a:gd name="T18" fmla="*/ 89 h 89"/>
                </a:gdLst>
                <a:ahLst/>
                <a:cxnLst>
                  <a:cxn ang="T10">
                    <a:pos x="T0" y="T1"/>
                  </a:cxn>
                  <a:cxn ang="T11">
                    <a:pos x="T2" y="T3"/>
                  </a:cxn>
                  <a:cxn ang="T12">
                    <a:pos x="T4" y="T5"/>
                  </a:cxn>
                  <a:cxn ang="T13">
                    <a:pos x="T6" y="T7"/>
                  </a:cxn>
                  <a:cxn ang="T14">
                    <a:pos x="T8" y="T9"/>
                  </a:cxn>
                </a:cxnLst>
                <a:rect l="T15" t="T16" r="T17" b="T18"/>
                <a:pathLst>
                  <a:path w="71" h="89">
                    <a:moveTo>
                      <a:pt x="68" y="0"/>
                    </a:moveTo>
                    <a:lnTo>
                      <a:pt x="0" y="85"/>
                    </a:lnTo>
                    <a:lnTo>
                      <a:pt x="4" y="89"/>
                    </a:lnTo>
                    <a:lnTo>
                      <a:pt x="71" y="5"/>
                    </a:lnTo>
                    <a:lnTo>
                      <a:pt x="68" y="0"/>
                    </a:lnTo>
                    <a:close/>
                  </a:path>
                </a:pathLst>
              </a:custGeom>
              <a:solidFill>
                <a:srgbClr val="000000"/>
              </a:solidFill>
              <a:ln w="19050">
                <a:noFill/>
                <a:round/>
                <a:headEnd/>
                <a:tailEnd/>
              </a:ln>
            </p:spPr>
            <p:txBody>
              <a:bodyPr/>
              <a:lstStyle/>
              <a:p>
                <a:endParaRPr lang="en-US"/>
              </a:p>
            </p:txBody>
          </p:sp>
          <p:sp>
            <p:nvSpPr>
              <p:cNvPr id="24650" name="Freeform 131"/>
              <p:cNvSpPr>
                <a:spLocks/>
              </p:cNvSpPr>
              <p:nvPr/>
            </p:nvSpPr>
            <p:spPr bwMode="auto">
              <a:xfrm>
                <a:off x="3290" y="3522"/>
                <a:ext cx="56" cy="86"/>
              </a:xfrm>
              <a:custGeom>
                <a:avLst/>
                <a:gdLst>
                  <a:gd name="T0" fmla="*/ 60 w 119"/>
                  <a:gd name="T1" fmla="*/ 119 h 119"/>
                  <a:gd name="T2" fmla="*/ 72 w 119"/>
                  <a:gd name="T3" fmla="*/ 118 h 119"/>
                  <a:gd name="T4" fmla="*/ 83 w 119"/>
                  <a:gd name="T5" fmla="*/ 114 h 119"/>
                  <a:gd name="T6" fmla="*/ 93 w 119"/>
                  <a:gd name="T7" fmla="*/ 109 h 119"/>
                  <a:gd name="T8" fmla="*/ 102 w 119"/>
                  <a:gd name="T9" fmla="*/ 102 h 119"/>
                  <a:gd name="T10" fmla="*/ 109 w 119"/>
                  <a:gd name="T11" fmla="*/ 93 h 119"/>
                  <a:gd name="T12" fmla="*/ 114 w 119"/>
                  <a:gd name="T13" fmla="*/ 83 h 119"/>
                  <a:gd name="T14" fmla="*/ 118 w 119"/>
                  <a:gd name="T15" fmla="*/ 72 h 119"/>
                  <a:gd name="T16" fmla="*/ 119 w 119"/>
                  <a:gd name="T17" fmla="*/ 60 h 119"/>
                  <a:gd name="T18" fmla="*/ 118 w 119"/>
                  <a:gd name="T19" fmla="*/ 48 h 119"/>
                  <a:gd name="T20" fmla="*/ 114 w 119"/>
                  <a:gd name="T21" fmla="*/ 37 h 119"/>
                  <a:gd name="T22" fmla="*/ 109 w 119"/>
                  <a:gd name="T23" fmla="*/ 27 h 119"/>
                  <a:gd name="T24" fmla="*/ 102 w 119"/>
                  <a:gd name="T25" fmla="*/ 17 h 119"/>
                  <a:gd name="T26" fmla="*/ 93 w 119"/>
                  <a:gd name="T27" fmla="*/ 10 h 119"/>
                  <a:gd name="T28" fmla="*/ 83 w 119"/>
                  <a:gd name="T29" fmla="*/ 5 h 119"/>
                  <a:gd name="T30" fmla="*/ 72 w 119"/>
                  <a:gd name="T31" fmla="*/ 1 h 119"/>
                  <a:gd name="T32" fmla="*/ 60 w 119"/>
                  <a:gd name="T33" fmla="*/ 0 h 119"/>
                  <a:gd name="T34" fmla="*/ 47 w 119"/>
                  <a:gd name="T35" fmla="*/ 1 h 119"/>
                  <a:gd name="T36" fmla="*/ 36 w 119"/>
                  <a:gd name="T37" fmla="*/ 5 h 119"/>
                  <a:gd name="T38" fmla="*/ 26 w 119"/>
                  <a:gd name="T39" fmla="*/ 10 h 119"/>
                  <a:gd name="T40" fmla="*/ 18 w 119"/>
                  <a:gd name="T41" fmla="*/ 17 h 119"/>
                  <a:gd name="T42" fmla="*/ 10 w 119"/>
                  <a:gd name="T43" fmla="*/ 27 h 119"/>
                  <a:gd name="T44" fmla="*/ 5 w 119"/>
                  <a:gd name="T45" fmla="*/ 37 h 119"/>
                  <a:gd name="T46" fmla="*/ 1 w 119"/>
                  <a:gd name="T47" fmla="*/ 48 h 119"/>
                  <a:gd name="T48" fmla="*/ 0 w 119"/>
                  <a:gd name="T49" fmla="*/ 60 h 119"/>
                  <a:gd name="T50" fmla="*/ 1 w 119"/>
                  <a:gd name="T51" fmla="*/ 72 h 119"/>
                  <a:gd name="T52" fmla="*/ 5 w 119"/>
                  <a:gd name="T53" fmla="*/ 83 h 119"/>
                  <a:gd name="T54" fmla="*/ 10 w 119"/>
                  <a:gd name="T55" fmla="*/ 93 h 119"/>
                  <a:gd name="T56" fmla="*/ 18 w 119"/>
                  <a:gd name="T57" fmla="*/ 102 h 119"/>
                  <a:gd name="T58" fmla="*/ 26 w 119"/>
                  <a:gd name="T59" fmla="*/ 109 h 119"/>
                  <a:gd name="T60" fmla="*/ 36 w 119"/>
                  <a:gd name="T61" fmla="*/ 114 h 119"/>
                  <a:gd name="T62" fmla="*/ 47 w 119"/>
                  <a:gd name="T63" fmla="*/ 118 h 119"/>
                  <a:gd name="T64" fmla="*/ 60 w 119"/>
                  <a:gd name="T65" fmla="*/ 119 h 11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9"/>
                  <a:gd name="T100" fmla="*/ 0 h 119"/>
                  <a:gd name="T101" fmla="*/ 119 w 119"/>
                  <a:gd name="T102" fmla="*/ 119 h 11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9" h="119">
                    <a:moveTo>
                      <a:pt x="60" y="119"/>
                    </a:moveTo>
                    <a:lnTo>
                      <a:pt x="72" y="118"/>
                    </a:lnTo>
                    <a:lnTo>
                      <a:pt x="83" y="114"/>
                    </a:lnTo>
                    <a:lnTo>
                      <a:pt x="93" y="109"/>
                    </a:lnTo>
                    <a:lnTo>
                      <a:pt x="102" y="102"/>
                    </a:lnTo>
                    <a:lnTo>
                      <a:pt x="109" y="93"/>
                    </a:lnTo>
                    <a:lnTo>
                      <a:pt x="114" y="83"/>
                    </a:lnTo>
                    <a:lnTo>
                      <a:pt x="118" y="72"/>
                    </a:lnTo>
                    <a:lnTo>
                      <a:pt x="119" y="60"/>
                    </a:lnTo>
                    <a:lnTo>
                      <a:pt x="118" y="48"/>
                    </a:lnTo>
                    <a:lnTo>
                      <a:pt x="114" y="37"/>
                    </a:lnTo>
                    <a:lnTo>
                      <a:pt x="109" y="27"/>
                    </a:lnTo>
                    <a:lnTo>
                      <a:pt x="102" y="17"/>
                    </a:lnTo>
                    <a:lnTo>
                      <a:pt x="93" y="10"/>
                    </a:lnTo>
                    <a:lnTo>
                      <a:pt x="83" y="5"/>
                    </a:lnTo>
                    <a:lnTo>
                      <a:pt x="72" y="1"/>
                    </a:lnTo>
                    <a:lnTo>
                      <a:pt x="60" y="0"/>
                    </a:lnTo>
                    <a:lnTo>
                      <a:pt x="47" y="1"/>
                    </a:lnTo>
                    <a:lnTo>
                      <a:pt x="36" y="5"/>
                    </a:lnTo>
                    <a:lnTo>
                      <a:pt x="26" y="10"/>
                    </a:lnTo>
                    <a:lnTo>
                      <a:pt x="18" y="17"/>
                    </a:lnTo>
                    <a:lnTo>
                      <a:pt x="10" y="27"/>
                    </a:lnTo>
                    <a:lnTo>
                      <a:pt x="5" y="37"/>
                    </a:lnTo>
                    <a:lnTo>
                      <a:pt x="1" y="48"/>
                    </a:lnTo>
                    <a:lnTo>
                      <a:pt x="0" y="60"/>
                    </a:lnTo>
                    <a:lnTo>
                      <a:pt x="1" y="72"/>
                    </a:lnTo>
                    <a:lnTo>
                      <a:pt x="5" y="83"/>
                    </a:lnTo>
                    <a:lnTo>
                      <a:pt x="10" y="93"/>
                    </a:lnTo>
                    <a:lnTo>
                      <a:pt x="18" y="102"/>
                    </a:lnTo>
                    <a:lnTo>
                      <a:pt x="26" y="109"/>
                    </a:lnTo>
                    <a:lnTo>
                      <a:pt x="36" y="114"/>
                    </a:lnTo>
                    <a:lnTo>
                      <a:pt x="47" y="118"/>
                    </a:lnTo>
                    <a:lnTo>
                      <a:pt x="60" y="119"/>
                    </a:lnTo>
                    <a:close/>
                  </a:path>
                </a:pathLst>
              </a:custGeom>
              <a:solidFill>
                <a:srgbClr val="000000"/>
              </a:solidFill>
              <a:ln w="19050">
                <a:noFill/>
                <a:round/>
                <a:headEnd/>
                <a:tailEnd/>
              </a:ln>
            </p:spPr>
            <p:txBody>
              <a:bodyPr/>
              <a:lstStyle/>
              <a:p>
                <a:endParaRPr lang="en-US"/>
              </a:p>
            </p:txBody>
          </p:sp>
          <p:sp>
            <p:nvSpPr>
              <p:cNvPr id="24651" name="Freeform 132"/>
              <p:cNvSpPr>
                <a:spLocks/>
              </p:cNvSpPr>
              <p:nvPr/>
            </p:nvSpPr>
            <p:spPr bwMode="auto">
              <a:xfrm>
                <a:off x="3296" y="3522"/>
                <a:ext cx="44" cy="72"/>
              </a:xfrm>
              <a:custGeom>
                <a:avLst/>
                <a:gdLst>
                  <a:gd name="T0" fmla="*/ 55 w 108"/>
                  <a:gd name="T1" fmla="*/ 107 h 107"/>
                  <a:gd name="T2" fmla="*/ 66 w 108"/>
                  <a:gd name="T3" fmla="*/ 106 h 107"/>
                  <a:gd name="T4" fmla="*/ 76 w 108"/>
                  <a:gd name="T5" fmla="*/ 103 h 107"/>
                  <a:gd name="T6" fmla="*/ 85 w 108"/>
                  <a:gd name="T7" fmla="*/ 98 h 107"/>
                  <a:gd name="T8" fmla="*/ 92 w 108"/>
                  <a:gd name="T9" fmla="*/ 92 h 107"/>
                  <a:gd name="T10" fmla="*/ 99 w 108"/>
                  <a:gd name="T11" fmla="*/ 84 h 107"/>
                  <a:gd name="T12" fmla="*/ 104 w 108"/>
                  <a:gd name="T13" fmla="*/ 75 h 107"/>
                  <a:gd name="T14" fmla="*/ 107 w 108"/>
                  <a:gd name="T15" fmla="*/ 65 h 107"/>
                  <a:gd name="T16" fmla="*/ 108 w 108"/>
                  <a:gd name="T17" fmla="*/ 54 h 107"/>
                  <a:gd name="T18" fmla="*/ 107 w 108"/>
                  <a:gd name="T19" fmla="*/ 43 h 107"/>
                  <a:gd name="T20" fmla="*/ 104 w 108"/>
                  <a:gd name="T21" fmla="*/ 33 h 107"/>
                  <a:gd name="T22" fmla="*/ 99 w 108"/>
                  <a:gd name="T23" fmla="*/ 24 h 107"/>
                  <a:gd name="T24" fmla="*/ 92 w 108"/>
                  <a:gd name="T25" fmla="*/ 17 h 107"/>
                  <a:gd name="T26" fmla="*/ 85 w 108"/>
                  <a:gd name="T27" fmla="*/ 9 h 107"/>
                  <a:gd name="T28" fmla="*/ 76 w 108"/>
                  <a:gd name="T29" fmla="*/ 4 h 107"/>
                  <a:gd name="T30" fmla="*/ 66 w 108"/>
                  <a:gd name="T31" fmla="*/ 1 h 107"/>
                  <a:gd name="T32" fmla="*/ 55 w 108"/>
                  <a:gd name="T33" fmla="*/ 0 h 107"/>
                  <a:gd name="T34" fmla="*/ 43 w 108"/>
                  <a:gd name="T35" fmla="*/ 1 h 107"/>
                  <a:gd name="T36" fmla="*/ 33 w 108"/>
                  <a:gd name="T37" fmla="*/ 4 h 107"/>
                  <a:gd name="T38" fmla="*/ 24 w 108"/>
                  <a:gd name="T39" fmla="*/ 9 h 107"/>
                  <a:gd name="T40" fmla="*/ 16 w 108"/>
                  <a:gd name="T41" fmla="*/ 17 h 107"/>
                  <a:gd name="T42" fmla="*/ 9 w 108"/>
                  <a:gd name="T43" fmla="*/ 24 h 107"/>
                  <a:gd name="T44" fmla="*/ 4 w 108"/>
                  <a:gd name="T45" fmla="*/ 33 h 107"/>
                  <a:gd name="T46" fmla="*/ 1 w 108"/>
                  <a:gd name="T47" fmla="*/ 43 h 107"/>
                  <a:gd name="T48" fmla="*/ 0 w 108"/>
                  <a:gd name="T49" fmla="*/ 54 h 107"/>
                  <a:gd name="T50" fmla="*/ 1 w 108"/>
                  <a:gd name="T51" fmla="*/ 65 h 107"/>
                  <a:gd name="T52" fmla="*/ 4 w 108"/>
                  <a:gd name="T53" fmla="*/ 75 h 107"/>
                  <a:gd name="T54" fmla="*/ 9 w 108"/>
                  <a:gd name="T55" fmla="*/ 84 h 107"/>
                  <a:gd name="T56" fmla="*/ 16 w 108"/>
                  <a:gd name="T57" fmla="*/ 92 h 107"/>
                  <a:gd name="T58" fmla="*/ 24 w 108"/>
                  <a:gd name="T59" fmla="*/ 98 h 107"/>
                  <a:gd name="T60" fmla="*/ 33 w 108"/>
                  <a:gd name="T61" fmla="*/ 103 h 107"/>
                  <a:gd name="T62" fmla="*/ 43 w 108"/>
                  <a:gd name="T63" fmla="*/ 106 h 107"/>
                  <a:gd name="T64" fmla="*/ 55 w 108"/>
                  <a:gd name="T65" fmla="*/ 107 h 10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8"/>
                  <a:gd name="T100" fmla="*/ 0 h 107"/>
                  <a:gd name="T101" fmla="*/ 108 w 108"/>
                  <a:gd name="T102" fmla="*/ 107 h 10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8" h="107">
                    <a:moveTo>
                      <a:pt x="55" y="107"/>
                    </a:moveTo>
                    <a:lnTo>
                      <a:pt x="66" y="106"/>
                    </a:lnTo>
                    <a:lnTo>
                      <a:pt x="76" y="103"/>
                    </a:lnTo>
                    <a:lnTo>
                      <a:pt x="85" y="98"/>
                    </a:lnTo>
                    <a:lnTo>
                      <a:pt x="92" y="92"/>
                    </a:lnTo>
                    <a:lnTo>
                      <a:pt x="99" y="84"/>
                    </a:lnTo>
                    <a:lnTo>
                      <a:pt x="104" y="75"/>
                    </a:lnTo>
                    <a:lnTo>
                      <a:pt x="107" y="65"/>
                    </a:lnTo>
                    <a:lnTo>
                      <a:pt x="108" y="54"/>
                    </a:lnTo>
                    <a:lnTo>
                      <a:pt x="107" y="43"/>
                    </a:lnTo>
                    <a:lnTo>
                      <a:pt x="104" y="33"/>
                    </a:lnTo>
                    <a:lnTo>
                      <a:pt x="99" y="24"/>
                    </a:lnTo>
                    <a:lnTo>
                      <a:pt x="92" y="17"/>
                    </a:lnTo>
                    <a:lnTo>
                      <a:pt x="85" y="9"/>
                    </a:lnTo>
                    <a:lnTo>
                      <a:pt x="76" y="4"/>
                    </a:lnTo>
                    <a:lnTo>
                      <a:pt x="66" y="1"/>
                    </a:lnTo>
                    <a:lnTo>
                      <a:pt x="55" y="0"/>
                    </a:lnTo>
                    <a:lnTo>
                      <a:pt x="43" y="1"/>
                    </a:lnTo>
                    <a:lnTo>
                      <a:pt x="33" y="4"/>
                    </a:lnTo>
                    <a:lnTo>
                      <a:pt x="24" y="9"/>
                    </a:lnTo>
                    <a:lnTo>
                      <a:pt x="16" y="17"/>
                    </a:lnTo>
                    <a:lnTo>
                      <a:pt x="9" y="24"/>
                    </a:lnTo>
                    <a:lnTo>
                      <a:pt x="4" y="33"/>
                    </a:lnTo>
                    <a:lnTo>
                      <a:pt x="1" y="43"/>
                    </a:lnTo>
                    <a:lnTo>
                      <a:pt x="0" y="54"/>
                    </a:lnTo>
                    <a:lnTo>
                      <a:pt x="1" y="65"/>
                    </a:lnTo>
                    <a:lnTo>
                      <a:pt x="4" y="75"/>
                    </a:lnTo>
                    <a:lnTo>
                      <a:pt x="9" y="84"/>
                    </a:lnTo>
                    <a:lnTo>
                      <a:pt x="16" y="92"/>
                    </a:lnTo>
                    <a:lnTo>
                      <a:pt x="24" y="98"/>
                    </a:lnTo>
                    <a:lnTo>
                      <a:pt x="33" y="103"/>
                    </a:lnTo>
                    <a:lnTo>
                      <a:pt x="43" y="106"/>
                    </a:lnTo>
                    <a:lnTo>
                      <a:pt x="55" y="107"/>
                    </a:lnTo>
                    <a:close/>
                  </a:path>
                </a:pathLst>
              </a:custGeom>
              <a:solidFill>
                <a:srgbClr val="E5CC7F"/>
              </a:solidFill>
              <a:ln w="19050">
                <a:noFill/>
                <a:round/>
                <a:headEnd/>
                <a:tailEnd/>
              </a:ln>
            </p:spPr>
            <p:txBody>
              <a:bodyPr/>
              <a:lstStyle/>
              <a:p>
                <a:endParaRPr lang="en-US"/>
              </a:p>
            </p:txBody>
          </p:sp>
          <p:sp>
            <p:nvSpPr>
              <p:cNvPr id="24652" name="Freeform 133"/>
              <p:cNvSpPr>
                <a:spLocks/>
              </p:cNvSpPr>
              <p:nvPr/>
            </p:nvSpPr>
            <p:spPr bwMode="auto">
              <a:xfrm>
                <a:off x="3301" y="3529"/>
                <a:ext cx="22" cy="57"/>
              </a:xfrm>
              <a:custGeom>
                <a:avLst/>
                <a:gdLst>
                  <a:gd name="T0" fmla="*/ 54 w 57"/>
                  <a:gd name="T1" fmla="*/ 61 h 88"/>
                  <a:gd name="T2" fmla="*/ 29 w 57"/>
                  <a:gd name="T3" fmla="*/ 26 h 88"/>
                  <a:gd name="T4" fmla="*/ 41 w 57"/>
                  <a:gd name="T5" fmla="*/ 13 h 88"/>
                  <a:gd name="T6" fmla="*/ 42 w 57"/>
                  <a:gd name="T7" fmla="*/ 10 h 88"/>
                  <a:gd name="T8" fmla="*/ 43 w 57"/>
                  <a:gd name="T9" fmla="*/ 8 h 88"/>
                  <a:gd name="T10" fmla="*/ 42 w 57"/>
                  <a:gd name="T11" fmla="*/ 5 h 88"/>
                  <a:gd name="T12" fmla="*/ 41 w 57"/>
                  <a:gd name="T13" fmla="*/ 2 h 88"/>
                  <a:gd name="T14" fmla="*/ 39 w 57"/>
                  <a:gd name="T15" fmla="*/ 1 h 88"/>
                  <a:gd name="T16" fmla="*/ 38 w 57"/>
                  <a:gd name="T17" fmla="*/ 0 h 88"/>
                  <a:gd name="T18" fmla="*/ 36 w 57"/>
                  <a:gd name="T19" fmla="*/ 1 h 88"/>
                  <a:gd name="T20" fmla="*/ 34 w 57"/>
                  <a:gd name="T21" fmla="*/ 2 h 88"/>
                  <a:gd name="T22" fmla="*/ 2 w 57"/>
                  <a:gd name="T23" fmla="*/ 41 h 88"/>
                  <a:gd name="T24" fmla="*/ 1 w 57"/>
                  <a:gd name="T25" fmla="*/ 43 h 88"/>
                  <a:gd name="T26" fmla="*/ 0 w 57"/>
                  <a:gd name="T27" fmla="*/ 45 h 88"/>
                  <a:gd name="T28" fmla="*/ 0 w 57"/>
                  <a:gd name="T29" fmla="*/ 47 h 88"/>
                  <a:gd name="T30" fmla="*/ 1 w 57"/>
                  <a:gd name="T31" fmla="*/ 49 h 88"/>
                  <a:gd name="T32" fmla="*/ 2 w 57"/>
                  <a:gd name="T33" fmla="*/ 50 h 88"/>
                  <a:gd name="T34" fmla="*/ 5 w 57"/>
                  <a:gd name="T35" fmla="*/ 51 h 88"/>
                  <a:gd name="T36" fmla="*/ 7 w 57"/>
                  <a:gd name="T37" fmla="*/ 51 h 88"/>
                  <a:gd name="T38" fmla="*/ 9 w 57"/>
                  <a:gd name="T39" fmla="*/ 50 h 88"/>
                  <a:gd name="T40" fmla="*/ 24 w 57"/>
                  <a:gd name="T41" fmla="*/ 32 h 88"/>
                  <a:gd name="T42" fmla="*/ 47 w 57"/>
                  <a:gd name="T43" fmla="*/ 66 h 88"/>
                  <a:gd name="T44" fmla="*/ 47 w 57"/>
                  <a:gd name="T45" fmla="*/ 67 h 88"/>
                  <a:gd name="T46" fmla="*/ 48 w 57"/>
                  <a:gd name="T47" fmla="*/ 70 h 88"/>
                  <a:gd name="T48" fmla="*/ 49 w 57"/>
                  <a:gd name="T49" fmla="*/ 73 h 88"/>
                  <a:gd name="T50" fmla="*/ 48 w 57"/>
                  <a:gd name="T51" fmla="*/ 77 h 88"/>
                  <a:gd name="T52" fmla="*/ 47 w 57"/>
                  <a:gd name="T53" fmla="*/ 80 h 88"/>
                  <a:gd name="T54" fmla="*/ 43 w 57"/>
                  <a:gd name="T55" fmla="*/ 82 h 88"/>
                  <a:gd name="T56" fmla="*/ 36 w 57"/>
                  <a:gd name="T57" fmla="*/ 82 h 88"/>
                  <a:gd name="T58" fmla="*/ 26 w 57"/>
                  <a:gd name="T59" fmla="*/ 80 h 88"/>
                  <a:gd name="T60" fmla="*/ 27 w 57"/>
                  <a:gd name="T61" fmla="*/ 82 h 88"/>
                  <a:gd name="T62" fmla="*/ 32 w 57"/>
                  <a:gd name="T63" fmla="*/ 86 h 88"/>
                  <a:gd name="T64" fmla="*/ 38 w 57"/>
                  <a:gd name="T65" fmla="*/ 88 h 88"/>
                  <a:gd name="T66" fmla="*/ 48 w 57"/>
                  <a:gd name="T67" fmla="*/ 87 h 88"/>
                  <a:gd name="T68" fmla="*/ 50 w 57"/>
                  <a:gd name="T69" fmla="*/ 86 h 88"/>
                  <a:gd name="T70" fmla="*/ 54 w 57"/>
                  <a:gd name="T71" fmla="*/ 81 h 88"/>
                  <a:gd name="T72" fmla="*/ 57 w 57"/>
                  <a:gd name="T73" fmla="*/ 73 h 88"/>
                  <a:gd name="T74" fmla="*/ 54 w 57"/>
                  <a:gd name="T75" fmla="*/ 61 h 8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7"/>
                  <a:gd name="T115" fmla="*/ 0 h 88"/>
                  <a:gd name="T116" fmla="*/ 57 w 57"/>
                  <a:gd name="T117" fmla="*/ 88 h 8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7" h="88">
                    <a:moveTo>
                      <a:pt x="54" y="61"/>
                    </a:moveTo>
                    <a:lnTo>
                      <a:pt x="29" y="26"/>
                    </a:lnTo>
                    <a:lnTo>
                      <a:pt x="41" y="13"/>
                    </a:lnTo>
                    <a:lnTo>
                      <a:pt x="42" y="10"/>
                    </a:lnTo>
                    <a:lnTo>
                      <a:pt x="43" y="8"/>
                    </a:lnTo>
                    <a:lnTo>
                      <a:pt x="42" y="5"/>
                    </a:lnTo>
                    <a:lnTo>
                      <a:pt x="41" y="2"/>
                    </a:lnTo>
                    <a:lnTo>
                      <a:pt x="39" y="1"/>
                    </a:lnTo>
                    <a:lnTo>
                      <a:pt x="38" y="0"/>
                    </a:lnTo>
                    <a:lnTo>
                      <a:pt x="36" y="1"/>
                    </a:lnTo>
                    <a:lnTo>
                      <a:pt x="34" y="2"/>
                    </a:lnTo>
                    <a:lnTo>
                      <a:pt x="2" y="41"/>
                    </a:lnTo>
                    <a:lnTo>
                      <a:pt x="1" y="43"/>
                    </a:lnTo>
                    <a:lnTo>
                      <a:pt x="0" y="45"/>
                    </a:lnTo>
                    <a:lnTo>
                      <a:pt x="0" y="47"/>
                    </a:lnTo>
                    <a:lnTo>
                      <a:pt x="1" y="49"/>
                    </a:lnTo>
                    <a:lnTo>
                      <a:pt x="2" y="50"/>
                    </a:lnTo>
                    <a:lnTo>
                      <a:pt x="5" y="51"/>
                    </a:lnTo>
                    <a:lnTo>
                      <a:pt x="7" y="51"/>
                    </a:lnTo>
                    <a:lnTo>
                      <a:pt x="9" y="50"/>
                    </a:lnTo>
                    <a:lnTo>
                      <a:pt x="24" y="32"/>
                    </a:lnTo>
                    <a:lnTo>
                      <a:pt x="47" y="66"/>
                    </a:lnTo>
                    <a:lnTo>
                      <a:pt x="47" y="67"/>
                    </a:lnTo>
                    <a:lnTo>
                      <a:pt x="48" y="70"/>
                    </a:lnTo>
                    <a:lnTo>
                      <a:pt x="49" y="73"/>
                    </a:lnTo>
                    <a:lnTo>
                      <a:pt x="48" y="77"/>
                    </a:lnTo>
                    <a:lnTo>
                      <a:pt x="47" y="80"/>
                    </a:lnTo>
                    <a:lnTo>
                      <a:pt x="43" y="82"/>
                    </a:lnTo>
                    <a:lnTo>
                      <a:pt x="36" y="82"/>
                    </a:lnTo>
                    <a:lnTo>
                      <a:pt x="26" y="80"/>
                    </a:lnTo>
                    <a:lnTo>
                      <a:pt x="27" y="82"/>
                    </a:lnTo>
                    <a:lnTo>
                      <a:pt x="32" y="86"/>
                    </a:lnTo>
                    <a:lnTo>
                      <a:pt x="38" y="88"/>
                    </a:lnTo>
                    <a:lnTo>
                      <a:pt x="48" y="87"/>
                    </a:lnTo>
                    <a:lnTo>
                      <a:pt x="50" y="86"/>
                    </a:lnTo>
                    <a:lnTo>
                      <a:pt x="54" y="81"/>
                    </a:lnTo>
                    <a:lnTo>
                      <a:pt x="57" y="73"/>
                    </a:lnTo>
                    <a:lnTo>
                      <a:pt x="54" y="61"/>
                    </a:lnTo>
                    <a:close/>
                  </a:path>
                </a:pathLst>
              </a:custGeom>
              <a:solidFill>
                <a:srgbClr val="000000"/>
              </a:solidFill>
              <a:ln w="19050">
                <a:noFill/>
                <a:round/>
                <a:headEnd/>
                <a:tailEnd/>
              </a:ln>
            </p:spPr>
            <p:txBody>
              <a:bodyPr/>
              <a:lstStyle/>
              <a:p>
                <a:endParaRPr lang="en-US"/>
              </a:p>
            </p:txBody>
          </p:sp>
          <p:sp>
            <p:nvSpPr>
              <p:cNvPr id="24653" name="Freeform 134"/>
              <p:cNvSpPr>
                <a:spLocks/>
              </p:cNvSpPr>
              <p:nvPr/>
            </p:nvSpPr>
            <p:spPr bwMode="auto">
              <a:xfrm>
                <a:off x="3301" y="3529"/>
                <a:ext cx="17" cy="29"/>
              </a:xfrm>
              <a:custGeom>
                <a:avLst/>
                <a:gdLst>
                  <a:gd name="T0" fmla="*/ 25 w 28"/>
                  <a:gd name="T1" fmla="*/ 0 h 32"/>
                  <a:gd name="T2" fmla="*/ 26 w 28"/>
                  <a:gd name="T3" fmla="*/ 0 h 32"/>
                  <a:gd name="T4" fmla="*/ 26 w 28"/>
                  <a:gd name="T5" fmla="*/ 0 h 32"/>
                  <a:gd name="T6" fmla="*/ 27 w 28"/>
                  <a:gd name="T7" fmla="*/ 0 h 32"/>
                  <a:gd name="T8" fmla="*/ 27 w 28"/>
                  <a:gd name="T9" fmla="*/ 1 h 32"/>
                  <a:gd name="T10" fmla="*/ 27 w 28"/>
                  <a:gd name="T11" fmla="*/ 1 h 32"/>
                  <a:gd name="T12" fmla="*/ 28 w 28"/>
                  <a:gd name="T13" fmla="*/ 1 h 32"/>
                  <a:gd name="T14" fmla="*/ 28 w 28"/>
                  <a:gd name="T15" fmla="*/ 2 h 32"/>
                  <a:gd name="T16" fmla="*/ 28 w 28"/>
                  <a:gd name="T17" fmla="*/ 3 h 32"/>
                  <a:gd name="T18" fmla="*/ 27 w 28"/>
                  <a:gd name="T19" fmla="*/ 3 h 32"/>
                  <a:gd name="T20" fmla="*/ 3 w 28"/>
                  <a:gd name="T21" fmla="*/ 31 h 32"/>
                  <a:gd name="T22" fmla="*/ 2 w 28"/>
                  <a:gd name="T23" fmla="*/ 32 h 32"/>
                  <a:gd name="T24" fmla="*/ 2 w 28"/>
                  <a:gd name="T25" fmla="*/ 32 h 32"/>
                  <a:gd name="T26" fmla="*/ 1 w 28"/>
                  <a:gd name="T27" fmla="*/ 32 h 32"/>
                  <a:gd name="T28" fmla="*/ 1 w 28"/>
                  <a:gd name="T29" fmla="*/ 31 h 32"/>
                  <a:gd name="T30" fmla="*/ 1 w 28"/>
                  <a:gd name="T31" fmla="*/ 31 h 32"/>
                  <a:gd name="T32" fmla="*/ 0 w 28"/>
                  <a:gd name="T33" fmla="*/ 31 h 32"/>
                  <a:gd name="T34" fmla="*/ 0 w 28"/>
                  <a:gd name="T35" fmla="*/ 30 h 32"/>
                  <a:gd name="T36" fmla="*/ 0 w 28"/>
                  <a:gd name="T37" fmla="*/ 29 h 32"/>
                  <a:gd name="T38" fmla="*/ 1 w 28"/>
                  <a:gd name="T39" fmla="*/ 29 h 32"/>
                  <a:gd name="T40" fmla="*/ 25 w 28"/>
                  <a:gd name="T41" fmla="*/ 0 h 3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8"/>
                  <a:gd name="T64" fmla="*/ 0 h 32"/>
                  <a:gd name="T65" fmla="*/ 28 w 28"/>
                  <a:gd name="T66" fmla="*/ 32 h 3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8" h="32">
                    <a:moveTo>
                      <a:pt x="25" y="0"/>
                    </a:moveTo>
                    <a:lnTo>
                      <a:pt x="26" y="0"/>
                    </a:lnTo>
                    <a:lnTo>
                      <a:pt x="27" y="0"/>
                    </a:lnTo>
                    <a:lnTo>
                      <a:pt x="27" y="1"/>
                    </a:lnTo>
                    <a:lnTo>
                      <a:pt x="28" y="1"/>
                    </a:lnTo>
                    <a:lnTo>
                      <a:pt x="28" y="2"/>
                    </a:lnTo>
                    <a:lnTo>
                      <a:pt x="28" y="3"/>
                    </a:lnTo>
                    <a:lnTo>
                      <a:pt x="27" y="3"/>
                    </a:lnTo>
                    <a:lnTo>
                      <a:pt x="3" y="31"/>
                    </a:lnTo>
                    <a:lnTo>
                      <a:pt x="2" y="32"/>
                    </a:lnTo>
                    <a:lnTo>
                      <a:pt x="1" y="32"/>
                    </a:lnTo>
                    <a:lnTo>
                      <a:pt x="1" y="31"/>
                    </a:lnTo>
                    <a:lnTo>
                      <a:pt x="0" y="31"/>
                    </a:lnTo>
                    <a:lnTo>
                      <a:pt x="0" y="30"/>
                    </a:lnTo>
                    <a:lnTo>
                      <a:pt x="0" y="29"/>
                    </a:lnTo>
                    <a:lnTo>
                      <a:pt x="1" y="29"/>
                    </a:lnTo>
                    <a:lnTo>
                      <a:pt x="25" y="0"/>
                    </a:lnTo>
                    <a:close/>
                  </a:path>
                </a:pathLst>
              </a:custGeom>
              <a:solidFill>
                <a:srgbClr val="B7A042"/>
              </a:solidFill>
              <a:ln w="19050">
                <a:noFill/>
                <a:round/>
                <a:headEnd/>
                <a:tailEnd/>
              </a:ln>
            </p:spPr>
            <p:txBody>
              <a:bodyPr/>
              <a:lstStyle/>
              <a:p>
                <a:endParaRPr lang="en-US"/>
              </a:p>
            </p:txBody>
          </p:sp>
          <p:sp>
            <p:nvSpPr>
              <p:cNvPr id="24654" name="Freeform 135"/>
              <p:cNvSpPr>
                <a:spLocks/>
              </p:cNvSpPr>
              <p:nvPr/>
            </p:nvSpPr>
            <p:spPr bwMode="auto">
              <a:xfrm>
                <a:off x="3301" y="3558"/>
                <a:ext cx="0" cy="0"/>
              </a:xfrm>
              <a:custGeom>
                <a:avLst/>
                <a:gdLst>
                  <a:gd name="T0" fmla="*/ 5 w 7"/>
                  <a:gd name="T1" fmla="*/ 6 h 7"/>
                  <a:gd name="T2" fmla="*/ 6 w 7"/>
                  <a:gd name="T3" fmla="*/ 5 h 7"/>
                  <a:gd name="T4" fmla="*/ 7 w 7"/>
                  <a:gd name="T5" fmla="*/ 4 h 7"/>
                  <a:gd name="T6" fmla="*/ 7 w 7"/>
                  <a:gd name="T7" fmla="*/ 2 h 7"/>
                  <a:gd name="T8" fmla="*/ 6 w 7"/>
                  <a:gd name="T9" fmla="*/ 1 h 7"/>
                  <a:gd name="T10" fmla="*/ 5 w 7"/>
                  <a:gd name="T11" fmla="*/ 0 h 7"/>
                  <a:gd name="T12" fmla="*/ 4 w 7"/>
                  <a:gd name="T13" fmla="*/ 0 h 7"/>
                  <a:gd name="T14" fmla="*/ 2 w 7"/>
                  <a:gd name="T15" fmla="*/ 0 h 7"/>
                  <a:gd name="T16" fmla="*/ 1 w 7"/>
                  <a:gd name="T17" fmla="*/ 0 h 7"/>
                  <a:gd name="T18" fmla="*/ 0 w 7"/>
                  <a:gd name="T19" fmla="*/ 1 h 7"/>
                  <a:gd name="T20" fmla="*/ 0 w 7"/>
                  <a:gd name="T21" fmla="*/ 3 h 7"/>
                  <a:gd name="T22" fmla="*/ 0 w 7"/>
                  <a:gd name="T23" fmla="*/ 4 h 7"/>
                  <a:gd name="T24" fmla="*/ 0 w 7"/>
                  <a:gd name="T25" fmla="*/ 5 h 7"/>
                  <a:gd name="T26" fmla="*/ 1 w 7"/>
                  <a:gd name="T27" fmla="*/ 6 h 7"/>
                  <a:gd name="T28" fmla="*/ 3 w 7"/>
                  <a:gd name="T29" fmla="*/ 7 h 7"/>
                  <a:gd name="T30" fmla="*/ 4 w 7"/>
                  <a:gd name="T31" fmla="*/ 7 h 7"/>
                  <a:gd name="T32" fmla="*/ 5 w 7"/>
                  <a:gd name="T33" fmla="*/ 6 h 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
                  <a:gd name="T52" fmla="*/ 0 h 7"/>
                  <a:gd name="T53" fmla="*/ 7 w 7"/>
                  <a:gd name="T54" fmla="*/ 7 h 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 h="7">
                    <a:moveTo>
                      <a:pt x="5" y="6"/>
                    </a:moveTo>
                    <a:lnTo>
                      <a:pt x="6" y="5"/>
                    </a:lnTo>
                    <a:lnTo>
                      <a:pt x="7" y="4"/>
                    </a:lnTo>
                    <a:lnTo>
                      <a:pt x="7" y="2"/>
                    </a:lnTo>
                    <a:lnTo>
                      <a:pt x="6" y="1"/>
                    </a:lnTo>
                    <a:lnTo>
                      <a:pt x="5" y="0"/>
                    </a:lnTo>
                    <a:lnTo>
                      <a:pt x="4" y="0"/>
                    </a:lnTo>
                    <a:lnTo>
                      <a:pt x="2" y="0"/>
                    </a:lnTo>
                    <a:lnTo>
                      <a:pt x="1" y="0"/>
                    </a:lnTo>
                    <a:lnTo>
                      <a:pt x="0" y="1"/>
                    </a:lnTo>
                    <a:lnTo>
                      <a:pt x="0" y="3"/>
                    </a:lnTo>
                    <a:lnTo>
                      <a:pt x="0" y="4"/>
                    </a:lnTo>
                    <a:lnTo>
                      <a:pt x="0" y="5"/>
                    </a:lnTo>
                    <a:lnTo>
                      <a:pt x="1" y="6"/>
                    </a:lnTo>
                    <a:lnTo>
                      <a:pt x="3" y="7"/>
                    </a:lnTo>
                    <a:lnTo>
                      <a:pt x="4" y="7"/>
                    </a:lnTo>
                    <a:lnTo>
                      <a:pt x="5" y="6"/>
                    </a:lnTo>
                    <a:close/>
                  </a:path>
                </a:pathLst>
              </a:custGeom>
              <a:solidFill>
                <a:srgbClr val="B7A042"/>
              </a:solidFill>
              <a:ln w="19050">
                <a:noFill/>
                <a:round/>
                <a:headEnd/>
                <a:tailEnd/>
              </a:ln>
            </p:spPr>
            <p:txBody>
              <a:bodyPr/>
              <a:lstStyle/>
              <a:p>
                <a:endParaRPr lang="en-US"/>
              </a:p>
            </p:txBody>
          </p:sp>
          <p:sp>
            <p:nvSpPr>
              <p:cNvPr id="24655" name="Freeform 136"/>
              <p:cNvSpPr>
                <a:spLocks/>
              </p:cNvSpPr>
              <p:nvPr/>
            </p:nvSpPr>
            <p:spPr bwMode="auto">
              <a:xfrm>
                <a:off x="3301" y="3529"/>
                <a:ext cx="28" cy="57"/>
              </a:xfrm>
              <a:custGeom>
                <a:avLst/>
                <a:gdLst>
                  <a:gd name="T0" fmla="*/ 69 w 72"/>
                  <a:gd name="T1" fmla="*/ 0 h 89"/>
                  <a:gd name="T2" fmla="*/ 0 w 72"/>
                  <a:gd name="T3" fmla="*/ 86 h 89"/>
                  <a:gd name="T4" fmla="*/ 5 w 72"/>
                  <a:gd name="T5" fmla="*/ 89 h 89"/>
                  <a:gd name="T6" fmla="*/ 72 w 72"/>
                  <a:gd name="T7" fmla="*/ 6 h 89"/>
                  <a:gd name="T8" fmla="*/ 69 w 72"/>
                  <a:gd name="T9" fmla="*/ 0 h 89"/>
                  <a:gd name="T10" fmla="*/ 0 60000 65536"/>
                  <a:gd name="T11" fmla="*/ 0 60000 65536"/>
                  <a:gd name="T12" fmla="*/ 0 60000 65536"/>
                  <a:gd name="T13" fmla="*/ 0 60000 65536"/>
                  <a:gd name="T14" fmla="*/ 0 60000 65536"/>
                  <a:gd name="T15" fmla="*/ 0 w 72"/>
                  <a:gd name="T16" fmla="*/ 0 h 89"/>
                  <a:gd name="T17" fmla="*/ 72 w 72"/>
                  <a:gd name="T18" fmla="*/ 89 h 89"/>
                </a:gdLst>
                <a:ahLst/>
                <a:cxnLst>
                  <a:cxn ang="T10">
                    <a:pos x="T0" y="T1"/>
                  </a:cxn>
                  <a:cxn ang="T11">
                    <a:pos x="T2" y="T3"/>
                  </a:cxn>
                  <a:cxn ang="T12">
                    <a:pos x="T4" y="T5"/>
                  </a:cxn>
                  <a:cxn ang="T13">
                    <a:pos x="T6" y="T7"/>
                  </a:cxn>
                  <a:cxn ang="T14">
                    <a:pos x="T8" y="T9"/>
                  </a:cxn>
                </a:cxnLst>
                <a:rect l="T15" t="T16" r="T17" b="T18"/>
                <a:pathLst>
                  <a:path w="72" h="89">
                    <a:moveTo>
                      <a:pt x="69" y="0"/>
                    </a:moveTo>
                    <a:lnTo>
                      <a:pt x="0" y="86"/>
                    </a:lnTo>
                    <a:lnTo>
                      <a:pt x="5" y="89"/>
                    </a:lnTo>
                    <a:lnTo>
                      <a:pt x="72" y="6"/>
                    </a:lnTo>
                    <a:lnTo>
                      <a:pt x="69" y="0"/>
                    </a:lnTo>
                    <a:close/>
                  </a:path>
                </a:pathLst>
              </a:custGeom>
              <a:solidFill>
                <a:srgbClr val="000000"/>
              </a:solidFill>
              <a:ln w="19050">
                <a:noFill/>
                <a:round/>
                <a:headEnd/>
                <a:tailEnd/>
              </a:ln>
            </p:spPr>
            <p:txBody>
              <a:bodyPr/>
              <a:lstStyle/>
              <a:p>
                <a:endParaRPr lang="en-US"/>
              </a:p>
            </p:txBody>
          </p:sp>
          <p:sp>
            <p:nvSpPr>
              <p:cNvPr id="24656" name="Freeform 137"/>
              <p:cNvSpPr>
                <a:spLocks/>
              </p:cNvSpPr>
              <p:nvPr/>
            </p:nvSpPr>
            <p:spPr bwMode="auto">
              <a:xfrm>
                <a:off x="3190" y="3358"/>
                <a:ext cx="33" cy="78"/>
              </a:xfrm>
              <a:custGeom>
                <a:avLst/>
                <a:gdLst>
                  <a:gd name="T0" fmla="*/ 100 w 100"/>
                  <a:gd name="T1" fmla="*/ 127 h 127"/>
                  <a:gd name="T2" fmla="*/ 100 w 100"/>
                  <a:gd name="T3" fmla="*/ 15 h 127"/>
                  <a:gd name="T4" fmla="*/ 0 w 100"/>
                  <a:gd name="T5" fmla="*/ 0 h 127"/>
                  <a:gd name="T6" fmla="*/ 0 w 100"/>
                  <a:gd name="T7" fmla="*/ 112 h 127"/>
                  <a:gd name="T8" fmla="*/ 100 w 100"/>
                  <a:gd name="T9" fmla="*/ 127 h 127"/>
                  <a:gd name="T10" fmla="*/ 0 60000 65536"/>
                  <a:gd name="T11" fmla="*/ 0 60000 65536"/>
                  <a:gd name="T12" fmla="*/ 0 60000 65536"/>
                  <a:gd name="T13" fmla="*/ 0 60000 65536"/>
                  <a:gd name="T14" fmla="*/ 0 60000 65536"/>
                  <a:gd name="T15" fmla="*/ 0 w 100"/>
                  <a:gd name="T16" fmla="*/ 0 h 127"/>
                  <a:gd name="T17" fmla="*/ 100 w 100"/>
                  <a:gd name="T18" fmla="*/ 127 h 127"/>
                </a:gdLst>
                <a:ahLst/>
                <a:cxnLst>
                  <a:cxn ang="T10">
                    <a:pos x="T0" y="T1"/>
                  </a:cxn>
                  <a:cxn ang="T11">
                    <a:pos x="T2" y="T3"/>
                  </a:cxn>
                  <a:cxn ang="T12">
                    <a:pos x="T4" y="T5"/>
                  </a:cxn>
                  <a:cxn ang="T13">
                    <a:pos x="T6" y="T7"/>
                  </a:cxn>
                  <a:cxn ang="T14">
                    <a:pos x="T8" y="T9"/>
                  </a:cxn>
                </a:cxnLst>
                <a:rect l="T15" t="T16" r="T17" b="T18"/>
                <a:pathLst>
                  <a:path w="100" h="127">
                    <a:moveTo>
                      <a:pt x="100" y="127"/>
                    </a:moveTo>
                    <a:lnTo>
                      <a:pt x="100" y="15"/>
                    </a:lnTo>
                    <a:lnTo>
                      <a:pt x="0" y="0"/>
                    </a:lnTo>
                    <a:lnTo>
                      <a:pt x="0" y="112"/>
                    </a:lnTo>
                    <a:lnTo>
                      <a:pt x="100" y="127"/>
                    </a:lnTo>
                    <a:close/>
                  </a:path>
                </a:pathLst>
              </a:custGeom>
              <a:solidFill>
                <a:srgbClr val="C1A85B"/>
              </a:solidFill>
              <a:ln w="19050">
                <a:noFill/>
                <a:round/>
                <a:headEnd/>
                <a:tailEnd/>
              </a:ln>
            </p:spPr>
            <p:txBody>
              <a:bodyPr/>
              <a:lstStyle/>
              <a:p>
                <a:endParaRPr lang="en-US"/>
              </a:p>
            </p:txBody>
          </p:sp>
          <p:sp>
            <p:nvSpPr>
              <p:cNvPr id="24657" name="Freeform 138"/>
              <p:cNvSpPr>
                <a:spLocks/>
              </p:cNvSpPr>
              <p:nvPr/>
            </p:nvSpPr>
            <p:spPr bwMode="auto">
              <a:xfrm>
                <a:off x="3190" y="3336"/>
                <a:ext cx="56" cy="36"/>
              </a:xfrm>
              <a:custGeom>
                <a:avLst/>
                <a:gdLst>
                  <a:gd name="T0" fmla="*/ 0 w 136"/>
                  <a:gd name="T1" fmla="*/ 30 h 45"/>
                  <a:gd name="T2" fmla="*/ 45 w 136"/>
                  <a:gd name="T3" fmla="*/ 0 h 45"/>
                  <a:gd name="T4" fmla="*/ 136 w 136"/>
                  <a:gd name="T5" fmla="*/ 15 h 45"/>
                  <a:gd name="T6" fmla="*/ 100 w 136"/>
                  <a:gd name="T7" fmla="*/ 45 h 45"/>
                  <a:gd name="T8" fmla="*/ 0 w 136"/>
                  <a:gd name="T9" fmla="*/ 30 h 45"/>
                  <a:gd name="T10" fmla="*/ 0 60000 65536"/>
                  <a:gd name="T11" fmla="*/ 0 60000 65536"/>
                  <a:gd name="T12" fmla="*/ 0 60000 65536"/>
                  <a:gd name="T13" fmla="*/ 0 60000 65536"/>
                  <a:gd name="T14" fmla="*/ 0 60000 65536"/>
                  <a:gd name="T15" fmla="*/ 0 w 136"/>
                  <a:gd name="T16" fmla="*/ 0 h 45"/>
                  <a:gd name="T17" fmla="*/ 136 w 136"/>
                  <a:gd name="T18" fmla="*/ 45 h 45"/>
                </a:gdLst>
                <a:ahLst/>
                <a:cxnLst>
                  <a:cxn ang="T10">
                    <a:pos x="T0" y="T1"/>
                  </a:cxn>
                  <a:cxn ang="T11">
                    <a:pos x="T2" y="T3"/>
                  </a:cxn>
                  <a:cxn ang="T12">
                    <a:pos x="T4" y="T5"/>
                  </a:cxn>
                  <a:cxn ang="T13">
                    <a:pos x="T6" y="T7"/>
                  </a:cxn>
                  <a:cxn ang="T14">
                    <a:pos x="T8" y="T9"/>
                  </a:cxn>
                </a:cxnLst>
                <a:rect l="T15" t="T16" r="T17" b="T18"/>
                <a:pathLst>
                  <a:path w="136" h="45">
                    <a:moveTo>
                      <a:pt x="0" y="30"/>
                    </a:moveTo>
                    <a:lnTo>
                      <a:pt x="45" y="0"/>
                    </a:lnTo>
                    <a:lnTo>
                      <a:pt x="136" y="15"/>
                    </a:lnTo>
                    <a:lnTo>
                      <a:pt x="100" y="45"/>
                    </a:lnTo>
                    <a:lnTo>
                      <a:pt x="0" y="30"/>
                    </a:lnTo>
                    <a:close/>
                  </a:path>
                </a:pathLst>
              </a:custGeom>
              <a:solidFill>
                <a:srgbClr val="967C30"/>
              </a:solidFill>
              <a:ln w="19050">
                <a:noFill/>
                <a:round/>
                <a:headEnd/>
                <a:tailEnd/>
              </a:ln>
            </p:spPr>
            <p:txBody>
              <a:bodyPr/>
              <a:lstStyle/>
              <a:p>
                <a:endParaRPr lang="en-US"/>
              </a:p>
            </p:txBody>
          </p:sp>
          <p:sp>
            <p:nvSpPr>
              <p:cNvPr id="24658" name="Freeform 139"/>
              <p:cNvSpPr>
                <a:spLocks/>
              </p:cNvSpPr>
              <p:nvPr/>
            </p:nvSpPr>
            <p:spPr bwMode="auto">
              <a:xfrm>
                <a:off x="3423" y="3193"/>
                <a:ext cx="39" cy="186"/>
              </a:xfrm>
              <a:custGeom>
                <a:avLst/>
                <a:gdLst>
                  <a:gd name="T0" fmla="*/ 42 w 111"/>
                  <a:gd name="T1" fmla="*/ 275 h 277"/>
                  <a:gd name="T2" fmla="*/ 53 w 111"/>
                  <a:gd name="T3" fmla="*/ 277 h 277"/>
                  <a:gd name="T4" fmla="*/ 64 w 111"/>
                  <a:gd name="T5" fmla="*/ 273 h 277"/>
                  <a:gd name="T6" fmla="*/ 74 w 111"/>
                  <a:gd name="T7" fmla="*/ 264 h 277"/>
                  <a:gd name="T8" fmla="*/ 83 w 111"/>
                  <a:gd name="T9" fmla="*/ 251 h 277"/>
                  <a:gd name="T10" fmla="*/ 92 w 111"/>
                  <a:gd name="T11" fmla="*/ 233 h 277"/>
                  <a:gd name="T12" fmla="*/ 99 w 111"/>
                  <a:gd name="T13" fmla="*/ 212 h 277"/>
                  <a:gd name="T14" fmla="*/ 105 w 111"/>
                  <a:gd name="T15" fmla="*/ 187 h 277"/>
                  <a:gd name="T16" fmla="*/ 109 w 111"/>
                  <a:gd name="T17" fmla="*/ 160 h 277"/>
                  <a:gd name="T18" fmla="*/ 111 w 111"/>
                  <a:gd name="T19" fmla="*/ 132 h 277"/>
                  <a:gd name="T20" fmla="*/ 110 w 111"/>
                  <a:gd name="T21" fmla="*/ 106 h 277"/>
                  <a:gd name="T22" fmla="*/ 107 w 111"/>
                  <a:gd name="T23" fmla="*/ 80 h 277"/>
                  <a:gd name="T24" fmla="*/ 103 w 111"/>
                  <a:gd name="T25" fmla="*/ 57 h 277"/>
                  <a:gd name="T26" fmla="*/ 97 w 111"/>
                  <a:gd name="T27" fmla="*/ 37 h 277"/>
                  <a:gd name="T28" fmla="*/ 89 w 111"/>
                  <a:gd name="T29" fmla="*/ 21 h 277"/>
                  <a:gd name="T30" fmla="*/ 80 w 111"/>
                  <a:gd name="T31" fmla="*/ 9 h 277"/>
                  <a:gd name="T32" fmla="*/ 69 w 111"/>
                  <a:gd name="T33" fmla="*/ 2 h 277"/>
                  <a:gd name="T34" fmla="*/ 58 w 111"/>
                  <a:gd name="T35" fmla="*/ 0 h 277"/>
                  <a:gd name="T36" fmla="*/ 48 w 111"/>
                  <a:gd name="T37" fmla="*/ 4 h 277"/>
                  <a:gd name="T38" fmla="*/ 38 w 111"/>
                  <a:gd name="T39" fmla="*/ 13 h 277"/>
                  <a:gd name="T40" fmla="*/ 28 w 111"/>
                  <a:gd name="T41" fmla="*/ 27 h 277"/>
                  <a:gd name="T42" fmla="*/ 19 w 111"/>
                  <a:gd name="T43" fmla="*/ 44 h 277"/>
                  <a:gd name="T44" fmla="*/ 12 w 111"/>
                  <a:gd name="T45" fmla="*/ 65 h 277"/>
                  <a:gd name="T46" fmla="*/ 6 w 111"/>
                  <a:gd name="T47" fmla="*/ 90 h 277"/>
                  <a:gd name="T48" fmla="*/ 2 w 111"/>
                  <a:gd name="T49" fmla="*/ 117 h 277"/>
                  <a:gd name="T50" fmla="*/ 0 w 111"/>
                  <a:gd name="T51" fmla="*/ 145 h 277"/>
                  <a:gd name="T52" fmla="*/ 1 w 111"/>
                  <a:gd name="T53" fmla="*/ 171 h 277"/>
                  <a:gd name="T54" fmla="*/ 4 w 111"/>
                  <a:gd name="T55" fmla="*/ 197 h 277"/>
                  <a:gd name="T56" fmla="*/ 8 w 111"/>
                  <a:gd name="T57" fmla="*/ 220 h 277"/>
                  <a:gd name="T58" fmla="*/ 14 w 111"/>
                  <a:gd name="T59" fmla="*/ 240 h 277"/>
                  <a:gd name="T60" fmla="*/ 22 w 111"/>
                  <a:gd name="T61" fmla="*/ 256 h 277"/>
                  <a:gd name="T62" fmla="*/ 31 w 111"/>
                  <a:gd name="T63" fmla="*/ 268 h 277"/>
                  <a:gd name="T64" fmla="*/ 42 w 111"/>
                  <a:gd name="T65" fmla="*/ 275 h 27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1"/>
                  <a:gd name="T100" fmla="*/ 0 h 277"/>
                  <a:gd name="T101" fmla="*/ 111 w 111"/>
                  <a:gd name="T102" fmla="*/ 277 h 27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1" h="277">
                    <a:moveTo>
                      <a:pt x="42" y="275"/>
                    </a:moveTo>
                    <a:lnTo>
                      <a:pt x="53" y="277"/>
                    </a:lnTo>
                    <a:lnTo>
                      <a:pt x="64" y="273"/>
                    </a:lnTo>
                    <a:lnTo>
                      <a:pt x="74" y="264"/>
                    </a:lnTo>
                    <a:lnTo>
                      <a:pt x="83" y="251"/>
                    </a:lnTo>
                    <a:lnTo>
                      <a:pt x="92" y="233"/>
                    </a:lnTo>
                    <a:lnTo>
                      <a:pt x="99" y="212"/>
                    </a:lnTo>
                    <a:lnTo>
                      <a:pt x="105" y="187"/>
                    </a:lnTo>
                    <a:lnTo>
                      <a:pt x="109" y="160"/>
                    </a:lnTo>
                    <a:lnTo>
                      <a:pt x="111" y="132"/>
                    </a:lnTo>
                    <a:lnTo>
                      <a:pt x="110" y="106"/>
                    </a:lnTo>
                    <a:lnTo>
                      <a:pt x="107" y="80"/>
                    </a:lnTo>
                    <a:lnTo>
                      <a:pt x="103" y="57"/>
                    </a:lnTo>
                    <a:lnTo>
                      <a:pt x="97" y="37"/>
                    </a:lnTo>
                    <a:lnTo>
                      <a:pt x="89" y="21"/>
                    </a:lnTo>
                    <a:lnTo>
                      <a:pt x="80" y="9"/>
                    </a:lnTo>
                    <a:lnTo>
                      <a:pt x="69" y="2"/>
                    </a:lnTo>
                    <a:lnTo>
                      <a:pt x="58" y="0"/>
                    </a:lnTo>
                    <a:lnTo>
                      <a:pt x="48" y="4"/>
                    </a:lnTo>
                    <a:lnTo>
                      <a:pt x="38" y="13"/>
                    </a:lnTo>
                    <a:lnTo>
                      <a:pt x="28" y="27"/>
                    </a:lnTo>
                    <a:lnTo>
                      <a:pt x="19" y="44"/>
                    </a:lnTo>
                    <a:lnTo>
                      <a:pt x="12" y="65"/>
                    </a:lnTo>
                    <a:lnTo>
                      <a:pt x="6" y="90"/>
                    </a:lnTo>
                    <a:lnTo>
                      <a:pt x="2" y="117"/>
                    </a:lnTo>
                    <a:lnTo>
                      <a:pt x="0" y="145"/>
                    </a:lnTo>
                    <a:lnTo>
                      <a:pt x="1" y="171"/>
                    </a:lnTo>
                    <a:lnTo>
                      <a:pt x="4" y="197"/>
                    </a:lnTo>
                    <a:lnTo>
                      <a:pt x="8" y="220"/>
                    </a:lnTo>
                    <a:lnTo>
                      <a:pt x="14" y="240"/>
                    </a:lnTo>
                    <a:lnTo>
                      <a:pt x="22" y="256"/>
                    </a:lnTo>
                    <a:lnTo>
                      <a:pt x="31" y="268"/>
                    </a:lnTo>
                    <a:lnTo>
                      <a:pt x="42" y="275"/>
                    </a:lnTo>
                    <a:close/>
                  </a:path>
                </a:pathLst>
              </a:custGeom>
              <a:solidFill>
                <a:schemeClr val="bg2"/>
              </a:solidFill>
              <a:ln w="19050">
                <a:noFill/>
                <a:round/>
                <a:headEnd/>
                <a:tailEnd/>
              </a:ln>
            </p:spPr>
            <p:txBody>
              <a:bodyPr/>
              <a:lstStyle/>
              <a:p>
                <a:endParaRPr lang="en-US"/>
              </a:p>
            </p:txBody>
          </p:sp>
          <p:sp>
            <p:nvSpPr>
              <p:cNvPr id="24659" name="Freeform 140"/>
              <p:cNvSpPr>
                <a:spLocks/>
              </p:cNvSpPr>
              <p:nvPr/>
            </p:nvSpPr>
            <p:spPr bwMode="auto">
              <a:xfrm>
                <a:off x="3434" y="3229"/>
                <a:ext cx="23" cy="114"/>
              </a:xfrm>
              <a:custGeom>
                <a:avLst/>
                <a:gdLst>
                  <a:gd name="T0" fmla="*/ 23 w 61"/>
                  <a:gd name="T1" fmla="*/ 179 h 180"/>
                  <a:gd name="T2" fmla="*/ 29 w 61"/>
                  <a:gd name="T3" fmla="*/ 180 h 180"/>
                  <a:gd name="T4" fmla="*/ 35 w 61"/>
                  <a:gd name="T5" fmla="*/ 178 h 180"/>
                  <a:gd name="T6" fmla="*/ 41 w 61"/>
                  <a:gd name="T7" fmla="*/ 172 h 180"/>
                  <a:gd name="T8" fmla="*/ 46 w 61"/>
                  <a:gd name="T9" fmla="*/ 163 h 180"/>
                  <a:gd name="T10" fmla="*/ 51 w 61"/>
                  <a:gd name="T11" fmla="*/ 152 h 180"/>
                  <a:gd name="T12" fmla="*/ 55 w 61"/>
                  <a:gd name="T13" fmla="*/ 137 h 180"/>
                  <a:gd name="T14" fmla="*/ 58 w 61"/>
                  <a:gd name="T15" fmla="*/ 122 h 180"/>
                  <a:gd name="T16" fmla="*/ 60 w 61"/>
                  <a:gd name="T17" fmla="*/ 104 h 180"/>
                  <a:gd name="T18" fmla="*/ 61 w 61"/>
                  <a:gd name="T19" fmla="*/ 69 h 180"/>
                  <a:gd name="T20" fmla="*/ 57 w 61"/>
                  <a:gd name="T21" fmla="*/ 38 h 180"/>
                  <a:gd name="T22" fmla="*/ 49 w 61"/>
                  <a:gd name="T23" fmla="*/ 13 h 180"/>
                  <a:gd name="T24" fmla="*/ 38 w 61"/>
                  <a:gd name="T25" fmla="*/ 1 h 180"/>
                  <a:gd name="T26" fmla="*/ 32 w 61"/>
                  <a:gd name="T27" fmla="*/ 0 h 180"/>
                  <a:gd name="T28" fmla="*/ 26 w 61"/>
                  <a:gd name="T29" fmla="*/ 2 h 180"/>
                  <a:gd name="T30" fmla="*/ 21 w 61"/>
                  <a:gd name="T31" fmla="*/ 8 h 180"/>
                  <a:gd name="T32" fmla="*/ 16 w 61"/>
                  <a:gd name="T33" fmla="*/ 17 h 180"/>
                  <a:gd name="T34" fmla="*/ 11 w 61"/>
                  <a:gd name="T35" fmla="*/ 28 h 180"/>
                  <a:gd name="T36" fmla="*/ 6 w 61"/>
                  <a:gd name="T37" fmla="*/ 43 h 180"/>
                  <a:gd name="T38" fmla="*/ 3 w 61"/>
                  <a:gd name="T39" fmla="*/ 58 h 180"/>
                  <a:gd name="T40" fmla="*/ 1 w 61"/>
                  <a:gd name="T41" fmla="*/ 76 h 180"/>
                  <a:gd name="T42" fmla="*/ 0 w 61"/>
                  <a:gd name="T43" fmla="*/ 111 h 180"/>
                  <a:gd name="T44" fmla="*/ 4 w 61"/>
                  <a:gd name="T45" fmla="*/ 143 h 180"/>
                  <a:gd name="T46" fmla="*/ 12 w 61"/>
                  <a:gd name="T47" fmla="*/ 167 h 180"/>
                  <a:gd name="T48" fmla="*/ 23 w 61"/>
                  <a:gd name="T49" fmla="*/ 179 h 18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1"/>
                  <a:gd name="T76" fmla="*/ 0 h 180"/>
                  <a:gd name="T77" fmla="*/ 61 w 61"/>
                  <a:gd name="T78" fmla="*/ 180 h 18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1" h="180">
                    <a:moveTo>
                      <a:pt x="23" y="179"/>
                    </a:moveTo>
                    <a:lnTo>
                      <a:pt x="29" y="180"/>
                    </a:lnTo>
                    <a:lnTo>
                      <a:pt x="35" y="178"/>
                    </a:lnTo>
                    <a:lnTo>
                      <a:pt x="41" y="172"/>
                    </a:lnTo>
                    <a:lnTo>
                      <a:pt x="46" y="163"/>
                    </a:lnTo>
                    <a:lnTo>
                      <a:pt x="51" y="152"/>
                    </a:lnTo>
                    <a:lnTo>
                      <a:pt x="55" y="137"/>
                    </a:lnTo>
                    <a:lnTo>
                      <a:pt x="58" y="122"/>
                    </a:lnTo>
                    <a:lnTo>
                      <a:pt x="60" y="104"/>
                    </a:lnTo>
                    <a:lnTo>
                      <a:pt x="61" y="69"/>
                    </a:lnTo>
                    <a:lnTo>
                      <a:pt x="57" y="38"/>
                    </a:lnTo>
                    <a:lnTo>
                      <a:pt x="49" y="13"/>
                    </a:lnTo>
                    <a:lnTo>
                      <a:pt x="38" y="1"/>
                    </a:lnTo>
                    <a:lnTo>
                      <a:pt x="32" y="0"/>
                    </a:lnTo>
                    <a:lnTo>
                      <a:pt x="26" y="2"/>
                    </a:lnTo>
                    <a:lnTo>
                      <a:pt x="21" y="8"/>
                    </a:lnTo>
                    <a:lnTo>
                      <a:pt x="16" y="17"/>
                    </a:lnTo>
                    <a:lnTo>
                      <a:pt x="11" y="28"/>
                    </a:lnTo>
                    <a:lnTo>
                      <a:pt x="6" y="43"/>
                    </a:lnTo>
                    <a:lnTo>
                      <a:pt x="3" y="58"/>
                    </a:lnTo>
                    <a:lnTo>
                      <a:pt x="1" y="76"/>
                    </a:lnTo>
                    <a:lnTo>
                      <a:pt x="0" y="111"/>
                    </a:lnTo>
                    <a:lnTo>
                      <a:pt x="4" y="143"/>
                    </a:lnTo>
                    <a:lnTo>
                      <a:pt x="12" y="167"/>
                    </a:lnTo>
                    <a:lnTo>
                      <a:pt x="23" y="179"/>
                    </a:lnTo>
                    <a:close/>
                  </a:path>
                </a:pathLst>
              </a:custGeom>
              <a:solidFill>
                <a:srgbClr val="FFFFFF"/>
              </a:solidFill>
              <a:ln w="19050">
                <a:noFill/>
                <a:round/>
                <a:headEnd/>
                <a:tailEnd/>
              </a:ln>
            </p:spPr>
            <p:txBody>
              <a:bodyPr/>
              <a:lstStyle/>
              <a:p>
                <a:endParaRPr lang="en-US"/>
              </a:p>
            </p:txBody>
          </p:sp>
          <p:sp>
            <p:nvSpPr>
              <p:cNvPr id="24660" name="Freeform 141"/>
              <p:cNvSpPr>
                <a:spLocks/>
              </p:cNvSpPr>
              <p:nvPr/>
            </p:nvSpPr>
            <p:spPr bwMode="auto">
              <a:xfrm>
                <a:off x="3223" y="3336"/>
                <a:ext cx="45" cy="129"/>
              </a:xfrm>
              <a:custGeom>
                <a:avLst/>
                <a:gdLst>
                  <a:gd name="T0" fmla="*/ 99 w 99"/>
                  <a:gd name="T1" fmla="*/ 190 h 190"/>
                  <a:gd name="T2" fmla="*/ 99 w 99"/>
                  <a:gd name="T3" fmla="*/ 15 h 190"/>
                  <a:gd name="T4" fmla="*/ 0 w 99"/>
                  <a:gd name="T5" fmla="*/ 0 h 190"/>
                  <a:gd name="T6" fmla="*/ 0 w 99"/>
                  <a:gd name="T7" fmla="*/ 174 h 190"/>
                  <a:gd name="T8" fmla="*/ 99 w 99"/>
                  <a:gd name="T9" fmla="*/ 190 h 190"/>
                  <a:gd name="T10" fmla="*/ 0 60000 65536"/>
                  <a:gd name="T11" fmla="*/ 0 60000 65536"/>
                  <a:gd name="T12" fmla="*/ 0 60000 65536"/>
                  <a:gd name="T13" fmla="*/ 0 60000 65536"/>
                  <a:gd name="T14" fmla="*/ 0 60000 65536"/>
                  <a:gd name="T15" fmla="*/ 0 w 99"/>
                  <a:gd name="T16" fmla="*/ 0 h 190"/>
                  <a:gd name="T17" fmla="*/ 99 w 99"/>
                  <a:gd name="T18" fmla="*/ 190 h 190"/>
                </a:gdLst>
                <a:ahLst/>
                <a:cxnLst>
                  <a:cxn ang="T10">
                    <a:pos x="T0" y="T1"/>
                  </a:cxn>
                  <a:cxn ang="T11">
                    <a:pos x="T2" y="T3"/>
                  </a:cxn>
                  <a:cxn ang="T12">
                    <a:pos x="T4" y="T5"/>
                  </a:cxn>
                  <a:cxn ang="T13">
                    <a:pos x="T6" y="T7"/>
                  </a:cxn>
                  <a:cxn ang="T14">
                    <a:pos x="T8" y="T9"/>
                  </a:cxn>
                </a:cxnLst>
                <a:rect l="T15" t="T16" r="T17" b="T18"/>
                <a:pathLst>
                  <a:path w="99" h="190">
                    <a:moveTo>
                      <a:pt x="99" y="190"/>
                    </a:moveTo>
                    <a:lnTo>
                      <a:pt x="99" y="15"/>
                    </a:lnTo>
                    <a:lnTo>
                      <a:pt x="0" y="0"/>
                    </a:lnTo>
                    <a:lnTo>
                      <a:pt x="0" y="174"/>
                    </a:lnTo>
                    <a:lnTo>
                      <a:pt x="99" y="190"/>
                    </a:lnTo>
                    <a:close/>
                  </a:path>
                </a:pathLst>
              </a:custGeom>
              <a:solidFill>
                <a:srgbClr val="E5D689"/>
              </a:solidFill>
              <a:ln w="19050">
                <a:noFill/>
                <a:round/>
                <a:headEnd/>
                <a:tailEnd/>
              </a:ln>
            </p:spPr>
            <p:txBody>
              <a:bodyPr/>
              <a:lstStyle/>
              <a:p>
                <a:endParaRPr lang="en-US"/>
              </a:p>
            </p:txBody>
          </p:sp>
          <p:sp>
            <p:nvSpPr>
              <p:cNvPr id="24661" name="Freeform 142"/>
              <p:cNvSpPr>
                <a:spLocks/>
              </p:cNvSpPr>
              <p:nvPr/>
            </p:nvSpPr>
            <p:spPr bwMode="auto">
              <a:xfrm>
                <a:off x="3223" y="3315"/>
                <a:ext cx="61" cy="28"/>
              </a:xfrm>
              <a:custGeom>
                <a:avLst/>
                <a:gdLst>
                  <a:gd name="T0" fmla="*/ 0 w 136"/>
                  <a:gd name="T1" fmla="*/ 30 h 46"/>
                  <a:gd name="T2" fmla="*/ 44 w 136"/>
                  <a:gd name="T3" fmla="*/ 0 h 46"/>
                  <a:gd name="T4" fmla="*/ 136 w 136"/>
                  <a:gd name="T5" fmla="*/ 14 h 46"/>
                  <a:gd name="T6" fmla="*/ 99 w 136"/>
                  <a:gd name="T7" fmla="*/ 46 h 46"/>
                  <a:gd name="T8" fmla="*/ 0 w 136"/>
                  <a:gd name="T9" fmla="*/ 30 h 46"/>
                  <a:gd name="T10" fmla="*/ 0 60000 65536"/>
                  <a:gd name="T11" fmla="*/ 0 60000 65536"/>
                  <a:gd name="T12" fmla="*/ 0 60000 65536"/>
                  <a:gd name="T13" fmla="*/ 0 60000 65536"/>
                  <a:gd name="T14" fmla="*/ 0 60000 65536"/>
                  <a:gd name="T15" fmla="*/ 0 w 136"/>
                  <a:gd name="T16" fmla="*/ 0 h 46"/>
                  <a:gd name="T17" fmla="*/ 136 w 136"/>
                  <a:gd name="T18" fmla="*/ 46 h 46"/>
                </a:gdLst>
                <a:ahLst/>
                <a:cxnLst>
                  <a:cxn ang="T10">
                    <a:pos x="T0" y="T1"/>
                  </a:cxn>
                  <a:cxn ang="T11">
                    <a:pos x="T2" y="T3"/>
                  </a:cxn>
                  <a:cxn ang="T12">
                    <a:pos x="T4" y="T5"/>
                  </a:cxn>
                  <a:cxn ang="T13">
                    <a:pos x="T6" y="T7"/>
                  </a:cxn>
                  <a:cxn ang="T14">
                    <a:pos x="T8" y="T9"/>
                  </a:cxn>
                </a:cxnLst>
                <a:rect l="T15" t="T16" r="T17" b="T18"/>
                <a:pathLst>
                  <a:path w="136" h="46">
                    <a:moveTo>
                      <a:pt x="0" y="30"/>
                    </a:moveTo>
                    <a:lnTo>
                      <a:pt x="44" y="0"/>
                    </a:lnTo>
                    <a:lnTo>
                      <a:pt x="136" y="14"/>
                    </a:lnTo>
                    <a:lnTo>
                      <a:pt x="99" y="46"/>
                    </a:lnTo>
                    <a:lnTo>
                      <a:pt x="0" y="30"/>
                    </a:lnTo>
                    <a:close/>
                  </a:path>
                </a:pathLst>
              </a:custGeom>
              <a:solidFill>
                <a:srgbClr val="AD9347"/>
              </a:solidFill>
              <a:ln w="19050">
                <a:noFill/>
                <a:round/>
                <a:headEnd/>
                <a:tailEnd/>
              </a:ln>
            </p:spPr>
            <p:txBody>
              <a:bodyPr/>
              <a:lstStyle/>
              <a:p>
                <a:endParaRPr lang="en-US"/>
              </a:p>
            </p:txBody>
          </p:sp>
          <p:sp>
            <p:nvSpPr>
              <p:cNvPr id="24662" name="Freeform 143"/>
              <p:cNvSpPr>
                <a:spLocks/>
              </p:cNvSpPr>
              <p:nvPr/>
            </p:nvSpPr>
            <p:spPr bwMode="auto">
              <a:xfrm>
                <a:off x="3268" y="3315"/>
                <a:ext cx="16" cy="150"/>
              </a:xfrm>
              <a:custGeom>
                <a:avLst/>
                <a:gdLst>
                  <a:gd name="T0" fmla="*/ 0 w 37"/>
                  <a:gd name="T1" fmla="*/ 31 h 207"/>
                  <a:gd name="T2" fmla="*/ 37 w 37"/>
                  <a:gd name="T3" fmla="*/ 0 h 207"/>
                  <a:gd name="T4" fmla="*/ 37 w 37"/>
                  <a:gd name="T5" fmla="*/ 177 h 207"/>
                  <a:gd name="T6" fmla="*/ 0 w 37"/>
                  <a:gd name="T7" fmla="*/ 207 h 207"/>
                  <a:gd name="T8" fmla="*/ 0 w 37"/>
                  <a:gd name="T9" fmla="*/ 31 h 207"/>
                  <a:gd name="T10" fmla="*/ 0 60000 65536"/>
                  <a:gd name="T11" fmla="*/ 0 60000 65536"/>
                  <a:gd name="T12" fmla="*/ 0 60000 65536"/>
                  <a:gd name="T13" fmla="*/ 0 60000 65536"/>
                  <a:gd name="T14" fmla="*/ 0 60000 65536"/>
                  <a:gd name="T15" fmla="*/ 0 w 37"/>
                  <a:gd name="T16" fmla="*/ 0 h 207"/>
                  <a:gd name="T17" fmla="*/ 37 w 37"/>
                  <a:gd name="T18" fmla="*/ 207 h 207"/>
                </a:gdLst>
                <a:ahLst/>
                <a:cxnLst>
                  <a:cxn ang="T10">
                    <a:pos x="T0" y="T1"/>
                  </a:cxn>
                  <a:cxn ang="T11">
                    <a:pos x="T2" y="T3"/>
                  </a:cxn>
                  <a:cxn ang="T12">
                    <a:pos x="T4" y="T5"/>
                  </a:cxn>
                  <a:cxn ang="T13">
                    <a:pos x="T6" y="T7"/>
                  </a:cxn>
                  <a:cxn ang="T14">
                    <a:pos x="T8" y="T9"/>
                  </a:cxn>
                </a:cxnLst>
                <a:rect l="T15" t="T16" r="T17" b="T18"/>
                <a:pathLst>
                  <a:path w="37" h="207">
                    <a:moveTo>
                      <a:pt x="0" y="31"/>
                    </a:moveTo>
                    <a:lnTo>
                      <a:pt x="37" y="0"/>
                    </a:lnTo>
                    <a:lnTo>
                      <a:pt x="37" y="177"/>
                    </a:lnTo>
                    <a:lnTo>
                      <a:pt x="0" y="207"/>
                    </a:lnTo>
                    <a:lnTo>
                      <a:pt x="0" y="31"/>
                    </a:lnTo>
                    <a:close/>
                  </a:path>
                </a:pathLst>
              </a:custGeom>
              <a:solidFill>
                <a:srgbClr val="70560A"/>
              </a:solidFill>
              <a:ln w="19050">
                <a:noFill/>
                <a:round/>
                <a:headEnd/>
                <a:tailEnd/>
              </a:ln>
            </p:spPr>
            <p:txBody>
              <a:bodyPr/>
              <a:lstStyle/>
              <a:p>
                <a:endParaRPr lang="en-US"/>
              </a:p>
            </p:txBody>
          </p:sp>
          <p:sp>
            <p:nvSpPr>
              <p:cNvPr id="24663" name="Freeform 144"/>
              <p:cNvSpPr>
                <a:spLocks/>
              </p:cNvSpPr>
              <p:nvPr/>
            </p:nvSpPr>
            <p:spPr bwMode="auto">
              <a:xfrm>
                <a:off x="3312" y="3365"/>
                <a:ext cx="39" cy="100"/>
              </a:xfrm>
              <a:custGeom>
                <a:avLst/>
                <a:gdLst>
                  <a:gd name="T0" fmla="*/ 99 w 99"/>
                  <a:gd name="T1" fmla="*/ 150 h 150"/>
                  <a:gd name="T2" fmla="*/ 99 w 99"/>
                  <a:gd name="T3" fmla="*/ 15 h 150"/>
                  <a:gd name="T4" fmla="*/ 0 w 99"/>
                  <a:gd name="T5" fmla="*/ 0 h 150"/>
                  <a:gd name="T6" fmla="*/ 0 w 99"/>
                  <a:gd name="T7" fmla="*/ 133 h 150"/>
                  <a:gd name="T8" fmla="*/ 99 w 99"/>
                  <a:gd name="T9" fmla="*/ 150 h 150"/>
                  <a:gd name="T10" fmla="*/ 0 60000 65536"/>
                  <a:gd name="T11" fmla="*/ 0 60000 65536"/>
                  <a:gd name="T12" fmla="*/ 0 60000 65536"/>
                  <a:gd name="T13" fmla="*/ 0 60000 65536"/>
                  <a:gd name="T14" fmla="*/ 0 60000 65536"/>
                  <a:gd name="T15" fmla="*/ 0 w 99"/>
                  <a:gd name="T16" fmla="*/ 0 h 150"/>
                  <a:gd name="T17" fmla="*/ 99 w 99"/>
                  <a:gd name="T18" fmla="*/ 150 h 150"/>
                </a:gdLst>
                <a:ahLst/>
                <a:cxnLst>
                  <a:cxn ang="T10">
                    <a:pos x="T0" y="T1"/>
                  </a:cxn>
                  <a:cxn ang="T11">
                    <a:pos x="T2" y="T3"/>
                  </a:cxn>
                  <a:cxn ang="T12">
                    <a:pos x="T4" y="T5"/>
                  </a:cxn>
                  <a:cxn ang="T13">
                    <a:pos x="T6" y="T7"/>
                  </a:cxn>
                  <a:cxn ang="T14">
                    <a:pos x="T8" y="T9"/>
                  </a:cxn>
                </a:cxnLst>
                <a:rect l="T15" t="T16" r="T17" b="T18"/>
                <a:pathLst>
                  <a:path w="99" h="150">
                    <a:moveTo>
                      <a:pt x="99" y="150"/>
                    </a:moveTo>
                    <a:lnTo>
                      <a:pt x="99" y="15"/>
                    </a:lnTo>
                    <a:lnTo>
                      <a:pt x="0" y="0"/>
                    </a:lnTo>
                    <a:lnTo>
                      <a:pt x="0" y="133"/>
                    </a:lnTo>
                    <a:lnTo>
                      <a:pt x="99" y="150"/>
                    </a:lnTo>
                    <a:close/>
                  </a:path>
                </a:pathLst>
              </a:custGeom>
              <a:solidFill>
                <a:srgbClr val="C6B260"/>
              </a:solidFill>
              <a:ln w="19050">
                <a:noFill/>
                <a:round/>
                <a:headEnd/>
                <a:tailEnd/>
              </a:ln>
            </p:spPr>
            <p:txBody>
              <a:bodyPr/>
              <a:lstStyle/>
              <a:p>
                <a:endParaRPr lang="en-US"/>
              </a:p>
            </p:txBody>
          </p:sp>
          <p:sp>
            <p:nvSpPr>
              <p:cNvPr id="24664" name="Freeform 145"/>
              <p:cNvSpPr>
                <a:spLocks/>
              </p:cNvSpPr>
              <p:nvPr/>
            </p:nvSpPr>
            <p:spPr bwMode="auto">
              <a:xfrm>
                <a:off x="3312" y="3322"/>
                <a:ext cx="67" cy="57"/>
              </a:xfrm>
              <a:custGeom>
                <a:avLst/>
                <a:gdLst>
                  <a:gd name="T0" fmla="*/ 0 w 163"/>
                  <a:gd name="T1" fmla="*/ 56 h 72"/>
                  <a:gd name="T2" fmla="*/ 74 w 163"/>
                  <a:gd name="T3" fmla="*/ 0 h 72"/>
                  <a:gd name="T4" fmla="*/ 163 w 163"/>
                  <a:gd name="T5" fmla="*/ 14 h 72"/>
                  <a:gd name="T6" fmla="*/ 99 w 163"/>
                  <a:gd name="T7" fmla="*/ 72 h 72"/>
                  <a:gd name="T8" fmla="*/ 0 w 163"/>
                  <a:gd name="T9" fmla="*/ 56 h 72"/>
                  <a:gd name="T10" fmla="*/ 0 60000 65536"/>
                  <a:gd name="T11" fmla="*/ 0 60000 65536"/>
                  <a:gd name="T12" fmla="*/ 0 60000 65536"/>
                  <a:gd name="T13" fmla="*/ 0 60000 65536"/>
                  <a:gd name="T14" fmla="*/ 0 60000 65536"/>
                  <a:gd name="T15" fmla="*/ 0 w 163"/>
                  <a:gd name="T16" fmla="*/ 0 h 72"/>
                  <a:gd name="T17" fmla="*/ 163 w 163"/>
                  <a:gd name="T18" fmla="*/ 72 h 72"/>
                </a:gdLst>
                <a:ahLst/>
                <a:cxnLst>
                  <a:cxn ang="T10">
                    <a:pos x="T0" y="T1"/>
                  </a:cxn>
                  <a:cxn ang="T11">
                    <a:pos x="T2" y="T3"/>
                  </a:cxn>
                  <a:cxn ang="T12">
                    <a:pos x="T4" y="T5"/>
                  </a:cxn>
                  <a:cxn ang="T13">
                    <a:pos x="T6" y="T7"/>
                  </a:cxn>
                  <a:cxn ang="T14">
                    <a:pos x="T8" y="T9"/>
                  </a:cxn>
                </a:cxnLst>
                <a:rect l="T15" t="T16" r="T17" b="T18"/>
                <a:pathLst>
                  <a:path w="163" h="72">
                    <a:moveTo>
                      <a:pt x="0" y="56"/>
                    </a:moveTo>
                    <a:lnTo>
                      <a:pt x="74" y="0"/>
                    </a:lnTo>
                    <a:lnTo>
                      <a:pt x="163" y="14"/>
                    </a:lnTo>
                    <a:lnTo>
                      <a:pt x="99" y="72"/>
                    </a:lnTo>
                    <a:lnTo>
                      <a:pt x="0" y="56"/>
                    </a:lnTo>
                    <a:close/>
                  </a:path>
                </a:pathLst>
              </a:custGeom>
              <a:solidFill>
                <a:srgbClr val="A3893D"/>
              </a:solidFill>
              <a:ln w="19050">
                <a:noFill/>
                <a:round/>
                <a:headEnd/>
                <a:tailEnd/>
              </a:ln>
            </p:spPr>
            <p:txBody>
              <a:bodyPr/>
              <a:lstStyle/>
              <a:p>
                <a:endParaRPr lang="en-US"/>
              </a:p>
            </p:txBody>
          </p:sp>
          <p:sp>
            <p:nvSpPr>
              <p:cNvPr id="24665" name="Freeform 146"/>
              <p:cNvSpPr>
                <a:spLocks/>
              </p:cNvSpPr>
              <p:nvPr/>
            </p:nvSpPr>
            <p:spPr bwMode="auto">
              <a:xfrm>
                <a:off x="3351" y="3336"/>
                <a:ext cx="28" cy="129"/>
              </a:xfrm>
              <a:custGeom>
                <a:avLst/>
                <a:gdLst>
                  <a:gd name="T0" fmla="*/ 0 w 64"/>
                  <a:gd name="T1" fmla="*/ 56 h 191"/>
                  <a:gd name="T2" fmla="*/ 64 w 64"/>
                  <a:gd name="T3" fmla="*/ 0 h 191"/>
                  <a:gd name="T4" fmla="*/ 64 w 64"/>
                  <a:gd name="T5" fmla="*/ 135 h 191"/>
                  <a:gd name="T6" fmla="*/ 0 w 64"/>
                  <a:gd name="T7" fmla="*/ 191 h 191"/>
                  <a:gd name="T8" fmla="*/ 0 w 64"/>
                  <a:gd name="T9" fmla="*/ 56 h 191"/>
                  <a:gd name="T10" fmla="*/ 0 60000 65536"/>
                  <a:gd name="T11" fmla="*/ 0 60000 65536"/>
                  <a:gd name="T12" fmla="*/ 0 60000 65536"/>
                  <a:gd name="T13" fmla="*/ 0 60000 65536"/>
                  <a:gd name="T14" fmla="*/ 0 60000 65536"/>
                  <a:gd name="T15" fmla="*/ 0 w 64"/>
                  <a:gd name="T16" fmla="*/ 0 h 191"/>
                  <a:gd name="T17" fmla="*/ 64 w 64"/>
                  <a:gd name="T18" fmla="*/ 191 h 191"/>
                </a:gdLst>
                <a:ahLst/>
                <a:cxnLst>
                  <a:cxn ang="T10">
                    <a:pos x="T0" y="T1"/>
                  </a:cxn>
                  <a:cxn ang="T11">
                    <a:pos x="T2" y="T3"/>
                  </a:cxn>
                  <a:cxn ang="T12">
                    <a:pos x="T4" y="T5"/>
                  </a:cxn>
                  <a:cxn ang="T13">
                    <a:pos x="T6" y="T7"/>
                  </a:cxn>
                  <a:cxn ang="T14">
                    <a:pos x="T8" y="T9"/>
                  </a:cxn>
                </a:cxnLst>
                <a:rect l="T15" t="T16" r="T17" b="T18"/>
                <a:pathLst>
                  <a:path w="64" h="191">
                    <a:moveTo>
                      <a:pt x="0" y="56"/>
                    </a:moveTo>
                    <a:lnTo>
                      <a:pt x="64" y="0"/>
                    </a:lnTo>
                    <a:lnTo>
                      <a:pt x="64" y="135"/>
                    </a:lnTo>
                    <a:lnTo>
                      <a:pt x="0" y="191"/>
                    </a:lnTo>
                    <a:lnTo>
                      <a:pt x="0" y="56"/>
                    </a:lnTo>
                    <a:close/>
                  </a:path>
                </a:pathLst>
              </a:custGeom>
              <a:solidFill>
                <a:srgbClr val="593F00"/>
              </a:solidFill>
              <a:ln w="19050">
                <a:noFill/>
                <a:round/>
                <a:headEnd/>
                <a:tailEnd/>
              </a:ln>
            </p:spPr>
            <p:txBody>
              <a:bodyPr/>
              <a:lstStyle/>
              <a:p>
                <a:endParaRPr lang="en-US"/>
              </a:p>
            </p:txBody>
          </p:sp>
          <p:grpSp>
            <p:nvGrpSpPr>
              <p:cNvPr id="24666" name="Group 147"/>
              <p:cNvGrpSpPr>
                <a:grpSpLocks/>
              </p:cNvGrpSpPr>
              <p:nvPr/>
            </p:nvGrpSpPr>
            <p:grpSpPr bwMode="auto">
              <a:xfrm>
                <a:off x="1996" y="3043"/>
                <a:ext cx="1005" cy="994"/>
                <a:chOff x="1996" y="3043"/>
                <a:chExt cx="1005" cy="994"/>
              </a:xfrm>
            </p:grpSpPr>
            <p:sp>
              <p:nvSpPr>
                <p:cNvPr id="24667" name="AutoShape 148"/>
                <p:cNvSpPr>
                  <a:spLocks noChangeAspect="1" noChangeArrowheads="1" noTextEdit="1"/>
                </p:cNvSpPr>
                <p:nvPr/>
              </p:nvSpPr>
              <p:spPr bwMode="auto">
                <a:xfrm>
                  <a:off x="1996" y="3043"/>
                  <a:ext cx="1005" cy="994"/>
                </a:xfrm>
                <a:prstGeom prst="rect">
                  <a:avLst/>
                </a:prstGeom>
                <a:noFill/>
                <a:ln w="9525">
                  <a:noFill/>
                  <a:miter lim="800000"/>
                  <a:headEnd/>
                  <a:tailEnd/>
                </a:ln>
              </p:spPr>
              <p:txBody>
                <a:bodyPr/>
                <a:lstStyle/>
                <a:p>
                  <a:endParaRPr lang="en-US"/>
                </a:p>
              </p:txBody>
            </p:sp>
            <p:sp>
              <p:nvSpPr>
                <p:cNvPr id="24668" name="Freeform 149"/>
                <p:cNvSpPr>
                  <a:spLocks/>
                </p:cNvSpPr>
                <p:nvPr/>
              </p:nvSpPr>
              <p:spPr bwMode="auto">
                <a:xfrm>
                  <a:off x="1996" y="3043"/>
                  <a:ext cx="1000" cy="918"/>
                </a:xfrm>
                <a:custGeom>
                  <a:avLst/>
                  <a:gdLst>
                    <a:gd name="T0" fmla="*/ 1501 w 1852"/>
                    <a:gd name="T1" fmla="*/ 634 h 1520"/>
                    <a:gd name="T2" fmla="*/ 1254 w 1852"/>
                    <a:gd name="T3" fmla="*/ 640 h 1520"/>
                    <a:gd name="T4" fmla="*/ 954 w 1852"/>
                    <a:gd name="T5" fmla="*/ 1121 h 1520"/>
                    <a:gd name="T6" fmla="*/ 811 w 1852"/>
                    <a:gd name="T7" fmla="*/ 1098 h 1520"/>
                    <a:gd name="T8" fmla="*/ 692 w 1852"/>
                    <a:gd name="T9" fmla="*/ 1520 h 1520"/>
                    <a:gd name="T10" fmla="*/ 0 w 1852"/>
                    <a:gd name="T11" fmla="*/ 1421 h 1520"/>
                    <a:gd name="T12" fmla="*/ 385 w 1852"/>
                    <a:gd name="T13" fmla="*/ 1035 h 1520"/>
                    <a:gd name="T14" fmla="*/ 311 w 1852"/>
                    <a:gd name="T15" fmla="*/ 1022 h 1520"/>
                    <a:gd name="T16" fmla="*/ 311 w 1852"/>
                    <a:gd name="T17" fmla="*/ 176 h 1520"/>
                    <a:gd name="T18" fmla="*/ 790 w 1852"/>
                    <a:gd name="T19" fmla="*/ 0 h 1520"/>
                    <a:gd name="T20" fmla="*/ 1035 w 1852"/>
                    <a:gd name="T21" fmla="*/ 27 h 1520"/>
                    <a:gd name="T22" fmla="*/ 1442 w 1852"/>
                    <a:gd name="T23" fmla="*/ 14 h 1520"/>
                    <a:gd name="T24" fmla="*/ 1475 w 1852"/>
                    <a:gd name="T25" fmla="*/ 23 h 1520"/>
                    <a:gd name="T26" fmla="*/ 1500 w 1852"/>
                    <a:gd name="T27" fmla="*/ 35 h 1520"/>
                    <a:gd name="T28" fmla="*/ 1520 w 1852"/>
                    <a:gd name="T29" fmla="*/ 52 h 1520"/>
                    <a:gd name="T30" fmla="*/ 1534 w 1852"/>
                    <a:gd name="T31" fmla="*/ 69 h 1520"/>
                    <a:gd name="T32" fmla="*/ 1545 w 1852"/>
                    <a:gd name="T33" fmla="*/ 86 h 1520"/>
                    <a:gd name="T34" fmla="*/ 1551 w 1852"/>
                    <a:gd name="T35" fmla="*/ 100 h 1520"/>
                    <a:gd name="T36" fmla="*/ 1555 w 1852"/>
                    <a:gd name="T37" fmla="*/ 110 h 1520"/>
                    <a:gd name="T38" fmla="*/ 1556 w 1852"/>
                    <a:gd name="T39" fmla="*/ 113 h 1520"/>
                    <a:gd name="T40" fmla="*/ 1628 w 1852"/>
                    <a:gd name="T41" fmla="*/ 275 h 1520"/>
                    <a:gd name="T42" fmla="*/ 1722 w 1852"/>
                    <a:gd name="T43" fmla="*/ 356 h 1520"/>
                    <a:gd name="T44" fmla="*/ 1728 w 1852"/>
                    <a:gd name="T45" fmla="*/ 359 h 1520"/>
                    <a:gd name="T46" fmla="*/ 1741 w 1852"/>
                    <a:gd name="T47" fmla="*/ 369 h 1520"/>
                    <a:gd name="T48" fmla="*/ 1759 w 1852"/>
                    <a:gd name="T49" fmla="*/ 385 h 1520"/>
                    <a:gd name="T50" fmla="*/ 1780 w 1852"/>
                    <a:gd name="T51" fmla="*/ 406 h 1520"/>
                    <a:gd name="T52" fmla="*/ 1799 w 1852"/>
                    <a:gd name="T53" fmla="*/ 434 h 1520"/>
                    <a:gd name="T54" fmla="*/ 1815 w 1852"/>
                    <a:gd name="T55" fmla="*/ 468 h 1520"/>
                    <a:gd name="T56" fmla="*/ 1824 w 1852"/>
                    <a:gd name="T57" fmla="*/ 507 h 1520"/>
                    <a:gd name="T58" fmla="*/ 1823 w 1852"/>
                    <a:gd name="T59" fmla="*/ 552 h 1520"/>
                    <a:gd name="T60" fmla="*/ 1825 w 1852"/>
                    <a:gd name="T61" fmla="*/ 552 h 1520"/>
                    <a:gd name="T62" fmla="*/ 1829 w 1852"/>
                    <a:gd name="T63" fmla="*/ 554 h 1520"/>
                    <a:gd name="T64" fmla="*/ 1834 w 1852"/>
                    <a:gd name="T65" fmla="*/ 557 h 1520"/>
                    <a:gd name="T66" fmla="*/ 1840 w 1852"/>
                    <a:gd name="T67" fmla="*/ 564 h 1520"/>
                    <a:gd name="T68" fmla="*/ 1846 w 1852"/>
                    <a:gd name="T69" fmla="*/ 576 h 1520"/>
                    <a:gd name="T70" fmla="*/ 1850 w 1852"/>
                    <a:gd name="T71" fmla="*/ 592 h 1520"/>
                    <a:gd name="T72" fmla="*/ 1852 w 1852"/>
                    <a:gd name="T73" fmla="*/ 616 h 1520"/>
                    <a:gd name="T74" fmla="*/ 1850 w 1852"/>
                    <a:gd name="T75" fmla="*/ 646 h 1520"/>
                    <a:gd name="T76" fmla="*/ 1813 w 1852"/>
                    <a:gd name="T77" fmla="*/ 645 h 1520"/>
                    <a:gd name="T78" fmla="*/ 1813 w 1852"/>
                    <a:gd name="T79" fmla="*/ 634 h 1520"/>
                    <a:gd name="T80" fmla="*/ 1499 w 1852"/>
                    <a:gd name="T81" fmla="*/ 634 h 1520"/>
                    <a:gd name="T82" fmla="*/ 1501 w 1852"/>
                    <a:gd name="T83" fmla="*/ 634 h 152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852"/>
                    <a:gd name="T127" fmla="*/ 0 h 1520"/>
                    <a:gd name="T128" fmla="*/ 1852 w 1852"/>
                    <a:gd name="T129" fmla="*/ 1520 h 152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852" h="1520">
                      <a:moveTo>
                        <a:pt x="1501" y="634"/>
                      </a:moveTo>
                      <a:lnTo>
                        <a:pt x="1254" y="640"/>
                      </a:lnTo>
                      <a:lnTo>
                        <a:pt x="954" y="1121"/>
                      </a:lnTo>
                      <a:lnTo>
                        <a:pt x="811" y="1098"/>
                      </a:lnTo>
                      <a:lnTo>
                        <a:pt x="692" y="1520"/>
                      </a:lnTo>
                      <a:lnTo>
                        <a:pt x="0" y="1421"/>
                      </a:lnTo>
                      <a:lnTo>
                        <a:pt x="385" y="1035"/>
                      </a:lnTo>
                      <a:lnTo>
                        <a:pt x="311" y="1022"/>
                      </a:lnTo>
                      <a:lnTo>
                        <a:pt x="311" y="176"/>
                      </a:lnTo>
                      <a:lnTo>
                        <a:pt x="790" y="0"/>
                      </a:lnTo>
                      <a:lnTo>
                        <a:pt x="1035" y="27"/>
                      </a:lnTo>
                      <a:lnTo>
                        <a:pt x="1442" y="14"/>
                      </a:lnTo>
                      <a:lnTo>
                        <a:pt x="1475" y="23"/>
                      </a:lnTo>
                      <a:lnTo>
                        <a:pt x="1500" y="35"/>
                      </a:lnTo>
                      <a:lnTo>
                        <a:pt x="1520" y="52"/>
                      </a:lnTo>
                      <a:lnTo>
                        <a:pt x="1534" y="69"/>
                      </a:lnTo>
                      <a:lnTo>
                        <a:pt x="1545" y="86"/>
                      </a:lnTo>
                      <a:lnTo>
                        <a:pt x="1551" y="100"/>
                      </a:lnTo>
                      <a:lnTo>
                        <a:pt x="1555" y="110"/>
                      </a:lnTo>
                      <a:lnTo>
                        <a:pt x="1556" y="113"/>
                      </a:lnTo>
                      <a:lnTo>
                        <a:pt x="1628" y="275"/>
                      </a:lnTo>
                      <a:lnTo>
                        <a:pt x="1722" y="356"/>
                      </a:lnTo>
                      <a:lnTo>
                        <a:pt x="1728" y="359"/>
                      </a:lnTo>
                      <a:lnTo>
                        <a:pt x="1741" y="369"/>
                      </a:lnTo>
                      <a:lnTo>
                        <a:pt x="1759" y="385"/>
                      </a:lnTo>
                      <a:lnTo>
                        <a:pt x="1780" y="406"/>
                      </a:lnTo>
                      <a:lnTo>
                        <a:pt x="1799" y="434"/>
                      </a:lnTo>
                      <a:lnTo>
                        <a:pt x="1815" y="468"/>
                      </a:lnTo>
                      <a:lnTo>
                        <a:pt x="1824" y="507"/>
                      </a:lnTo>
                      <a:lnTo>
                        <a:pt x="1823" y="552"/>
                      </a:lnTo>
                      <a:lnTo>
                        <a:pt x="1825" y="552"/>
                      </a:lnTo>
                      <a:lnTo>
                        <a:pt x="1829" y="554"/>
                      </a:lnTo>
                      <a:lnTo>
                        <a:pt x="1834" y="557"/>
                      </a:lnTo>
                      <a:lnTo>
                        <a:pt x="1840" y="564"/>
                      </a:lnTo>
                      <a:lnTo>
                        <a:pt x="1846" y="576"/>
                      </a:lnTo>
                      <a:lnTo>
                        <a:pt x="1850" y="592"/>
                      </a:lnTo>
                      <a:lnTo>
                        <a:pt x="1852" y="616"/>
                      </a:lnTo>
                      <a:lnTo>
                        <a:pt x="1850" y="646"/>
                      </a:lnTo>
                      <a:lnTo>
                        <a:pt x="1813" y="645"/>
                      </a:lnTo>
                      <a:lnTo>
                        <a:pt x="1813" y="634"/>
                      </a:lnTo>
                      <a:lnTo>
                        <a:pt x="1499" y="634"/>
                      </a:lnTo>
                      <a:lnTo>
                        <a:pt x="1501" y="634"/>
                      </a:lnTo>
                      <a:close/>
                    </a:path>
                  </a:pathLst>
                </a:custGeom>
                <a:solidFill>
                  <a:srgbClr val="000000"/>
                </a:solidFill>
                <a:ln w="9525">
                  <a:noFill/>
                  <a:round/>
                  <a:headEnd/>
                  <a:tailEnd/>
                </a:ln>
              </p:spPr>
              <p:txBody>
                <a:bodyPr/>
                <a:lstStyle/>
                <a:p>
                  <a:endParaRPr lang="en-US"/>
                </a:p>
              </p:txBody>
            </p:sp>
            <p:sp>
              <p:nvSpPr>
                <p:cNvPr id="24669" name="Freeform 150"/>
                <p:cNvSpPr>
                  <a:spLocks/>
                </p:cNvSpPr>
                <p:nvPr/>
              </p:nvSpPr>
              <p:spPr bwMode="auto">
                <a:xfrm>
                  <a:off x="2147" y="3602"/>
                  <a:ext cx="17" cy="57"/>
                </a:xfrm>
                <a:custGeom>
                  <a:avLst/>
                  <a:gdLst>
                    <a:gd name="T0" fmla="*/ 28 w 29"/>
                    <a:gd name="T1" fmla="*/ 0 h 95"/>
                    <a:gd name="T2" fmla="*/ 1 w 29"/>
                    <a:gd name="T3" fmla="*/ 15 h 95"/>
                    <a:gd name="T4" fmla="*/ 0 w 29"/>
                    <a:gd name="T5" fmla="*/ 91 h 95"/>
                    <a:gd name="T6" fmla="*/ 29 w 29"/>
                    <a:gd name="T7" fmla="*/ 95 h 95"/>
                    <a:gd name="T8" fmla="*/ 28 w 29"/>
                    <a:gd name="T9" fmla="*/ 17 h 95"/>
                    <a:gd name="T10" fmla="*/ 28 w 29"/>
                    <a:gd name="T11" fmla="*/ 0 h 95"/>
                    <a:gd name="T12" fmla="*/ 0 60000 65536"/>
                    <a:gd name="T13" fmla="*/ 0 60000 65536"/>
                    <a:gd name="T14" fmla="*/ 0 60000 65536"/>
                    <a:gd name="T15" fmla="*/ 0 60000 65536"/>
                    <a:gd name="T16" fmla="*/ 0 60000 65536"/>
                    <a:gd name="T17" fmla="*/ 0 60000 65536"/>
                    <a:gd name="T18" fmla="*/ 0 w 29"/>
                    <a:gd name="T19" fmla="*/ 0 h 95"/>
                    <a:gd name="T20" fmla="*/ 29 w 29"/>
                    <a:gd name="T21" fmla="*/ 95 h 95"/>
                  </a:gdLst>
                  <a:ahLst/>
                  <a:cxnLst>
                    <a:cxn ang="T12">
                      <a:pos x="T0" y="T1"/>
                    </a:cxn>
                    <a:cxn ang="T13">
                      <a:pos x="T2" y="T3"/>
                    </a:cxn>
                    <a:cxn ang="T14">
                      <a:pos x="T4" y="T5"/>
                    </a:cxn>
                    <a:cxn ang="T15">
                      <a:pos x="T6" y="T7"/>
                    </a:cxn>
                    <a:cxn ang="T16">
                      <a:pos x="T8" y="T9"/>
                    </a:cxn>
                    <a:cxn ang="T17">
                      <a:pos x="T10" y="T11"/>
                    </a:cxn>
                  </a:cxnLst>
                  <a:rect l="T18" t="T19" r="T20" b="T21"/>
                  <a:pathLst>
                    <a:path w="29" h="95">
                      <a:moveTo>
                        <a:pt x="28" y="0"/>
                      </a:moveTo>
                      <a:lnTo>
                        <a:pt x="1" y="15"/>
                      </a:lnTo>
                      <a:lnTo>
                        <a:pt x="0" y="91"/>
                      </a:lnTo>
                      <a:lnTo>
                        <a:pt x="29" y="95"/>
                      </a:lnTo>
                      <a:lnTo>
                        <a:pt x="28" y="17"/>
                      </a:lnTo>
                      <a:lnTo>
                        <a:pt x="28" y="0"/>
                      </a:lnTo>
                      <a:close/>
                    </a:path>
                  </a:pathLst>
                </a:custGeom>
                <a:solidFill>
                  <a:srgbClr val="000000"/>
                </a:solidFill>
                <a:ln w="9525">
                  <a:noFill/>
                  <a:round/>
                  <a:headEnd/>
                  <a:tailEnd/>
                </a:ln>
              </p:spPr>
              <p:txBody>
                <a:bodyPr/>
                <a:lstStyle/>
                <a:p>
                  <a:endParaRPr lang="en-US"/>
                </a:p>
              </p:txBody>
            </p:sp>
            <p:sp>
              <p:nvSpPr>
                <p:cNvPr id="24670" name="Freeform 151"/>
                <p:cNvSpPr>
                  <a:spLocks/>
                </p:cNvSpPr>
                <p:nvPr/>
              </p:nvSpPr>
              <p:spPr bwMode="auto">
                <a:xfrm>
                  <a:off x="2771" y="3351"/>
                  <a:ext cx="135" cy="160"/>
                </a:xfrm>
                <a:custGeom>
                  <a:avLst/>
                  <a:gdLst>
                    <a:gd name="T0" fmla="*/ 124 w 247"/>
                    <a:gd name="T1" fmla="*/ 263 h 263"/>
                    <a:gd name="T2" fmla="*/ 149 w 247"/>
                    <a:gd name="T3" fmla="*/ 261 h 263"/>
                    <a:gd name="T4" fmla="*/ 172 w 247"/>
                    <a:gd name="T5" fmla="*/ 252 h 263"/>
                    <a:gd name="T6" fmla="*/ 193 w 247"/>
                    <a:gd name="T7" fmla="*/ 241 h 263"/>
                    <a:gd name="T8" fmla="*/ 211 w 247"/>
                    <a:gd name="T9" fmla="*/ 224 h 263"/>
                    <a:gd name="T10" fmla="*/ 226 w 247"/>
                    <a:gd name="T11" fmla="*/ 205 h 263"/>
                    <a:gd name="T12" fmla="*/ 237 w 247"/>
                    <a:gd name="T13" fmla="*/ 183 h 263"/>
                    <a:gd name="T14" fmla="*/ 245 w 247"/>
                    <a:gd name="T15" fmla="*/ 158 h 263"/>
                    <a:gd name="T16" fmla="*/ 247 w 247"/>
                    <a:gd name="T17" fmla="*/ 132 h 263"/>
                    <a:gd name="T18" fmla="*/ 245 w 247"/>
                    <a:gd name="T19" fmla="*/ 105 h 263"/>
                    <a:gd name="T20" fmla="*/ 237 w 247"/>
                    <a:gd name="T21" fmla="*/ 80 h 263"/>
                    <a:gd name="T22" fmla="*/ 226 w 247"/>
                    <a:gd name="T23" fmla="*/ 58 h 263"/>
                    <a:gd name="T24" fmla="*/ 211 w 247"/>
                    <a:gd name="T25" fmla="*/ 38 h 263"/>
                    <a:gd name="T26" fmla="*/ 193 w 247"/>
                    <a:gd name="T27" fmla="*/ 22 h 263"/>
                    <a:gd name="T28" fmla="*/ 172 w 247"/>
                    <a:gd name="T29" fmla="*/ 11 h 263"/>
                    <a:gd name="T30" fmla="*/ 149 w 247"/>
                    <a:gd name="T31" fmla="*/ 2 h 263"/>
                    <a:gd name="T32" fmla="*/ 124 w 247"/>
                    <a:gd name="T33" fmla="*/ 0 h 263"/>
                    <a:gd name="T34" fmla="*/ 99 w 247"/>
                    <a:gd name="T35" fmla="*/ 2 h 263"/>
                    <a:gd name="T36" fmla="*/ 76 w 247"/>
                    <a:gd name="T37" fmla="*/ 11 h 263"/>
                    <a:gd name="T38" fmla="*/ 55 w 247"/>
                    <a:gd name="T39" fmla="*/ 22 h 263"/>
                    <a:gd name="T40" fmla="*/ 37 w 247"/>
                    <a:gd name="T41" fmla="*/ 38 h 263"/>
                    <a:gd name="T42" fmla="*/ 21 w 247"/>
                    <a:gd name="T43" fmla="*/ 58 h 263"/>
                    <a:gd name="T44" fmla="*/ 10 w 247"/>
                    <a:gd name="T45" fmla="*/ 80 h 263"/>
                    <a:gd name="T46" fmla="*/ 2 w 247"/>
                    <a:gd name="T47" fmla="*/ 105 h 263"/>
                    <a:gd name="T48" fmla="*/ 0 w 247"/>
                    <a:gd name="T49" fmla="*/ 132 h 263"/>
                    <a:gd name="T50" fmla="*/ 2 w 247"/>
                    <a:gd name="T51" fmla="*/ 158 h 263"/>
                    <a:gd name="T52" fmla="*/ 10 w 247"/>
                    <a:gd name="T53" fmla="*/ 183 h 263"/>
                    <a:gd name="T54" fmla="*/ 21 w 247"/>
                    <a:gd name="T55" fmla="*/ 205 h 263"/>
                    <a:gd name="T56" fmla="*/ 37 w 247"/>
                    <a:gd name="T57" fmla="*/ 224 h 263"/>
                    <a:gd name="T58" fmla="*/ 55 w 247"/>
                    <a:gd name="T59" fmla="*/ 241 h 263"/>
                    <a:gd name="T60" fmla="*/ 76 w 247"/>
                    <a:gd name="T61" fmla="*/ 252 h 263"/>
                    <a:gd name="T62" fmla="*/ 99 w 247"/>
                    <a:gd name="T63" fmla="*/ 261 h 263"/>
                    <a:gd name="T64" fmla="*/ 124 w 247"/>
                    <a:gd name="T65" fmla="*/ 263 h 26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7"/>
                    <a:gd name="T100" fmla="*/ 0 h 263"/>
                    <a:gd name="T101" fmla="*/ 247 w 247"/>
                    <a:gd name="T102" fmla="*/ 263 h 26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7" h="263">
                      <a:moveTo>
                        <a:pt x="124" y="263"/>
                      </a:moveTo>
                      <a:lnTo>
                        <a:pt x="149" y="261"/>
                      </a:lnTo>
                      <a:lnTo>
                        <a:pt x="172" y="252"/>
                      </a:lnTo>
                      <a:lnTo>
                        <a:pt x="193" y="241"/>
                      </a:lnTo>
                      <a:lnTo>
                        <a:pt x="211" y="224"/>
                      </a:lnTo>
                      <a:lnTo>
                        <a:pt x="226" y="205"/>
                      </a:lnTo>
                      <a:lnTo>
                        <a:pt x="237" y="183"/>
                      </a:lnTo>
                      <a:lnTo>
                        <a:pt x="245" y="158"/>
                      </a:lnTo>
                      <a:lnTo>
                        <a:pt x="247" y="132"/>
                      </a:lnTo>
                      <a:lnTo>
                        <a:pt x="245" y="105"/>
                      </a:lnTo>
                      <a:lnTo>
                        <a:pt x="237" y="80"/>
                      </a:lnTo>
                      <a:lnTo>
                        <a:pt x="226" y="58"/>
                      </a:lnTo>
                      <a:lnTo>
                        <a:pt x="211" y="38"/>
                      </a:lnTo>
                      <a:lnTo>
                        <a:pt x="193" y="22"/>
                      </a:lnTo>
                      <a:lnTo>
                        <a:pt x="172" y="11"/>
                      </a:lnTo>
                      <a:lnTo>
                        <a:pt x="149" y="2"/>
                      </a:lnTo>
                      <a:lnTo>
                        <a:pt x="124" y="0"/>
                      </a:lnTo>
                      <a:lnTo>
                        <a:pt x="99" y="2"/>
                      </a:lnTo>
                      <a:lnTo>
                        <a:pt x="76" y="11"/>
                      </a:lnTo>
                      <a:lnTo>
                        <a:pt x="55" y="22"/>
                      </a:lnTo>
                      <a:lnTo>
                        <a:pt x="37" y="38"/>
                      </a:lnTo>
                      <a:lnTo>
                        <a:pt x="21" y="58"/>
                      </a:lnTo>
                      <a:lnTo>
                        <a:pt x="10" y="80"/>
                      </a:lnTo>
                      <a:lnTo>
                        <a:pt x="2" y="105"/>
                      </a:lnTo>
                      <a:lnTo>
                        <a:pt x="0" y="132"/>
                      </a:lnTo>
                      <a:lnTo>
                        <a:pt x="2" y="158"/>
                      </a:lnTo>
                      <a:lnTo>
                        <a:pt x="10" y="183"/>
                      </a:lnTo>
                      <a:lnTo>
                        <a:pt x="21" y="205"/>
                      </a:lnTo>
                      <a:lnTo>
                        <a:pt x="37" y="224"/>
                      </a:lnTo>
                      <a:lnTo>
                        <a:pt x="55" y="241"/>
                      </a:lnTo>
                      <a:lnTo>
                        <a:pt x="76" y="252"/>
                      </a:lnTo>
                      <a:lnTo>
                        <a:pt x="99" y="261"/>
                      </a:lnTo>
                      <a:lnTo>
                        <a:pt x="124" y="263"/>
                      </a:lnTo>
                      <a:close/>
                    </a:path>
                  </a:pathLst>
                </a:custGeom>
                <a:solidFill>
                  <a:srgbClr val="000000"/>
                </a:solidFill>
                <a:ln w="9525">
                  <a:noFill/>
                  <a:round/>
                  <a:headEnd/>
                  <a:tailEnd/>
                </a:ln>
              </p:spPr>
              <p:txBody>
                <a:bodyPr/>
                <a:lstStyle/>
                <a:p>
                  <a:endParaRPr lang="en-US"/>
                </a:p>
              </p:txBody>
            </p:sp>
            <p:sp>
              <p:nvSpPr>
                <p:cNvPr id="24671" name="Freeform 152"/>
                <p:cNvSpPr>
                  <a:spLocks/>
                </p:cNvSpPr>
                <p:nvPr/>
              </p:nvSpPr>
              <p:spPr bwMode="auto">
                <a:xfrm>
                  <a:off x="2793" y="3375"/>
                  <a:ext cx="95" cy="115"/>
                </a:xfrm>
                <a:custGeom>
                  <a:avLst/>
                  <a:gdLst>
                    <a:gd name="T0" fmla="*/ 88 w 176"/>
                    <a:gd name="T1" fmla="*/ 189 h 189"/>
                    <a:gd name="T2" fmla="*/ 106 w 176"/>
                    <a:gd name="T3" fmla="*/ 186 h 189"/>
                    <a:gd name="T4" fmla="*/ 122 w 176"/>
                    <a:gd name="T5" fmla="*/ 181 h 189"/>
                    <a:gd name="T6" fmla="*/ 137 w 176"/>
                    <a:gd name="T7" fmla="*/ 173 h 189"/>
                    <a:gd name="T8" fmla="*/ 150 w 176"/>
                    <a:gd name="T9" fmla="*/ 161 h 189"/>
                    <a:gd name="T10" fmla="*/ 161 w 176"/>
                    <a:gd name="T11" fmla="*/ 147 h 189"/>
                    <a:gd name="T12" fmla="*/ 169 w 176"/>
                    <a:gd name="T13" fmla="*/ 131 h 189"/>
                    <a:gd name="T14" fmla="*/ 174 w 176"/>
                    <a:gd name="T15" fmla="*/ 113 h 189"/>
                    <a:gd name="T16" fmla="*/ 176 w 176"/>
                    <a:gd name="T17" fmla="*/ 95 h 189"/>
                    <a:gd name="T18" fmla="*/ 174 w 176"/>
                    <a:gd name="T19" fmla="*/ 76 h 189"/>
                    <a:gd name="T20" fmla="*/ 169 w 176"/>
                    <a:gd name="T21" fmla="*/ 59 h 189"/>
                    <a:gd name="T22" fmla="*/ 161 w 176"/>
                    <a:gd name="T23" fmla="*/ 42 h 189"/>
                    <a:gd name="T24" fmla="*/ 150 w 176"/>
                    <a:gd name="T25" fmla="*/ 28 h 189"/>
                    <a:gd name="T26" fmla="*/ 137 w 176"/>
                    <a:gd name="T27" fmla="*/ 17 h 189"/>
                    <a:gd name="T28" fmla="*/ 122 w 176"/>
                    <a:gd name="T29" fmla="*/ 8 h 189"/>
                    <a:gd name="T30" fmla="*/ 106 w 176"/>
                    <a:gd name="T31" fmla="*/ 3 h 189"/>
                    <a:gd name="T32" fmla="*/ 88 w 176"/>
                    <a:gd name="T33" fmla="*/ 0 h 189"/>
                    <a:gd name="T34" fmla="*/ 70 w 176"/>
                    <a:gd name="T35" fmla="*/ 3 h 189"/>
                    <a:gd name="T36" fmla="*/ 54 w 176"/>
                    <a:gd name="T37" fmla="*/ 8 h 189"/>
                    <a:gd name="T38" fmla="*/ 39 w 176"/>
                    <a:gd name="T39" fmla="*/ 17 h 189"/>
                    <a:gd name="T40" fmla="*/ 26 w 176"/>
                    <a:gd name="T41" fmla="*/ 28 h 189"/>
                    <a:gd name="T42" fmla="*/ 15 w 176"/>
                    <a:gd name="T43" fmla="*/ 42 h 189"/>
                    <a:gd name="T44" fmla="*/ 7 w 176"/>
                    <a:gd name="T45" fmla="*/ 59 h 189"/>
                    <a:gd name="T46" fmla="*/ 2 w 176"/>
                    <a:gd name="T47" fmla="*/ 76 h 189"/>
                    <a:gd name="T48" fmla="*/ 0 w 176"/>
                    <a:gd name="T49" fmla="*/ 95 h 189"/>
                    <a:gd name="T50" fmla="*/ 2 w 176"/>
                    <a:gd name="T51" fmla="*/ 113 h 189"/>
                    <a:gd name="T52" fmla="*/ 7 w 176"/>
                    <a:gd name="T53" fmla="*/ 131 h 189"/>
                    <a:gd name="T54" fmla="*/ 15 w 176"/>
                    <a:gd name="T55" fmla="*/ 147 h 189"/>
                    <a:gd name="T56" fmla="*/ 26 w 176"/>
                    <a:gd name="T57" fmla="*/ 161 h 189"/>
                    <a:gd name="T58" fmla="*/ 39 w 176"/>
                    <a:gd name="T59" fmla="*/ 173 h 189"/>
                    <a:gd name="T60" fmla="*/ 54 w 176"/>
                    <a:gd name="T61" fmla="*/ 181 h 189"/>
                    <a:gd name="T62" fmla="*/ 70 w 176"/>
                    <a:gd name="T63" fmla="*/ 186 h 189"/>
                    <a:gd name="T64" fmla="*/ 88 w 176"/>
                    <a:gd name="T65" fmla="*/ 189 h 18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76"/>
                    <a:gd name="T100" fmla="*/ 0 h 189"/>
                    <a:gd name="T101" fmla="*/ 176 w 176"/>
                    <a:gd name="T102" fmla="*/ 189 h 18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76" h="189">
                      <a:moveTo>
                        <a:pt x="88" y="189"/>
                      </a:moveTo>
                      <a:lnTo>
                        <a:pt x="106" y="186"/>
                      </a:lnTo>
                      <a:lnTo>
                        <a:pt x="122" y="181"/>
                      </a:lnTo>
                      <a:lnTo>
                        <a:pt x="137" y="173"/>
                      </a:lnTo>
                      <a:lnTo>
                        <a:pt x="150" y="161"/>
                      </a:lnTo>
                      <a:lnTo>
                        <a:pt x="161" y="147"/>
                      </a:lnTo>
                      <a:lnTo>
                        <a:pt x="169" y="131"/>
                      </a:lnTo>
                      <a:lnTo>
                        <a:pt x="174" y="113"/>
                      </a:lnTo>
                      <a:lnTo>
                        <a:pt x="176" y="95"/>
                      </a:lnTo>
                      <a:lnTo>
                        <a:pt x="174" y="76"/>
                      </a:lnTo>
                      <a:lnTo>
                        <a:pt x="169" y="59"/>
                      </a:lnTo>
                      <a:lnTo>
                        <a:pt x="161" y="42"/>
                      </a:lnTo>
                      <a:lnTo>
                        <a:pt x="150" y="28"/>
                      </a:lnTo>
                      <a:lnTo>
                        <a:pt x="137" y="17"/>
                      </a:lnTo>
                      <a:lnTo>
                        <a:pt x="122" y="8"/>
                      </a:lnTo>
                      <a:lnTo>
                        <a:pt x="106" y="3"/>
                      </a:lnTo>
                      <a:lnTo>
                        <a:pt x="88" y="0"/>
                      </a:lnTo>
                      <a:lnTo>
                        <a:pt x="70" y="3"/>
                      </a:lnTo>
                      <a:lnTo>
                        <a:pt x="54" y="8"/>
                      </a:lnTo>
                      <a:lnTo>
                        <a:pt x="39" y="17"/>
                      </a:lnTo>
                      <a:lnTo>
                        <a:pt x="26" y="28"/>
                      </a:lnTo>
                      <a:lnTo>
                        <a:pt x="15" y="42"/>
                      </a:lnTo>
                      <a:lnTo>
                        <a:pt x="7" y="59"/>
                      </a:lnTo>
                      <a:lnTo>
                        <a:pt x="2" y="76"/>
                      </a:lnTo>
                      <a:lnTo>
                        <a:pt x="0" y="95"/>
                      </a:lnTo>
                      <a:lnTo>
                        <a:pt x="2" y="113"/>
                      </a:lnTo>
                      <a:lnTo>
                        <a:pt x="7" y="131"/>
                      </a:lnTo>
                      <a:lnTo>
                        <a:pt x="15" y="147"/>
                      </a:lnTo>
                      <a:lnTo>
                        <a:pt x="26" y="161"/>
                      </a:lnTo>
                      <a:lnTo>
                        <a:pt x="39" y="173"/>
                      </a:lnTo>
                      <a:lnTo>
                        <a:pt x="54" y="181"/>
                      </a:lnTo>
                      <a:lnTo>
                        <a:pt x="70" y="186"/>
                      </a:lnTo>
                      <a:lnTo>
                        <a:pt x="88" y="189"/>
                      </a:lnTo>
                      <a:close/>
                    </a:path>
                  </a:pathLst>
                </a:custGeom>
                <a:solidFill>
                  <a:srgbClr val="494949"/>
                </a:solidFill>
                <a:ln w="9525">
                  <a:noFill/>
                  <a:round/>
                  <a:headEnd/>
                  <a:tailEnd/>
                </a:ln>
              </p:spPr>
              <p:txBody>
                <a:bodyPr/>
                <a:lstStyle/>
                <a:p>
                  <a:endParaRPr lang="en-US"/>
                </a:p>
              </p:txBody>
            </p:sp>
            <p:sp>
              <p:nvSpPr>
                <p:cNvPr id="24672" name="Freeform 153"/>
                <p:cNvSpPr>
                  <a:spLocks/>
                </p:cNvSpPr>
                <p:nvPr/>
              </p:nvSpPr>
              <p:spPr bwMode="auto">
                <a:xfrm>
                  <a:off x="2218" y="3064"/>
                  <a:ext cx="405" cy="127"/>
                </a:xfrm>
                <a:custGeom>
                  <a:avLst/>
                  <a:gdLst>
                    <a:gd name="T0" fmla="*/ 0 w 749"/>
                    <a:gd name="T1" fmla="*/ 139 h 208"/>
                    <a:gd name="T2" fmla="*/ 379 w 749"/>
                    <a:gd name="T3" fmla="*/ 0 h 208"/>
                    <a:gd name="T4" fmla="*/ 749 w 749"/>
                    <a:gd name="T5" fmla="*/ 40 h 208"/>
                    <a:gd name="T6" fmla="*/ 500 w 749"/>
                    <a:gd name="T7" fmla="*/ 208 h 208"/>
                    <a:gd name="T8" fmla="*/ 0 w 749"/>
                    <a:gd name="T9" fmla="*/ 139 h 208"/>
                    <a:gd name="T10" fmla="*/ 0 60000 65536"/>
                    <a:gd name="T11" fmla="*/ 0 60000 65536"/>
                    <a:gd name="T12" fmla="*/ 0 60000 65536"/>
                    <a:gd name="T13" fmla="*/ 0 60000 65536"/>
                    <a:gd name="T14" fmla="*/ 0 60000 65536"/>
                    <a:gd name="T15" fmla="*/ 0 w 749"/>
                    <a:gd name="T16" fmla="*/ 0 h 208"/>
                    <a:gd name="T17" fmla="*/ 749 w 749"/>
                    <a:gd name="T18" fmla="*/ 208 h 208"/>
                  </a:gdLst>
                  <a:ahLst/>
                  <a:cxnLst>
                    <a:cxn ang="T10">
                      <a:pos x="T0" y="T1"/>
                    </a:cxn>
                    <a:cxn ang="T11">
                      <a:pos x="T2" y="T3"/>
                    </a:cxn>
                    <a:cxn ang="T12">
                      <a:pos x="T4" y="T5"/>
                    </a:cxn>
                    <a:cxn ang="T13">
                      <a:pos x="T6" y="T7"/>
                    </a:cxn>
                    <a:cxn ang="T14">
                      <a:pos x="T8" y="T9"/>
                    </a:cxn>
                  </a:cxnLst>
                  <a:rect l="T15" t="T16" r="T17" b="T18"/>
                  <a:pathLst>
                    <a:path w="749" h="208">
                      <a:moveTo>
                        <a:pt x="0" y="139"/>
                      </a:moveTo>
                      <a:lnTo>
                        <a:pt x="379" y="0"/>
                      </a:lnTo>
                      <a:lnTo>
                        <a:pt x="749" y="40"/>
                      </a:lnTo>
                      <a:lnTo>
                        <a:pt x="500" y="208"/>
                      </a:lnTo>
                      <a:lnTo>
                        <a:pt x="0" y="139"/>
                      </a:lnTo>
                      <a:close/>
                    </a:path>
                  </a:pathLst>
                </a:custGeom>
                <a:solidFill>
                  <a:schemeClr val="bg1"/>
                </a:solidFill>
                <a:ln w="9525">
                  <a:noFill/>
                  <a:round/>
                  <a:headEnd/>
                  <a:tailEnd/>
                </a:ln>
              </p:spPr>
              <p:txBody>
                <a:bodyPr/>
                <a:lstStyle/>
                <a:p>
                  <a:endParaRPr lang="en-US"/>
                </a:p>
              </p:txBody>
            </p:sp>
            <p:sp>
              <p:nvSpPr>
                <p:cNvPr id="24673" name="Freeform 154"/>
                <p:cNvSpPr>
                  <a:spLocks/>
                </p:cNvSpPr>
                <p:nvPr/>
              </p:nvSpPr>
              <p:spPr bwMode="auto">
                <a:xfrm>
                  <a:off x="2501" y="3097"/>
                  <a:ext cx="146" cy="550"/>
                </a:xfrm>
                <a:custGeom>
                  <a:avLst/>
                  <a:gdLst>
                    <a:gd name="T0" fmla="*/ 0 w 269"/>
                    <a:gd name="T1" fmla="*/ 190 h 911"/>
                    <a:gd name="T2" fmla="*/ 9 w 269"/>
                    <a:gd name="T3" fmla="*/ 911 h 911"/>
                    <a:gd name="T4" fmla="*/ 269 w 269"/>
                    <a:gd name="T5" fmla="*/ 562 h 911"/>
                    <a:gd name="T6" fmla="*/ 259 w 269"/>
                    <a:gd name="T7" fmla="*/ 0 h 911"/>
                    <a:gd name="T8" fmla="*/ 0 w 269"/>
                    <a:gd name="T9" fmla="*/ 190 h 911"/>
                    <a:gd name="T10" fmla="*/ 0 60000 65536"/>
                    <a:gd name="T11" fmla="*/ 0 60000 65536"/>
                    <a:gd name="T12" fmla="*/ 0 60000 65536"/>
                    <a:gd name="T13" fmla="*/ 0 60000 65536"/>
                    <a:gd name="T14" fmla="*/ 0 60000 65536"/>
                    <a:gd name="T15" fmla="*/ 0 w 269"/>
                    <a:gd name="T16" fmla="*/ 0 h 911"/>
                    <a:gd name="T17" fmla="*/ 269 w 269"/>
                    <a:gd name="T18" fmla="*/ 911 h 911"/>
                  </a:gdLst>
                  <a:ahLst/>
                  <a:cxnLst>
                    <a:cxn ang="T10">
                      <a:pos x="T0" y="T1"/>
                    </a:cxn>
                    <a:cxn ang="T11">
                      <a:pos x="T2" y="T3"/>
                    </a:cxn>
                    <a:cxn ang="T12">
                      <a:pos x="T4" y="T5"/>
                    </a:cxn>
                    <a:cxn ang="T13">
                      <a:pos x="T6" y="T7"/>
                    </a:cxn>
                    <a:cxn ang="T14">
                      <a:pos x="T8" y="T9"/>
                    </a:cxn>
                  </a:cxnLst>
                  <a:rect l="T15" t="T16" r="T17" b="T18"/>
                  <a:pathLst>
                    <a:path w="269" h="911">
                      <a:moveTo>
                        <a:pt x="0" y="190"/>
                      </a:moveTo>
                      <a:lnTo>
                        <a:pt x="9" y="911"/>
                      </a:lnTo>
                      <a:lnTo>
                        <a:pt x="269" y="562"/>
                      </a:lnTo>
                      <a:lnTo>
                        <a:pt x="259" y="0"/>
                      </a:lnTo>
                      <a:lnTo>
                        <a:pt x="0" y="190"/>
                      </a:lnTo>
                      <a:close/>
                    </a:path>
                  </a:pathLst>
                </a:custGeom>
                <a:solidFill>
                  <a:schemeClr val="bg1"/>
                </a:solidFill>
                <a:ln w="9525">
                  <a:noFill/>
                  <a:round/>
                  <a:headEnd/>
                  <a:tailEnd/>
                </a:ln>
              </p:spPr>
              <p:txBody>
                <a:bodyPr/>
                <a:lstStyle/>
                <a:p>
                  <a:endParaRPr lang="en-US"/>
                </a:p>
              </p:txBody>
            </p:sp>
            <p:sp>
              <p:nvSpPr>
                <p:cNvPr id="24674" name="Freeform 155"/>
                <p:cNvSpPr>
                  <a:spLocks/>
                </p:cNvSpPr>
                <p:nvPr/>
              </p:nvSpPr>
              <p:spPr bwMode="auto">
                <a:xfrm>
                  <a:off x="2039" y="3641"/>
                  <a:ext cx="387" cy="290"/>
                </a:xfrm>
                <a:custGeom>
                  <a:avLst/>
                  <a:gdLst>
                    <a:gd name="T0" fmla="*/ 376 w 712"/>
                    <a:gd name="T1" fmla="*/ 0 h 483"/>
                    <a:gd name="T2" fmla="*/ 712 w 712"/>
                    <a:gd name="T3" fmla="*/ 58 h 483"/>
                    <a:gd name="T4" fmla="*/ 580 w 712"/>
                    <a:gd name="T5" fmla="*/ 483 h 483"/>
                    <a:gd name="T6" fmla="*/ 0 w 712"/>
                    <a:gd name="T7" fmla="*/ 401 h 483"/>
                    <a:gd name="T8" fmla="*/ 376 w 712"/>
                    <a:gd name="T9" fmla="*/ 0 h 483"/>
                    <a:gd name="T10" fmla="*/ 0 60000 65536"/>
                    <a:gd name="T11" fmla="*/ 0 60000 65536"/>
                    <a:gd name="T12" fmla="*/ 0 60000 65536"/>
                    <a:gd name="T13" fmla="*/ 0 60000 65536"/>
                    <a:gd name="T14" fmla="*/ 0 60000 65536"/>
                    <a:gd name="T15" fmla="*/ 0 w 712"/>
                    <a:gd name="T16" fmla="*/ 0 h 483"/>
                    <a:gd name="T17" fmla="*/ 712 w 712"/>
                    <a:gd name="T18" fmla="*/ 483 h 483"/>
                  </a:gdLst>
                  <a:ahLst/>
                  <a:cxnLst>
                    <a:cxn ang="T10">
                      <a:pos x="T0" y="T1"/>
                    </a:cxn>
                    <a:cxn ang="T11">
                      <a:pos x="T2" y="T3"/>
                    </a:cxn>
                    <a:cxn ang="T12">
                      <a:pos x="T4" y="T5"/>
                    </a:cxn>
                    <a:cxn ang="T13">
                      <a:pos x="T6" y="T7"/>
                    </a:cxn>
                    <a:cxn ang="T14">
                      <a:pos x="T8" y="T9"/>
                    </a:cxn>
                  </a:cxnLst>
                  <a:rect l="T15" t="T16" r="T17" b="T18"/>
                  <a:pathLst>
                    <a:path w="712" h="483">
                      <a:moveTo>
                        <a:pt x="376" y="0"/>
                      </a:moveTo>
                      <a:lnTo>
                        <a:pt x="712" y="58"/>
                      </a:lnTo>
                      <a:lnTo>
                        <a:pt x="580" y="483"/>
                      </a:lnTo>
                      <a:lnTo>
                        <a:pt x="0" y="401"/>
                      </a:lnTo>
                      <a:lnTo>
                        <a:pt x="376" y="0"/>
                      </a:lnTo>
                      <a:close/>
                    </a:path>
                  </a:pathLst>
                </a:custGeom>
                <a:solidFill>
                  <a:srgbClr val="BFBFBF"/>
                </a:solidFill>
                <a:ln w="9525">
                  <a:noFill/>
                  <a:round/>
                  <a:headEnd/>
                  <a:tailEnd/>
                </a:ln>
              </p:spPr>
              <p:txBody>
                <a:bodyPr/>
                <a:lstStyle/>
                <a:p>
                  <a:endParaRPr lang="en-US"/>
                </a:p>
              </p:txBody>
            </p:sp>
            <p:sp>
              <p:nvSpPr>
                <p:cNvPr id="24675" name="Freeform 156"/>
                <p:cNvSpPr>
                  <a:spLocks/>
                </p:cNvSpPr>
                <p:nvPr/>
              </p:nvSpPr>
              <p:spPr bwMode="auto">
                <a:xfrm>
                  <a:off x="2261" y="3400"/>
                  <a:ext cx="116" cy="172"/>
                </a:xfrm>
                <a:custGeom>
                  <a:avLst/>
                  <a:gdLst>
                    <a:gd name="T0" fmla="*/ 211 w 211"/>
                    <a:gd name="T1" fmla="*/ 282 h 282"/>
                    <a:gd name="T2" fmla="*/ 211 w 211"/>
                    <a:gd name="T3" fmla="*/ 37 h 282"/>
                    <a:gd name="T4" fmla="*/ 0 w 211"/>
                    <a:gd name="T5" fmla="*/ 0 h 282"/>
                    <a:gd name="T6" fmla="*/ 0 w 211"/>
                    <a:gd name="T7" fmla="*/ 247 h 282"/>
                    <a:gd name="T8" fmla="*/ 211 w 211"/>
                    <a:gd name="T9" fmla="*/ 282 h 282"/>
                    <a:gd name="T10" fmla="*/ 0 60000 65536"/>
                    <a:gd name="T11" fmla="*/ 0 60000 65536"/>
                    <a:gd name="T12" fmla="*/ 0 60000 65536"/>
                    <a:gd name="T13" fmla="*/ 0 60000 65536"/>
                    <a:gd name="T14" fmla="*/ 0 60000 65536"/>
                    <a:gd name="T15" fmla="*/ 0 w 211"/>
                    <a:gd name="T16" fmla="*/ 0 h 282"/>
                    <a:gd name="T17" fmla="*/ 211 w 211"/>
                    <a:gd name="T18" fmla="*/ 282 h 282"/>
                  </a:gdLst>
                  <a:ahLst/>
                  <a:cxnLst>
                    <a:cxn ang="T10">
                      <a:pos x="T0" y="T1"/>
                    </a:cxn>
                    <a:cxn ang="T11">
                      <a:pos x="T2" y="T3"/>
                    </a:cxn>
                    <a:cxn ang="T12">
                      <a:pos x="T4" y="T5"/>
                    </a:cxn>
                    <a:cxn ang="T13">
                      <a:pos x="T6" y="T7"/>
                    </a:cxn>
                    <a:cxn ang="T14">
                      <a:pos x="T8" y="T9"/>
                    </a:cxn>
                  </a:cxnLst>
                  <a:rect l="T15" t="T16" r="T17" b="T18"/>
                  <a:pathLst>
                    <a:path w="211" h="282">
                      <a:moveTo>
                        <a:pt x="211" y="282"/>
                      </a:moveTo>
                      <a:lnTo>
                        <a:pt x="211" y="37"/>
                      </a:lnTo>
                      <a:lnTo>
                        <a:pt x="0" y="0"/>
                      </a:lnTo>
                      <a:lnTo>
                        <a:pt x="0" y="247"/>
                      </a:lnTo>
                      <a:lnTo>
                        <a:pt x="211" y="282"/>
                      </a:lnTo>
                      <a:close/>
                    </a:path>
                  </a:pathLst>
                </a:custGeom>
                <a:solidFill>
                  <a:srgbClr val="AA9144"/>
                </a:solidFill>
                <a:ln w="9525">
                  <a:noFill/>
                  <a:round/>
                  <a:headEnd/>
                  <a:tailEnd/>
                </a:ln>
              </p:spPr>
              <p:txBody>
                <a:bodyPr/>
                <a:lstStyle/>
                <a:p>
                  <a:endParaRPr lang="en-US"/>
                </a:p>
              </p:txBody>
            </p:sp>
            <p:sp>
              <p:nvSpPr>
                <p:cNvPr id="24676" name="Freeform 157"/>
                <p:cNvSpPr>
                  <a:spLocks/>
                </p:cNvSpPr>
                <p:nvPr/>
              </p:nvSpPr>
              <p:spPr bwMode="auto">
                <a:xfrm>
                  <a:off x="2261" y="3360"/>
                  <a:ext cx="156" cy="64"/>
                </a:xfrm>
                <a:custGeom>
                  <a:avLst/>
                  <a:gdLst>
                    <a:gd name="T0" fmla="*/ 0 w 288"/>
                    <a:gd name="T1" fmla="*/ 66 h 103"/>
                    <a:gd name="T2" fmla="*/ 93 w 288"/>
                    <a:gd name="T3" fmla="*/ 0 h 103"/>
                    <a:gd name="T4" fmla="*/ 288 w 288"/>
                    <a:gd name="T5" fmla="*/ 32 h 103"/>
                    <a:gd name="T6" fmla="*/ 211 w 288"/>
                    <a:gd name="T7" fmla="*/ 103 h 103"/>
                    <a:gd name="T8" fmla="*/ 0 w 288"/>
                    <a:gd name="T9" fmla="*/ 66 h 103"/>
                    <a:gd name="T10" fmla="*/ 0 60000 65536"/>
                    <a:gd name="T11" fmla="*/ 0 60000 65536"/>
                    <a:gd name="T12" fmla="*/ 0 60000 65536"/>
                    <a:gd name="T13" fmla="*/ 0 60000 65536"/>
                    <a:gd name="T14" fmla="*/ 0 60000 65536"/>
                    <a:gd name="T15" fmla="*/ 0 w 288"/>
                    <a:gd name="T16" fmla="*/ 0 h 103"/>
                    <a:gd name="T17" fmla="*/ 288 w 288"/>
                    <a:gd name="T18" fmla="*/ 103 h 103"/>
                  </a:gdLst>
                  <a:ahLst/>
                  <a:cxnLst>
                    <a:cxn ang="T10">
                      <a:pos x="T0" y="T1"/>
                    </a:cxn>
                    <a:cxn ang="T11">
                      <a:pos x="T2" y="T3"/>
                    </a:cxn>
                    <a:cxn ang="T12">
                      <a:pos x="T4" y="T5"/>
                    </a:cxn>
                    <a:cxn ang="T13">
                      <a:pos x="T6" y="T7"/>
                    </a:cxn>
                    <a:cxn ang="T14">
                      <a:pos x="T8" y="T9"/>
                    </a:cxn>
                  </a:cxnLst>
                  <a:rect l="T15" t="T16" r="T17" b="T18"/>
                  <a:pathLst>
                    <a:path w="288" h="103">
                      <a:moveTo>
                        <a:pt x="0" y="66"/>
                      </a:moveTo>
                      <a:lnTo>
                        <a:pt x="93" y="0"/>
                      </a:lnTo>
                      <a:lnTo>
                        <a:pt x="288" y="32"/>
                      </a:lnTo>
                      <a:lnTo>
                        <a:pt x="211" y="103"/>
                      </a:lnTo>
                      <a:lnTo>
                        <a:pt x="0" y="66"/>
                      </a:lnTo>
                      <a:close/>
                    </a:path>
                  </a:pathLst>
                </a:custGeom>
                <a:solidFill>
                  <a:srgbClr val="664C00"/>
                </a:solidFill>
                <a:ln w="9525">
                  <a:noFill/>
                  <a:round/>
                  <a:headEnd/>
                  <a:tailEnd/>
                </a:ln>
              </p:spPr>
              <p:txBody>
                <a:bodyPr/>
                <a:lstStyle/>
                <a:p>
                  <a:endParaRPr lang="en-US"/>
                </a:p>
              </p:txBody>
            </p:sp>
            <p:sp>
              <p:nvSpPr>
                <p:cNvPr id="24677" name="Freeform 158"/>
                <p:cNvSpPr>
                  <a:spLocks/>
                </p:cNvSpPr>
                <p:nvPr/>
              </p:nvSpPr>
              <p:spPr bwMode="auto">
                <a:xfrm>
                  <a:off x="2377" y="3378"/>
                  <a:ext cx="40" cy="194"/>
                </a:xfrm>
                <a:custGeom>
                  <a:avLst/>
                  <a:gdLst>
                    <a:gd name="T0" fmla="*/ 0 w 77"/>
                    <a:gd name="T1" fmla="*/ 71 h 316"/>
                    <a:gd name="T2" fmla="*/ 77 w 77"/>
                    <a:gd name="T3" fmla="*/ 0 h 316"/>
                    <a:gd name="T4" fmla="*/ 77 w 77"/>
                    <a:gd name="T5" fmla="*/ 247 h 316"/>
                    <a:gd name="T6" fmla="*/ 0 w 77"/>
                    <a:gd name="T7" fmla="*/ 316 h 316"/>
                    <a:gd name="T8" fmla="*/ 0 w 77"/>
                    <a:gd name="T9" fmla="*/ 71 h 316"/>
                    <a:gd name="T10" fmla="*/ 0 60000 65536"/>
                    <a:gd name="T11" fmla="*/ 0 60000 65536"/>
                    <a:gd name="T12" fmla="*/ 0 60000 65536"/>
                    <a:gd name="T13" fmla="*/ 0 60000 65536"/>
                    <a:gd name="T14" fmla="*/ 0 60000 65536"/>
                    <a:gd name="T15" fmla="*/ 0 w 77"/>
                    <a:gd name="T16" fmla="*/ 0 h 316"/>
                    <a:gd name="T17" fmla="*/ 77 w 77"/>
                    <a:gd name="T18" fmla="*/ 316 h 316"/>
                  </a:gdLst>
                  <a:ahLst/>
                  <a:cxnLst>
                    <a:cxn ang="T10">
                      <a:pos x="T0" y="T1"/>
                    </a:cxn>
                    <a:cxn ang="T11">
                      <a:pos x="T2" y="T3"/>
                    </a:cxn>
                    <a:cxn ang="T12">
                      <a:pos x="T4" y="T5"/>
                    </a:cxn>
                    <a:cxn ang="T13">
                      <a:pos x="T6" y="T7"/>
                    </a:cxn>
                    <a:cxn ang="T14">
                      <a:pos x="T8" y="T9"/>
                    </a:cxn>
                  </a:cxnLst>
                  <a:rect l="T15" t="T16" r="T17" b="T18"/>
                  <a:pathLst>
                    <a:path w="77" h="316">
                      <a:moveTo>
                        <a:pt x="0" y="71"/>
                      </a:moveTo>
                      <a:lnTo>
                        <a:pt x="77" y="0"/>
                      </a:lnTo>
                      <a:lnTo>
                        <a:pt x="77" y="247"/>
                      </a:lnTo>
                      <a:lnTo>
                        <a:pt x="0" y="316"/>
                      </a:lnTo>
                      <a:lnTo>
                        <a:pt x="0" y="71"/>
                      </a:lnTo>
                      <a:close/>
                    </a:path>
                  </a:pathLst>
                </a:custGeom>
                <a:solidFill>
                  <a:srgbClr val="351C00"/>
                </a:solidFill>
                <a:ln w="9525">
                  <a:noFill/>
                  <a:round/>
                  <a:headEnd/>
                  <a:tailEnd/>
                </a:ln>
              </p:spPr>
              <p:txBody>
                <a:bodyPr/>
                <a:lstStyle/>
                <a:p>
                  <a:endParaRPr lang="en-US"/>
                </a:p>
              </p:txBody>
            </p:sp>
            <p:sp>
              <p:nvSpPr>
                <p:cNvPr id="24678" name="Freeform 159"/>
                <p:cNvSpPr>
                  <a:spLocks/>
                </p:cNvSpPr>
                <p:nvPr/>
              </p:nvSpPr>
              <p:spPr bwMode="auto">
                <a:xfrm>
                  <a:off x="2199" y="3460"/>
                  <a:ext cx="113" cy="169"/>
                </a:xfrm>
                <a:custGeom>
                  <a:avLst/>
                  <a:gdLst>
                    <a:gd name="T0" fmla="*/ 211 w 211"/>
                    <a:gd name="T1" fmla="*/ 283 h 283"/>
                    <a:gd name="T2" fmla="*/ 211 w 211"/>
                    <a:gd name="T3" fmla="*/ 36 h 283"/>
                    <a:gd name="T4" fmla="*/ 0 w 211"/>
                    <a:gd name="T5" fmla="*/ 0 h 283"/>
                    <a:gd name="T6" fmla="*/ 0 w 211"/>
                    <a:gd name="T7" fmla="*/ 246 h 283"/>
                    <a:gd name="T8" fmla="*/ 211 w 211"/>
                    <a:gd name="T9" fmla="*/ 283 h 283"/>
                    <a:gd name="T10" fmla="*/ 0 60000 65536"/>
                    <a:gd name="T11" fmla="*/ 0 60000 65536"/>
                    <a:gd name="T12" fmla="*/ 0 60000 65536"/>
                    <a:gd name="T13" fmla="*/ 0 60000 65536"/>
                    <a:gd name="T14" fmla="*/ 0 60000 65536"/>
                    <a:gd name="T15" fmla="*/ 0 w 211"/>
                    <a:gd name="T16" fmla="*/ 0 h 283"/>
                    <a:gd name="T17" fmla="*/ 211 w 211"/>
                    <a:gd name="T18" fmla="*/ 283 h 283"/>
                  </a:gdLst>
                  <a:ahLst/>
                  <a:cxnLst>
                    <a:cxn ang="T10">
                      <a:pos x="T0" y="T1"/>
                    </a:cxn>
                    <a:cxn ang="T11">
                      <a:pos x="T2" y="T3"/>
                    </a:cxn>
                    <a:cxn ang="T12">
                      <a:pos x="T4" y="T5"/>
                    </a:cxn>
                    <a:cxn ang="T13">
                      <a:pos x="T6" y="T7"/>
                    </a:cxn>
                    <a:cxn ang="T14">
                      <a:pos x="T8" y="T9"/>
                    </a:cxn>
                  </a:cxnLst>
                  <a:rect l="T15" t="T16" r="T17" b="T18"/>
                  <a:pathLst>
                    <a:path w="211" h="283">
                      <a:moveTo>
                        <a:pt x="211" y="283"/>
                      </a:moveTo>
                      <a:lnTo>
                        <a:pt x="211" y="36"/>
                      </a:lnTo>
                      <a:lnTo>
                        <a:pt x="0" y="0"/>
                      </a:lnTo>
                      <a:lnTo>
                        <a:pt x="0" y="246"/>
                      </a:lnTo>
                      <a:lnTo>
                        <a:pt x="211" y="283"/>
                      </a:lnTo>
                      <a:close/>
                    </a:path>
                  </a:pathLst>
                </a:custGeom>
                <a:solidFill>
                  <a:srgbClr val="E5CC7F"/>
                </a:solidFill>
                <a:ln w="9525">
                  <a:noFill/>
                  <a:round/>
                  <a:headEnd/>
                  <a:tailEnd/>
                </a:ln>
              </p:spPr>
              <p:txBody>
                <a:bodyPr/>
                <a:lstStyle/>
                <a:p>
                  <a:endParaRPr lang="en-US"/>
                </a:p>
              </p:txBody>
            </p:sp>
            <p:sp>
              <p:nvSpPr>
                <p:cNvPr id="24679" name="Freeform 160"/>
                <p:cNvSpPr>
                  <a:spLocks/>
                </p:cNvSpPr>
                <p:nvPr/>
              </p:nvSpPr>
              <p:spPr bwMode="auto">
                <a:xfrm>
                  <a:off x="2199" y="3421"/>
                  <a:ext cx="156" cy="60"/>
                </a:xfrm>
                <a:custGeom>
                  <a:avLst/>
                  <a:gdLst>
                    <a:gd name="T0" fmla="*/ 0 w 288"/>
                    <a:gd name="T1" fmla="*/ 65 h 101"/>
                    <a:gd name="T2" fmla="*/ 94 w 288"/>
                    <a:gd name="T3" fmla="*/ 0 h 101"/>
                    <a:gd name="T4" fmla="*/ 288 w 288"/>
                    <a:gd name="T5" fmla="*/ 32 h 101"/>
                    <a:gd name="T6" fmla="*/ 211 w 288"/>
                    <a:gd name="T7" fmla="*/ 101 h 101"/>
                    <a:gd name="T8" fmla="*/ 0 w 288"/>
                    <a:gd name="T9" fmla="*/ 65 h 101"/>
                    <a:gd name="T10" fmla="*/ 0 60000 65536"/>
                    <a:gd name="T11" fmla="*/ 0 60000 65536"/>
                    <a:gd name="T12" fmla="*/ 0 60000 65536"/>
                    <a:gd name="T13" fmla="*/ 0 60000 65536"/>
                    <a:gd name="T14" fmla="*/ 0 60000 65536"/>
                    <a:gd name="T15" fmla="*/ 0 w 288"/>
                    <a:gd name="T16" fmla="*/ 0 h 101"/>
                    <a:gd name="T17" fmla="*/ 288 w 288"/>
                    <a:gd name="T18" fmla="*/ 101 h 101"/>
                  </a:gdLst>
                  <a:ahLst/>
                  <a:cxnLst>
                    <a:cxn ang="T10">
                      <a:pos x="T0" y="T1"/>
                    </a:cxn>
                    <a:cxn ang="T11">
                      <a:pos x="T2" y="T3"/>
                    </a:cxn>
                    <a:cxn ang="T12">
                      <a:pos x="T4" y="T5"/>
                    </a:cxn>
                    <a:cxn ang="T13">
                      <a:pos x="T6" y="T7"/>
                    </a:cxn>
                    <a:cxn ang="T14">
                      <a:pos x="T8" y="T9"/>
                    </a:cxn>
                  </a:cxnLst>
                  <a:rect l="T15" t="T16" r="T17" b="T18"/>
                  <a:pathLst>
                    <a:path w="288" h="101">
                      <a:moveTo>
                        <a:pt x="0" y="65"/>
                      </a:moveTo>
                      <a:lnTo>
                        <a:pt x="94" y="0"/>
                      </a:lnTo>
                      <a:lnTo>
                        <a:pt x="288" y="32"/>
                      </a:lnTo>
                      <a:lnTo>
                        <a:pt x="211" y="101"/>
                      </a:lnTo>
                      <a:lnTo>
                        <a:pt x="0" y="65"/>
                      </a:lnTo>
                      <a:close/>
                    </a:path>
                  </a:pathLst>
                </a:custGeom>
                <a:solidFill>
                  <a:srgbClr val="997F33"/>
                </a:solidFill>
                <a:ln w="9525">
                  <a:noFill/>
                  <a:round/>
                  <a:headEnd/>
                  <a:tailEnd/>
                </a:ln>
              </p:spPr>
              <p:txBody>
                <a:bodyPr/>
                <a:lstStyle/>
                <a:p>
                  <a:endParaRPr lang="en-US"/>
                </a:p>
              </p:txBody>
            </p:sp>
            <p:sp>
              <p:nvSpPr>
                <p:cNvPr id="24680" name="Freeform 161"/>
                <p:cNvSpPr>
                  <a:spLocks/>
                </p:cNvSpPr>
                <p:nvPr/>
              </p:nvSpPr>
              <p:spPr bwMode="auto">
                <a:xfrm>
                  <a:off x="2312" y="3439"/>
                  <a:ext cx="43" cy="190"/>
                </a:xfrm>
                <a:custGeom>
                  <a:avLst/>
                  <a:gdLst>
                    <a:gd name="T0" fmla="*/ 0 w 77"/>
                    <a:gd name="T1" fmla="*/ 69 h 316"/>
                    <a:gd name="T2" fmla="*/ 77 w 77"/>
                    <a:gd name="T3" fmla="*/ 0 h 316"/>
                    <a:gd name="T4" fmla="*/ 77 w 77"/>
                    <a:gd name="T5" fmla="*/ 246 h 316"/>
                    <a:gd name="T6" fmla="*/ 0 w 77"/>
                    <a:gd name="T7" fmla="*/ 316 h 316"/>
                    <a:gd name="T8" fmla="*/ 0 w 77"/>
                    <a:gd name="T9" fmla="*/ 69 h 316"/>
                    <a:gd name="T10" fmla="*/ 0 60000 65536"/>
                    <a:gd name="T11" fmla="*/ 0 60000 65536"/>
                    <a:gd name="T12" fmla="*/ 0 60000 65536"/>
                    <a:gd name="T13" fmla="*/ 0 60000 65536"/>
                    <a:gd name="T14" fmla="*/ 0 60000 65536"/>
                    <a:gd name="T15" fmla="*/ 0 w 77"/>
                    <a:gd name="T16" fmla="*/ 0 h 316"/>
                    <a:gd name="T17" fmla="*/ 77 w 77"/>
                    <a:gd name="T18" fmla="*/ 316 h 316"/>
                  </a:gdLst>
                  <a:ahLst/>
                  <a:cxnLst>
                    <a:cxn ang="T10">
                      <a:pos x="T0" y="T1"/>
                    </a:cxn>
                    <a:cxn ang="T11">
                      <a:pos x="T2" y="T3"/>
                    </a:cxn>
                    <a:cxn ang="T12">
                      <a:pos x="T4" y="T5"/>
                    </a:cxn>
                    <a:cxn ang="T13">
                      <a:pos x="T6" y="T7"/>
                    </a:cxn>
                    <a:cxn ang="T14">
                      <a:pos x="T8" y="T9"/>
                    </a:cxn>
                  </a:cxnLst>
                  <a:rect l="T15" t="T16" r="T17" b="T18"/>
                  <a:pathLst>
                    <a:path w="77" h="316">
                      <a:moveTo>
                        <a:pt x="0" y="69"/>
                      </a:moveTo>
                      <a:lnTo>
                        <a:pt x="77" y="0"/>
                      </a:lnTo>
                      <a:lnTo>
                        <a:pt x="77" y="246"/>
                      </a:lnTo>
                      <a:lnTo>
                        <a:pt x="0" y="316"/>
                      </a:lnTo>
                      <a:lnTo>
                        <a:pt x="0" y="69"/>
                      </a:lnTo>
                      <a:close/>
                    </a:path>
                  </a:pathLst>
                </a:custGeom>
                <a:solidFill>
                  <a:srgbClr val="4C3300"/>
                </a:solidFill>
                <a:ln w="9525">
                  <a:noFill/>
                  <a:round/>
                  <a:headEnd/>
                  <a:tailEnd/>
                </a:ln>
              </p:spPr>
              <p:txBody>
                <a:bodyPr/>
                <a:lstStyle/>
                <a:p>
                  <a:endParaRPr lang="en-US"/>
                </a:p>
              </p:txBody>
            </p:sp>
            <p:sp>
              <p:nvSpPr>
                <p:cNvPr id="24681" name="Freeform 162"/>
                <p:cNvSpPr>
                  <a:spLocks/>
                </p:cNvSpPr>
                <p:nvPr/>
              </p:nvSpPr>
              <p:spPr bwMode="auto">
                <a:xfrm>
                  <a:off x="2266" y="3233"/>
                  <a:ext cx="181" cy="182"/>
                </a:xfrm>
                <a:custGeom>
                  <a:avLst/>
                  <a:gdLst>
                    <a:gd name="T0" fmla="*/ 331 w 331"/>
                    <a:gd name="T1" fmla="*/ 296 h 296"/>
                    <a:gd name="T2" fmla="*/ 331 w 331"/>
                    <a:gd name="T3" fmla="*/ 50 h 296"/>
                    <a:gd name="T4" fmla="*/ 0 w 331"/>
                    <a:gd name="T5" fmla="*/ 0 h 296"/>
                    <a:gd name="T6" fmla="*/ 0 w 331"/>
                    <a:gd name="T7" fmla="*/ 247 h 296"/>
                    <a:gd name="T8" fmla="*/ 331 w 331"/>
                    <a:gd name="T9" fmla="*/ 296 h 296"/>
                    <a:gd name="T10" fmla="*/ 0 60000 65536"/>
                    <a:gd name="T11" fmla="*/ 0 60000 65536"/>
                    <a:gd name="T12" fmla="*/ 0 60000 65536"/>
                    <a:gd name="T13" fmla="*/ 0 60000 65536"/>
                    <a:gd name="T14" fmla="*/ 0 60000 65536"/>
                    <a:gd name="T15" fmla="*/ 0 w 331"/>
                    <a:gd name="T16" fmla="*/ 0 h 296"/>
                    <a:gd name="T17" fmla="*/ 331 w 331"/>
                    <a:gd name="T18" fmla="*/ 296 h 296"/>
                  </a:gdLst>
                  <a:ahLst/>
                  <a:cxnLst>
                    <a:cxn ang="T10">
                      <a:pos x="T0" y="T1"/>
                    </a:cxn>
                    <a:cxn ang="T11">
                      <a:pos x="T2" y="T3"/>
                    </a:cxn>
                    <a:cxn ang="T12">
                      <a:pos x="T4" y="T5"/>
                    </a:cxn>
                    <a:cxn ang="T13">
                      <a:pos x="T6" y="T7"/>
                    </a:cxn>
                    <a:cxn ang="T14">
                      <a:pos x="T8" y="T9"/>
                    </a:cxn>
                  </a:cxnLst>
                  <a:rect l="T15" t="T16" r="T17" b="T18"/>
                  <a:pathLst>
                    <a:path w="331" h="296">
                      <a:moveTo>
                        <a:pt x="331" y="296"/>
                      </a:moveTo>
                      <a:lnTo>
                        <a:pt x="331" y="50"/>
                      </a:lnTo>
                      <a:lnTo>
                        <a:pt x="0" y="0"/>
                      </a:lnTo>
                      <a:lnTo>
                        <a:pt x="0" y="247"/>
                      </a:lnTo>
                      <a:lnTo>
                        <a:pt x="331" y="296"/>
                      </a:lnTo>
                      <a:close/>
                    </a:path>
                  </a:pathLst>
                </a:custGeom>
                <a:solidFill>
                  <a:srgbClr val="8E7528"/>
                </a:solidFill>
                <a:ln w="9525">
                  <a:noFill/>
                  <a:round/>
                  <a:headEnd/>
                  <a:tailEnd/>
                </a:ln>
              </p:spPr>
              <p:txBody>
                <a:bodyPr/>
                <a:lstStyle/>
                <a:p>
                  <a:endParaRPr lang="en-US"/>
                </a:p>
              </p:txBody>
            </p:sp>
            <p:sp>
              <p:nvSpPr>
                <p:cNvPr id="24682" name="Freeform 163"/>
                <p:cNvSpPr>
                  <a:spLocks/>
                </p:cNvSpPr>
                <p:nvPr/>
              </p:nvSpPr>
              <p:spPr bwMode="auto">
                <a:xfrm>
                  <a:off x="2266" y="3197"/>
                  <a:ext cx="222" cy="67"/>
                </a:xfrm>
                <a:custGeom>
                  <a:avLst/>
                  <a:gdLst>
                    <a:gd name="T0" fmla="*/ 0 w 407"/>
                    <a:gd name="T1" fmla="*/ 61 h 111"/>
                    <a:gd name="T2" fmla="*/ 90 w 407"/>
                    <a:gd name="T3" fmla="*/ 0 h 111"/>
                    <a:gd name="T4" fmla="*/ 407 w 407"/>
                    <a:gd name="T5" fmla="*/ 40 h 111"/>
                    <a:gd name="T6" fmla="*/ 331 w 407"/>
                    <a:gd name="T7" fmla="*/ 111 h 111"/>
                    <a:gd name="T8" fmla="*/ 0 w 407"/>
                    <a:gd name="T9" fmla="*/ 61 h 111"/>
                    <a:gd name="T10" fmla="*/ 0 60000 65536"/>
                    <a:gd name="T11" fmla="*/ 0 60000 65536"/>
                    <a:gd name="T12" fmla="*/ 0 60000 65536"/>
                    <a:gd name="T13" fmla="*/ 0 60000 65536"/>
                    <a:gd name="T14" fmla="*/ 0 60000 65536"/>
                    <a:gd name="T15" fmla="*/ 0 w 407"/>
                    <a:gd name="T16" fmla="*/ 0 h 111"/>
                    <a:gd name="T17" fmla="*/ 407 w 407"/>
                    <a:gd name="T18" fmla="*/ 111 h 111"/>
                  </a:gdLst>
                  <a:ahLst/>
                  <a:cxnLst>
                    <a:cxn ang="T10">
                      <a:pos x="T0" y="T1"/>
                    </a:cxn>
                    <a:cxn ang="T11">
                      <a:pos x="T2" y="T3"/>
                    </a:cxn>
                    <a:cxn ang="T12">
                      <a:pos x="T4" y="T5"/>
                    </a:cxn>
                    <a:cxn ang="T13">
                      <a:pos x="T6" y="T7"/>
                    </a:cxn>
                    <a:cxn ang="T14">
                      <a:pos x="T8" y="T9"/>
                    </a:cxn>
                  </a:cxnLst>
                  <a:rect l="T15" t="T16" r="T17" b="T18"/>
                  <a:pathLst>
                    <a:path w="407" h="111">
                      <a:moveTo>
                        <a:pt x="0" y="61"/>
                      </a:moveTo>
                      <a:lnTo>
                        <a:pt x="90" y="0"/>
                      </a:lnTo>
                      <a:lnTo>
                        <a:pt x="407" y="40"/>
                      </a:lnTo>
                      <a:lnTo>
                        <a:pt x="331" y="111"/>
                      </a:lnTo>
                      <a:lnTo>
                        <a:pt x="0" y="61"/>
                      </a:lnTo>
                      <a:close/>
                    </a:path>
                  </a:pathLst>
                </a:custGeom>
                <a:solidFill>
                  <a:srgbClr val="6D5407"/>
                </a:solidFill>
                <a:ln w="9525">
                  <a:noFill/>
                  <a:round/>
                  <a:headEnd/>
                  <a:tailEnd/>
                </a:ln>
              </p:spPr>
              <p:txBody>
                <a:bodyPr/>
                <a:lstStyle/>
                <a:p>
                  <a:endParaRPr lang="en-US"/>
                </a:p>
              </p:txBody>
            </p:sp>
            <p:sp>
              <p:nvSpPr>
                <p:cNvPr id="24683" name="Freeform 164"/>
                <p:cNvSpPr>
                  <a:spLocks/>
                </p:cNvSpPr>
                <p:nvPr/>
              </p:nvSpPr>
              <p:spPr bwMode="auto">
                <a:xfrm>
                  <a:off x="2447" y="3221"/>
                  <a:ext cx="41" cy="194"/>
                </a:xfrm>
                <a:custGeom>
                  <a:avLst/>
                  <a:gdLst>
                    <a:gd name="T0" fmla="*/ 0 w 76"/>
                    <a:gd name="T1" fmla="*/ 71 h 317"/>
                    <a:gd name="T2" fmla="*/ 76 w 76"/>
                    <a:gd name="T3" fmla="*/ 0 h 317"/>
                    <a:gd name="T4" fmla="*/ 76 w 76"/>
                    <a:gd name="T5" fmla="*/ 247 h 317"/>
                    <a:gd name="T6" fmla="*/ 0 w 76"/>
                    <a:gd name="T7" fmla="*/ 317 h 317"/>
                    <a:gd name="T8" fmla="*/ 0 w 76"/>
                    <a:gd name="T9" fmla="*/ 71 h 317"/>
                    <a:gd name="T10" fmla="*/ 0 60000 65536"/>
                    <a:gd name="T11" fmla="*/ 0 60000 65536"/>
                    <a:gd name="T12" fmla="*/ 0 60000 65536"/>
                    <a:gd name="T13" fmla="*/ 0 60000 65536"/>
                    <a:gd name="T14" fmla="*/ 0 60000 65536"/>
                    <a:gd name="T15" fmla="*/ 0 w 76"/>
                    <a:gd name="T16" fmla="*/ 0 h 317"/>
                    <a:gd name="T17" fmla="*/ 76 w 76"/>
                    <a:gd name="T18" fmla="*/ 317 h 317"/>
                  </a:gdLst>
                  <a:ahLst/>
                  <a:cxnLst>
                    <a:cxn ang="T10">
                      <a:pos x="T0" y="T1"/>
                    </a:cxn>
                    <a:cxn ang="T11">
                      <a:pos x="T2" y="T3"/>
                    </a:cxn>
                    <a:cxn ang="T12">
                      <a:pos x="T4" y="T5"/>
                    </a:cxn>
                    <a:cxn ang="T13">
                      <a:pos x="T6" y="T7"/>
                    </a:cxn>
                    <a:cxn ang="T14">
                      <a:pos x="T8" y="T9"/>
                    </a:cxn>
                  </a:cxnLst>
                  <a:rect l="T15" t="T16" r="T17" b="T18"/>
                  <a:pathLst>
                    <a:path w="76" h="317">
                      <a:moveTo>
                        <a:pt x="0" y="71"/>
                      </a:moveTo>
                      <a:lnTo>
                        <a:pt x="76" y="0"/>
                      </a:lnTo>
                      <a:lnTo>
                        <a:pt x="76" y="247"/>
                      </a:lnTo>
                      <a:lnTo>
                        <a:pt x="0" y="317"/>
                      </a:lnTo>
                      <a:lnTo>
                        <a:pt x="0" y="71"/>
                      </a:lnTo>
                      <a:close/>
                    </a:path>
                  </a:pathLst>
                </a:custGeom>
                <a:solidFill>
                  <a:srgbClr val="351C00"/>
                </a:solidFill>
                <a:ln w="9525">
                  <a:noFill/>
                  <a:round/>
                  <a:headEnd/>
                  <a:tailEnd/>
                </a:ln>
              </p:spPr>
              <p:txBody>
                <a:bodyPr/>
                <a:lstStyle/>
                <a:p>
                  <a:endParaRPr lang="en-US"/>
                </a:p>
              </p:txBody>
            </p:sp>
            <p:sp>
              <p:nvSpPr>
                <p:cNvPr id="24684" name="Freeform 165"/>
                <p:cNvSpPr>
                  <a:spLocks/>
                </p:cNvSpPr>
                <p:nvPr/>
              </p:nvSpPr>
              <p:spPr bwMode="auto">
                <a:xfrm>
                  <a:off x="2336" y="3475"/>
                  <a:ext cx="114" cy="172"/>
                </a:xfrm>
                <a:custGeom>
                  <a:avLst/>
                  <a:gdLst>
                    <a:gd name="T0" fmla="*/ 211 w 211"/>
                    <a:gd name="T1" fmla="*/ 283 h 283"/>
                    <a:gd name="T2" fmla="*/ 211 w 211"/>
                    <a:gd name="T3" fmla="*/ 37 h 283"/>
                    <a:gd name="T4" fmla="*/ 0 w 211"/>
                    <a:gd name="T5" fmla="*/ 0 h 283"/>
                    <a:gd name="T6" fmla="*/ 0 w 211"/>
                    <a:gd name="T7" fmla="*/ 247 h 283"/>
                    <a:gd name="T8" fmla="*/ 211 w 211"/>
                    <a:gd name="T9" fmla="*/ 283 h 283"/>
                    <a:gd name="T10" fmla="*/ 0 60000 65536"/>
                    <a:gd name="T11" fmla="*/ 0 60000 65536"/>
                    <a:gd name="T12" fmla="*/ 0 60000 65536"/>
                    <a:gd name="T13" fmla="*/ 0 60000 65536"/>
                    <a:gd name="T14" fmla="*/ 0 60000 65536"/>
                    <a:gd name="T15" fmla="*/ 0 w 211"/>
                    <a:gd name="T16" fmla="*/ 0 h 283"/>
                    <a:gd name="T17" fmla="*/ 211 w 211"/>
                    <a:gd name="T18" fmla="*/ 283 h 283"/>
                  </a:gdLst>
                  <a:ahLst/>
                  <a:cxnLst>
                    <a:cxn ang="T10">
                      <a:pos x="T0" y="T1"/>
                    </a:cxn>
                    <a:cxn ang="T11">
                      <a:pos x="T2" y="T3"/>
                    </a:cxn>
                    <a:cxn ang="T12">
                      <a:pos x="T4" y="T5"/>
                    </a:cxn>
                    <a:cxn ang="T13">
                      <a:pos x="T6" y="T7"/>
                    </a:cxn>
                    <a:cxn ang="T14">
                      <a:pos x="T8" y="T9"/>
                    </a:cxn>
                  </a:cxnLst>
                  <a:rect l="T15" t="T16" r="T17" b="T18"/>
                  <a:pathLst>
                    <a:path w="211" h="283">
                      <a:moveTo>
                        <a:pt x="211" y="283"/>
                      </a:moveTo>
                      <a:lnTo>
                        <a:pt x="211" y="37"/>
                      </a:lnTo>
                      <a:lnTo>
                        <a:pt x="0" y="0"/>
                      </a:lnTo>
                      <a:lnTo>
                        <a:pt x="0" y="247"/>
                      </a:lnTo>
                      <a:lnTo>
                        <a:pt x="211" y="283"/>
                      </a:lnTo>
                      <a:close/>
                    </a:path>
                  </a:pathLst>
                </a:custGeom>
                <a:solidFill>
                  <a:srgbClr val="E5CC7F"/>
                </a:solidFill>
                <a:ln w="9525">
                  <a:noFill/>
                  <a:round/>
                  <a:headEnd/>
                  <a:tailEnd/>
                </a:ln>
              </p:spPr>
              <p:txBody>
                <a:bodyPr/>
                <a:lstStyle/>
                <a:p>
                  <a:endParaRPr lang="en-US"/>
                </a:p>
              </p:txBody>
            </p:sp>
            <p:sp>
              <p:nvSpPr>
                <p:cNvPr id="24685" name="Freeform 166"/>
                <p:cNvSpPr>
                  <a:spLocks/>
                </p:cNvSpPr>
                <p:nvPr/>
              </p:nvSpPr>
              <p:spPr bwMode="auto">
                <a:xfrm>
                  <a:off x="2450" y="3460"/>
                  <a:ext cx="38" cy="187"/>
                </a:xfrm>
                <a:custGeom>
                  <a:avLst/>
                  <a:gdLst>
                    <a:gd name="T0" fmla="*/ 0 w 68"/>
                    <a:gd name="T1" fmla="*/ 66 h 312"/>
                    <a:gd name="T2" fmla="*/ 68 w 68"/>
                    <a:gd name="T3" fmla="*/ 0 h 312"/>
                    <a:gd name="T4" fmla="*/ 67 w 68"/>
                    <a:gd name="T5" fmla="*/ 231 h 312"/>
                    <a:gd name="T6" fmla="*/ 0 w 68"/>
                    <a:gd name="T7" fmla="*/ 312 h 312"/>
                    <a:gd name="T8" fmla="*/ 0 w 68"/>
                    <a:gd name="T9" fmla="*/ 66 h 312"/>
                    <a:gd name="T10" fmla="*/ 0 60000 65536"/>
                    <a:gd name="T11" fmla="*/ 0 60000 65536"/>
                    <a:gd name="T12" fmla="*/ 0 60000 65536"/>
                    <a:gd name="T13" fmla="*/ 0 60000 65536"/>
                    <a:gd name="T14" fmla="*/ 0 60000 65536"/>
                    <a:gd name="T15" fmla="*/ 0 w 68"/>
                    <a:gd name="T16" fmla="*/ 0 h 312"/>
                    <a:gd name="T17" fmla="*/ 68 w 68"/>
                    <a:gd name="T18" fmla="*/ 312 h 312"/>
                  </a:gdLst>
                  <a:ahLst/>
                  <a:cxnLst>
                    <a:cxn ang="T10">
                      <a:pos x="T0" y="T1"/>
                    </a:cxn>
                    <a:cxn ang="T11">
                      <a:pos x="T2" y="T3"/>
                    </a:cxn>
                    <a:cxn ang="T12">
                      <a:pos x="T4" y="T5"/>
                    </a:cxn>
                    <a:cxn ang="T13">
                      <a:pos x="T6" y="T7"/>
                    </a:cxn>
                    <a:cxn ang="T14">
                      <a:pos x="T8" y="T9"/>
                    </a:cxn>
                  </a:cxnLst>
                  <a:rect l="T15" t="T16" r="T17" b="T18"/>
                  <a:pathLst>
                    <a:path w="68" h="312">
                      <a:moveTo>
                        <a:pt x="0" y="66"/>
                      </a:moveTo>
                      <a:lnTo>
                        <a:pt x="68" y="0"/>
                      </a:lnTo>
                      <a:lnTo>
                        <a:pt x="67" y="231"/>
                      </a:lnTo>
                      <a:lnTo>
                        <a:pt x="0" y="312"/>
                      </a:lnTo>
                      <a:lnTo>
                        <a:pt x="0" y="66"/>
                      </a:lnTo>
                      <a:close/>
                    </a:path>
                  </a:pathLst>
                </a:custGeom>
                <a:solidFill>
                  <a:srgbClr val="4C3300"/>
                </a:solidFill>
                <a:ln w="9525">
                  <a:noFill/>
                  <a:round/>
                  <a:headEnd/>
                  <a:tailEnd/>
                </a:ln>
              </p:spPr>
              <p:txBody>
                <a:bodyPr/>
                <a:lstStyle/>
                <a:p>
                  <a:endParaRPr lang="en-US"/>
                </a:p>
              </p:txBody>
            </p:sp>
            <p:sp>
              <p:nvSpPr>
                <p:cNvPr id="24686" name="Freeform 167"/>
                <p:cNvSpPr>
                  <a:spLocks/>
                </p:cNvSpPr>
                <p:nvPr/>
              </p:nvSpPr>
              <p:spPr bwMode="auto">
                <a:xfrm>
                  <a:off x="2336" y="3330"/>
                  <a:ext cx="152" cy="169"/>
                </a:xfrm>
                <a:custGeom>
                  <a:avLst/>
                  <a:gdLst>
                    <a:gd name="T0" fmla="*/ 211 w 279"/>
                    <a:gd name="T1" fmla="*/ 279 h 279"/>
                    <a:gd name="T2" fmla="*/ 279 w 279"/>
                    <a:gd name="T3" fmla="*/ 213 h 279"/>
                    <a:gd name="T4" fmla="*/ 279 w 279"/>
                    <a:gd name="T5" fmla="*/ 0 h 279"/>
                    <a:gd name="T6" fmla="*/ 0 w 279"/>
                    <a:gd name="T7" fmla="*/ 242 h 279"/>
                    <a:gd name="T8" fmla="*/ 211 w 279"/>
                    <a:gd name="T9" fmla="*/ 279 h 279"/>
                    <a:gd name="T10" fmla="*/ 0 60000 65536"/>
                    <a:gd name="T11" fmla="*/ 0 60000 65536"/>
                    <a:gd name="T12" fmla="*/ 0 60000 65536"/>
                    <a:gd name="T13" fmla="*/ 0 60000 65536"/>
                    <a:gd name="T14" fmla="*/ 0 60000 65536"/>
                    <a:gd name="T15" fmla="*/ 0 w 279"/>
                    <a:gd name="T16" fmla="*/ 0 h 279"/>
                    <a:gd name="T17" fmla="*/ 279 w 279"/>
                    <a:gd name="T18" fmla="*/ 279 h 279"/>
                  </a:gdLst>
                  <a:ahLst/>
                  <a:cxnLst>
                    <a:cxn ang="T10">
                      <a:pos x="T0" y="T1"/>
                    </a:cxn>
                    <a:cxn ang="T11">
                      <a:pos x="T2" y="T3"/>
                    </a:cxn>
                    <a:cxn ang="T12">
                      <a:pos x="T4" y="T5"/>
                    </a:cxn>
                    <a:cxn ang="T13">
                      <a:pos x="T6" y="T7"/>
                    </a:cxn>
                    <a:cxn ang="T14">
                      <a:pos x="T8" y="T9"/>
                    </a:cxn>
                  </a:cxnLst>
                  <a:rect l="T15" t="T16" r="T17" b="T18"/>
                  <a:pathLst>
                    <a:path w="279" h="279">
                      <a:moveTo>
                        <a:pt x="211" y="279"/>
                      </a:moveTo>
                      <a:lnTo>
                        <a:pt x="279" y="213"/>
                      </a:lnTo>
                      <a:lnTo>
                        <a:pt x="279" y="0"/>
                      </a:lnTo>
                      <a:lnTo>
                        <a:pt x="0" y="242"/>
                      </a:lnTo>
                      <a:lnTo>
                        <a:pt x="211" y="279"/>
                      </a:lnTo>
                      <a:close/>
                    </a:path>
                  </a:pathLst>
                </a:custGeom>
                <a:solidFill>
                  <a:srgbClr val="A0873A"/>
                </a:solidFill>
                <a:ln w="9525">
                  <a:noFill/>
                  <a:round/>
                  <a:headEnd/>
                  <a:tailEnd/>
                </a:ln>
              </p:spPr>
              <p:txBody>
                <a:bodyPr/>
                <a:lstStyle/>
                <a:p>
                  <a:endParaRPr lang="en-US"/>
                </a:p>
              </p:txBody>
            </p:sp>
            <p:sp>
              <p:nvSpPr>
                <p:cNvPr id="24687" name="Freeform 168"/>
                <p:cNvSpPr>
                  <a:spLocks/>
                </p:cNvSpPr>
                <p:nvPr/>
              </p:nvSpPr>
              <p:spPr bwMode="auto">
                <a:xfrm>
                  <a:off x="2164" y="3626"/>
                  <a:ext cx="56" cy="27"/>
                </a:xfrm>
                <a:custGeom>
                  <a:avLst/>
                  <a:gdLst>
                    <a:gd name="T0" fmla="*/ 81 w 105"/>
                    <a:gd name="T1" fmla="*/ 44 h 44"/>
                    <a:gd name="T2" fmla="*/ 105 w 105"/>
                    <a:gd name="T3" fmla="*/ 16 h 44"/>
                    <a:gd name="T4" fmla="*/ 0 w 105"/>
                    <a:gd name="T5" fmla="*/ 0 h 44"/>
                    <a:gd name="T6" fmla="*/ 0 w 105"/>
                    <a:gd name="T7" fmla="*/ 30 h 44"/>
                    <a:gd name="T8" fmla="*/ 81 w 105"/>
                    <a:gd name="T9" fmla="*/ 44 h 44"/>
                    <a:gd name="T10" fmla="*/ 0 60000 65536"/>
                    <a:gd name="T11" fmla="*/ 0 60000 65536"/>
                    <a:gd name="T12" fmla="*/ 0 60000 65536"/>
                    <a:gd name="T13" fmla="*/ 0 60000 65536"/>
                    <a:gd name="T14" fmla="*/ 0 60000 65536"/>
                    <a:gd name="T15" fmla="*/ 0 w 105"/>
                    <a:gd name="T16" fmla="*/ 0 h 44"/>
                    <a:gd name="T17" fmla="*/ 105 w 105"/>
                    <a:gd name="T18" fmla="*/ 44 h 44"/>
                  </a:gdLst>
                  <a:ahLst/>
                  <a:cxnLst>
                    <a:cxn ang="T10">
                      <a:pos x="T0" y="T1"/>
                    </a:cxn>
                    <a:cxn ang="T11">
                      <a:pos x="T2" y="T3"/>
                    </a:cxn>
                    <a:cxn ang="T12">
                      <a:pos x="T4" y="T5"/>
                    </a:cxn>
                    <a:cxn ang="T13">
                      <a:pos x="T6" y="T7"/>
                    </a:cxn>
                    <a:cxn ang="T14">
                      <a:pos x="T8" y="T9"/>
                    </a:cxn>
                  </a:cxnLst>
                  <a:rect l="T15" t="T16" r="T17" b="T18"/>
                  <a:pathLst>
                    <a:path w="105" h="44">
                      <a:moveTo>
                        <a:pt x="81" y="44"/>
                      </a:moveTo>
                      <a:lnTo>
                        <a:pt x="105" y="16"/>
                      </a:lnTo>
                      <a:lnTo>
                        <a:pt x="0" y="0"/>
                      </a:lnTo>
                      <a:lnTo>
                        <a:pt x="0" y="30"/>
                      </a:lnTo>
                      <a:lnTo>
                        <a:pt x="81" y="44"/>
                      </a:lnTo>
                      <a:close/>
                    </a:path>
                  </a:pathLst>
                </a:custGeom>
                <a:solidFill>
                  <a:srgbClr val="7F7F7F"/>
                </a:solidFill>
                <a:ln w="9525">
                  <a:noFill/>
                  <a:round/>
                  <a:headEnd/>
                  <a:tailEnd/>
                </a:ln>
              </p:spPr>
              <p:txBody>
                <a:bodyPr/>
                <a:lstStyle/>
                <a:p>
                  <a:endParaRPr lang="en-US"/>
                </a:p>
              </p:txBody>
            </p:sp>
            <p:sp>
              <p:nvSpPr>
                <p:cNvPr id="24688" name="Freeform 169"/>
                <p:cNvSpPr>
                  <a:spLocks/>
                </p:cNvSpPr>
                <p:nvPr/>
              </p:nvSpPr>
              <p:spPr bwMode="auto">
                <a:xfrm>
                  <a:off x="2455" y="3677"/>
                  <a:ext cx="49" cy="28"/>
                </a:xfrm>
                <a:custGeom>
                  <a:avLst/>
                  <a:gdLst>
                    <a:gd name="T0" fmla="*/ 90 w 90"/>
                    <a:gd name="T1" fmla="*/ 46 h 46"/>
                    <a:gd name="T2" fmla="*/ 90 w 90"/>
                    <a:gd name="T3" fmla="*/ 15 h 46"/>
                    <a:gd name="T4" fmla="*/ 0 w 90"/>
                    <a:gd name="T5" fmla="*/ 0 h 46"/>
                    <a:gd name="T6" fmla="*/ 0 w 90"/>
                    <a:gd name="T7" fmla="*/ 31 h 46"/>
                    <a:gd name="T8" fmla="*/ 90 w 90"/>
                    <a:gd name="T9" fmla="*/ 46 h 46"/>
                    <a:gd name="T10" fmla="*/ 0 60000 65536"/>
                    <a:gd name="T11" fmla="*/ 0 60000 65536"/>
                    <a:gd name="T12" fmla="*/ 0 60000 65536"/>
                    <a:gd name="T13" fmla="*/ 0 60000 65536"/>
                    <a:gd name="T14" fmla="*/ 0 60000 65536"/>
                    <a:gd name="T15" fmla="*/ 0 w 90"/>
                    <a:gd name="T16" fmla="*/ 0 h 46"/>
                    <a:gd name="T17" fmla="*/ 90 w 90"/>
                    <a:gd name="T18" fmla="*/ 46 h 46"/>
                  </a:gdLst>
                  <a:ahLst/>
                  <a:cxnLst>
                    <a:cxn ang="T10">
                      <a:pos x="T0" y="T1"/>
                    </a:cxn>
                    <a:cxn ang="T11">
                      <a:pos x="T2" y="T3"/>
                    </a:cxn>
                    <a:cxn ang="T12">
                      <a:pos x="T4" y="T5"/>
                    </a:cxn>
                    <a:cxn ang="T13">
                      <a:pos x="T6" y="T7"/>
                    </a:cxn>
                    <a:cxn ang="T14">
                      <a:pos x="T8" y="T9"/>
                    </a:cxn>
                  </a:cxnLst>
                  <a:rect l="T15" t="T16" r="T17" b="T18"/>
                  <a:pathLst>
                    <a:path w="90" h="46">
                      <a:moveTo>
                        <a:pt x="90" y="46"/>
                      </a:moveTo>
                      <a:lnTo>
                        <a:pt x="90" y="15"/>
                      </a:lnTo>
                      <a:lnTo>
                        <a:pt x="0" y="0"/>
                      </a:lnTo>
                      <a:lnTo>
                        <a:pt x="0" y="31"/>
                      </a:lnTo>
                      <a:lnTo>
                        <a:pt x="90" y="46"/>
                      </a:lnTo>
                      <a:close/>
                    </a:path>
                  </a:pathLst>
                </a:custGeom>
                <a:solidFill>
                  <a:srgbClr val="7F7F7F"/>
                </a:solidFill>
                <a:ln w="9525">
                  <a:noFill/>
                  <a:round/>
                  <a:headEnd/>
                  <a:tailEnd/>
                </a:ln>
              </p:spPr>
              <p:txBody>
                <a:bodyPr/>
                <a:lstStyle/>
                <a:p>
                  <a:endParaRPr lang="en-US"/>
                </a:p>
              </p:txBody>
            </p:sp>
            <p:sp>
              <p:nvSpPr>
                <p:cNvPr id="24689" name="Freeform 170"/>
                <p:cNvSpPr>
                  <a:spLocks/>
                </p:cNvSpPr>
                <p:nvPr/>
              </p:nvSpPr>
              <p:spPr bwMode="auto">
                <a:xfrm>
                  <a:off x="2039" y="3786"/>
                  <a:ext cx="333" cy="145"/>
                </a:xfrm>
                <a:custGeom>
                  <a:avLst/>
                  <a:gdLst>
                    <a:gd name="T0" fmla="*/ 0 w 615"/>
                    <a:gd name="T1" fmla="*/ 158 h 240"/>
                    <a:gd name="T2" fmla="*/ 188 w 615"/>
                    <a:gd name="T3" fmla="*/ 0 h 240"/>
                    <a:gd name="T4" fmla="*/ 615 w 615"/>
                    <a:gd name="T5" fmla="*/ 59 h 240"/>
                    <a:gd name="T6" fmla="*/ 580 w 615"/>
                    <a:gd name="T7" fmla="*/ 240 h 240"/>
                    <a:gd name="T8" fmla="*/ 0 w 615"/>
                    <a:gd name="T9" fmla="*/ 158 h 240"/>
                    <a:gd name="T10" fmla="*/ 0 60000 65536"/>
                    <a:gd name="T11" fmla="*/ 0 60000 65536"/>
                    <a:gd name="T12" fmla="*/ 0 60000 65536"/>
                    <a:gd name="T13" fmla="*/ 0 60000 65536"/>
                    <a:gd name="T14" fmla="*/ 0 60000 65536"/>
                    <a:gd name="T15" fmla="*/ 0 w 615"/>
                    <a:gd name="T16" fmla="*/ 0 h 240"/>
                    <a:gd name="T17" fmla="*/ 615 w 615"/>
                    <a:gd name="T18" fmla="*/ 240 h 240"/>
                  </a:gdLst>
                  <a:ahLst/>
                  <a:cxnLst>
                    <a:cxn ang="T10">
                      <a:pos x="T0" y="T1"/>
                    </a:cxn>
                    <a:cxn ang="T11">
                      <a:pos x="T2" y="T3"/>
                    </a:cxn>
                    <a:cxn ang="T12">
                      <a:pos x="T4" y="T5"/>
                    </a:cxn>
                    <a:cxn ang="T13">
                      <a:pos x="T6" y="T7"/>
                    </a:cxn>
                    <a:cxn ang="T14">
                      <a:pos x="T8" y="T9"/>
                    </a:cxn>
                  </a:cxnLst>
                  <a:rect l="T15" t="T16" r="T17" b="T18"/>
                  <a:pathLst>
                    <a:path w="615" h="240">
                      <a:moveTo>
                        <a:pt x="0" y="158"/>
                      </a:moveTo>
                      <a:lnTo>
                        <a:pt x="188" y="0"/>
                      </a:lnTo>
                      <a:lnTo>
                        <a:pt x="615" y="59"/>
                      </a:lnTo>
                      <a:lnTo>
                        <a:pt x="580" y="240"/>
                      </a:lnTo>
                      <a:lnTo>
                        <a:pt x="0" y="158"/>
                      </a:lnTo>
                      <a:close/>
                    </a:path>
                  </a:pathLst>
                </a:custGeom>
                <a:solidFill>
                  <a:srgbClr val="CECECE"/>
                </a:solidFill>
                <a:ln w="9525">
                  <a:noFill/>
                  <a:round/>
                  <a:headEnd/>
                  <a:tailEnd/>
                </a:ln>
              </p:spPr>
              <p:txBody>
                <a:bodyPr/>
                <a:lstStyle/>
                <a:p>
                  <a:endParaRPr lang="en-US"/>
                </a:p>
              </p:txBody>
            </p:sp>
            <p:sp>
              <p:nvSpPr>
                <p:cNvPr id="24690" name="Freeform 171"/>
                <p:cNvSpPr>
                  <a:spLocks/>
                </p:cNvSpPr>
                <p:nvPr/>
              </p:nvSpPr>
              <p:spPr bwMode="auto">
                <a:xfrm>
                  <a:off x="2193" y="3641"/>
                  <a:ext cx="233" cy="103"/>
                </a:xfrm>
                <a:custGeom>
                  <a:avLst/>
                  <a:gdLst>
                    <a:gd name="T0" fmla="*/ 91 w 427"/>
                    <a:gd name="T1" fmla="*/ 0 h 170"/>
                    <a:gd name="T2" fmla="*/ 0 w 427"/>
                    <a:gd name="T3" fmla="*/ 95 h 170"/>
                    <a:gd name="T4" fmla="*/ 395 w 427"/>
                    <a:gd name="T5" fmla="*/ 170 h 170"/>
                    <a:gd name="T6" fmla="*/ 427 w 427"/>
                    <a:gd name="T7" fmla="*/ 58 h 170"/>
                    <a:gd name="T8" fmla="*/ 91 w 427"/>
                    <a:gd name="T9" fmla="*/ 0 h 170"/>
                    <a:gd name="T10" fmla="*/ 0 60000 65536"/>
                    <a:gd name="T11" fmla="*/ 0 60000 65536"/>
                    <a:gd name="T12" fmla="*/ 0 60000 65536"/>
                    <a:gd name="T13" fmla="*/ 0 60000 65536"/>
                    <a:gd name="T14" fmla="*/ 0 60000 65536"/>
                    <a:gd name="T15" fmla="*/ 0 w 427"/>
                    <a:gd name="T16" fmla="*/ 0 h 170"/>
                    <a:gd name="T17" fmla="*/ 427 w 427"/>
                    <a:gd name="T18" fmla="*/ 170 h 170"/>
                  </a:gdLst>
                  <a:ahLst/>
                  <a:cxnLst>
                    <a:cxn ang="T10">
                      <a:pos x="T0" y="T1"/>
                    </a:cxn>
                    <a:cxn ang="T11">
                      <a:pos x="T2" y="T3"/>
                    </a:cxn>
                    <a:cxn ang="T12">
                      <a:pos x="T4" y="T5"/>
                    </a:cxn>
                    <a:cxn ang="T13">
                      <a:pos x="T6" y="T7"/>
                    </a:cxn>
                    <a:cxn ang="T14">
                      <a:pos x="T8" y="T9"/>
                    </a:cxn>
                  </a:cxnLst>
                  <a:rect l="T15" t="T16" r="T17" b="T18"/>
                  <a:pathLst>
                    <a:path w="427" h="170">
                      <a:moveTo>
                        <a:pt x="91" y="0"/>
                      </a:moveTo>
                      <a:lnTo>
                        <a:pt x="0" y="95"/>
                      </a:lnTo>
                      <a:lnTo>
                        <a:pt x="395" y="170"/>
                      </a:lnTo>
                      <a:lnTo>
                        <a:pt x="427" y="58"/>
                      </a:lnTo>
                      <a:lnTo>
                        <a:pt x="91" y="0"/>
                      </a:lnTo>
                      <a:close/>
                    </a:path>
                  </a:pathLst>
                </a:custGeom>
                <a:solidFill>
                  <a:srgbClr val="AAAAAA"/>
                </a:solidFill>
                <a:ln w="9525">
                  <a:noFill/>
                  <a:round/>
                  <a:headEnd/>
                  <a:tailEnd/>
                </a:ln>
              </p:spPr>
              <p:txBody>
                <a:bodyPr/>
                <a:lstStyle/>
                <a:p>
                  <a:endParaRPr lang="en-US"/>
                </a:p>
              </p:txBody>
            </p:sp>
            <p:sp>
              <p:nvSpPr>
                <p:cNvPr id="24691" name="Freeform 172"/>
                <p:cNvSpPr>
                  <a:spLocks/>
                </p:cNvSpPr>
                <p:nvPr/>
              </p:nvSpPr>
              <p:spPr bwMode="auto">
                <a:xfrm>
                  <a:off x="2136" y="3650"/>
                  <a:ext cx="157" cy="251"/>
                </a:xfrm>
                <a:custGeom>
                  <a:avLst/>
                  <a:gdLst>
                    <a:gd name="T0" fmla="*/ 285 w 291"/>
                    <a:gd name="T1" fmla="*/ 0 h 417"/>
                    <a:gd name="T2" fmla="*/ 0 w 291"/>
                    <a:gd name="T3" fmla="*/ 414 h 417"/>
                    <a:gd name="T4" fmla="*/ 24 w 291"/>
                    <a:gd name="T5" fmla="*/ 417 h 417"/>
                    <a:gd name="T6" fmla="*/ 291 w 291"/>
                    <a:gd name="T7" fmla="*/ 0 h 417"/>
                    <a:gd name="T8" fmla="*/ 285 w 291"/>
                    <a:gd name="T9" fmla="*/ 0 h 417"/>
                    <a:gd name="T10" fmla="*/ 0 60000 65536"/>
                    <a:gd name="T11" fmla="*/ 0 60000 65536"/>
                    <a:gd name="T12" fmla="*/ 0 60000 65536"/>
                    <a:gd name="T13" fmla="*/ 0 60000 65536"/>
                    <a:gd name="T14" fmla="*/ 0 60000 65536"/>
                    <a:gd name="T15" fmla="*/ 0 w 291"/>
                    <a:gd name="T16" fmla="*/ 0 h 417"/>
                    <a:gd name="T17" fmla="*/ 291 w 291"/>
                    <a:gd name="T18" fmla="*/ 417 h 417"/>
                  </a:gdLst>
                  <a:ahLst/>
                  <a:cxnLst>
                    <a:cxn ang="T10">
                      <a:pos x="T0" y="T1"/>
                    </a:cxn>
                    <a:cxn ang="T11">
                      <a:pos x="T2" y="T3"/>
                    </a:cxn>
                    <a:cxn ang="T12">
                      <a:pos x="T4" y="T5"/>
                    </a:cxn>
                    <a:cxn ang="T13">
                      <a:pos x="T6" y="T7"/>
                    </a:cxn>
                    <a:cxn ang="T14">
                      <a:pos x="T8" y="T9"/>
                    </a:cxn>
                  </a:cxnLst>
                  <a:rect l="T15" t="T16" r="T17" b="T18"/>
                  <a:pathLst>
                    <a:path w="291" h="417">
                      <a:moveTo>
                        <a:pt x="285" y="0"/>
                      </a:moveTo>
                      <a:lnTo>
                        <a:pt x="0" y="414"/>
                      </a:lnTo>
                      <a:lnTo>
                        <a:pt x="24" y="417"/>
                      </a:lnTo>
                      <a:lnTo>
                        <a:pt x="291" y="0"/>
                      </a:lnTo>
                      <a:lnTo>
                        <a:pt x="285" y="0"/>
                      </a:lnTo>
                      <a:close/>
                    </a:path>
                  </a:pathLst>
                </a:custGeom>
                <a:solidFill>
                  <a:srgbClr val="000000"/>
                </a:solidFill>
                <a:ln w="9525">
                  <a:noFill/>
                  <a:round/>
                  <a:headEnd/>
                  <a:tailEnd/>
                </a:ln>
              </p:spPr>
              <p:txBody>
                <a:bodyPr/>
                <a:lstStyle/>
                <a:p>
                  <a:endParaRPr lang="en-US"/>
                </a:p>
              </p:txBody>
            </p:sp>
            <p:sp>
              <p:nvSpPr>
                <p:cNvPr id="24692" name="Freeform 173"/>
                <p:cNvSpPr>
                  <a:spLocks/>
                </p:cNvSpPr>
                <p:nvPr/>
              </p:nvSpPr>
              <p:spPr bwMode="auto">
                <a:xfrm>
                  <a:off x="2118" y="3647"/>
                  <a:ext cx="172" cy="251"/>
                </a:xfrm>
                <a:custGeom>
                  <a:avLst/>
                  <a:gdLst>
                    <a:gd name="T0" fmla="*/ 318 w 318"/>
                    <a:gd name="T1" fmla="*/ 1 h 411"/>
                    <a:gd name="T2" fmla="*/ 33 w 318"/>
                    <a:gd name="T3" fmla="*/ 411 h 411"/>
                    <a:gd name="T4" fmla="*/ 0 w 318"/>
                    <a:gd name="T5" fmla="*/ 406 h 411"/>
                    <a:gd name="T6" fmla="*/ 309 w 318"/>
                    <a:gd name="T7" fmla="*/ 0 h 411"/>
                    <a:gd name="T8" fmla="*/ 318 w 318"/>
                    <a:gd name="T9" fmla="*/ 1 h 411"/>
                    <a:gd name="T10" fmla="*/ 0 60000 65536"/>
                    <a:gd name="T11" fmla="*/ 0 60000 65536"/>
                    <a:gd name="T12" fmla="*/ 0 60000 65536"/>
                    <a:gd name="T13" fmla="*/ 0 60000 65536"/>
                    <a:gd name="T14" fmla="*/ 0 60000 65536"/>
                    <a:gd name="T15" fmla="*/ 0 w 318"/>
                    <a:gd name="T16" fmla="*/ 0 h 411"/>
                    <a:gd name="T17" fmla="*/ 318 w 318"/>
                    <a:gd name="T18" fmla="*/ 411 h 411"/>
                  </a:gdLst>
                  <a:ahLst/>
                  <a:cxnLst>
                    <a:cxn ang="T10">
                      <a:pos x="T0" y="T1"/>
                    </a:cxn>
                    <a:cxn ang="T11">
                      <a:pos x="T2" y="T3"/>
                    </a:cxn>
                    <a:cxn ang="T12">
                      <a:pos x="T4" y="T5"/>
                    </a:cxn>
                    <a:cxn ang="T13">
                      <a:pos x="T6" y="T7"/>
                    </a:cxn>
                    <a:cxn ang="T14">
                      <a:pos x="T8" y="T9"/>
                    </a:cxn>
                  </a:cxnLst>
                  <a:rect l="T15" t="T16" r="T17" b="T18"/>
                  <a:pathLst>
                    <a:path w="318" h="411">
                      <a:moveTo>
                        <a:pt x="318" y="1"/>
                      </a:moveTo>
                      <a:lnTo>
                        <a:pt x="33" y="411"/>
                      </a:lnTo>
                      <a:lnTo>
                        <a:pt x="0" y="406"/>
                      </a:lnTo>
                      <a:lnTo>
                        <a:pt x="309" y="0"/>
                      </a:lnTo>
                      <a:lnTo>
                        <a:pt x="318" y="1"/>
                      </a:lnTo>
                      <a:close/>
                    </a:path>
                  </a:pathLst>
                </a:custGeom>
                <a:solidFill>
                  <a:srgbClr val="DBDBDB"/>
                </a:solidFill>
                <a:ln w="9525">
                  <a:noFill/>
                  <a:round/>
                  <a:headEnd/>
                  <a:tailEnd/>
                </a:ln>
              </p:spPr>
              <p:txBody>
                <a:bodyPr/>
                <a:lstStyle/>
                <a:p>
                  <a:endParaRPr lang="en-US"/>
                </a:p>
              </p:txBody>
            </p:sp>
            <p:sp>
              <p:nvSpPr>
                <p:cNvPr id="24693" name="Freeform 174"/>
                <p:cNvSpPr>
                  <a:spLocks/>
                </p:cNvSpPr>
                <p:nvPr/>
              </p:nvSpPr>
              <p:spPr bwMode="auto">
                <a:xfrm>
                  <a:off x="2185" y="3826"/>
                  <a:ext cx="92" cy="24"/>
                </a:xfrm>
                <a:custGeom>
                  <a:avLst/>
                  <a:gdLst>
                    <a:gd name="T0" fmla="*/ 0 w 169"/>
                    <a:gd name="T1" fmla="*/ 19 h 42"/>
                    <a:gd name="T2" fmla="*/ 157 w 169"/>
                    <a:gd name="T3" fmla="*/ 42 h 42"/>
                    <a:gd name="T4" fmla="*/ 169 w 169"/>
                    <a:gd name="T5" fmla="*/ 24 h 42"/>
                    <a:gd name="T6" fmla="*/ 14 w 169"/>
                    <a:gd name="T7" fmla="*/ 0 h 42"/>
                    <a:gd name="T8" fmla="*/ 0 w 169"/>
                    <a:gd name="T9" fmla="*/ 19 h 42"/>
                    <a:gd name="T10" fmla="*/ 0 60000 65536"/>
                    <a:gd name="T11" fmla="*/ 0 60000 65536"/>
                    <a:gd name="T12" fmla="*/ 0 60000 65536"/>
                    <a:gd name="T13" fmla="*/ 0 60000 65536"/>
                    <a:gd name="T14" fmla="*/ 0 60000 65536"/>
                    <a:gd name="T15" fmla="*/ 0 w 169"/>
                    <a:gd name="T16" fmla="*/ 0 h 42"/>
                    <a:gd name="T17" fmla="*/ 169 w 169"/>
                    <a:gd name="T18" fmla="*/ 42 h 42"/>
                  </a:gdLst>
                  <a:ahLst/>
                  <a:cxnLst>
                    <a:cxn ang="T10">
                      <a:pos x="T0" y="T1"/>
                    </a:cxn>
                    <a:cxn ang="T11">
                      <a:pos x="T2" y="T3"/>
                    </a:cxn>
                    <a:cxn ang="T12">
                      <a:pos x="T4" y="T5"/>
                    </a:cxn>
                    <a:cxn ang="T13">
                      <a:pos x="T6" y="T7"/>
                    </a:cxn>
                    <a:cxn ang="T14">
                      <a:pos x="T8" y="T9"/>
                    </a:cxn>
                  </a:cxnLst>
                  <a:rect l="T15" t="T16" r="T17" b="T18"/>
                  <a:pathLst>
                    <a:path w="169" h="42">
                      <a:moveTo>
                        <a:pt x="0" y="19"/>
                      </a:moveTo>
                      <a:lnTo>
                        <a:pt x="157" y="42"/>
                      </a:lnTo>
                      <a:lnTo>
                        <a:pt x="169" y="24"/>
                      </a:lnTo>
                      <a:lnTo>
                        <a:pt x="14" y="0"/>
                      </a:lnTo>
                      <a:lnTo>
                        <a:pt x="0" y="19"/>
                      </a:lnTo>
                      <a:close/>
                    </a:path>
                  </a:pathLst>
                </a:custGeom>
                <a:solidFill>
                  <a:srgbClr val="000000"/>
                </a:solidFill>
                <a:ln w="9525">
                  <a:noFill/>
                  <a:round/>
                  <a:headEnd/>
                  <a:tailEnd/>
                </a:ln>
              </p:spPr>
              <p:txBody>
                <a:bodyPr/>
                <a:lstStyle/>
                <a:p>
                  <a:endParaRPr lang="en-US"/>
                </a:p>
              </p:txBody>
            </p:sp>
            <p:sp>
              <p:nvSpPr>
                <p:cNvPr id="24694" name="Freeform 175"/>
                <p:cNvSpPr>
                  <a:spLocks/>
                </p:cNvSpPr>
                <p:nvPr/>
              </p:nvSpPr>
              <p:spPr bwMode="auto">
                <a:xfrm>
                  <a:off x="2231" y="3744"/>
                  <a:ext cx="89" cy="24"/>
                </a:xfrm>
                <a:custGeom>
                  <a:avLst/>
                  <a:gdLst>
                    <a:gd name="T0" fmla="*/ 0 w 164"/>
                    <a:gd name="T1" fmla="*/ 18 h 40"/>
                    <a:gd name="T2" fmla="*/ 151 w 164"/>
                    <a:gd name="T3" fmla="*/ 40 h 40"/>
                    <a:gd name="T4" fmla="*/ 164 w 164"/>
                    <a:gd name="T5" fmla="*/ 22 h 40"/>
                    <a:gd name="T6" fmla="*/ 14 w 164"/>
                    <a:gd name="T7" fmla="*/ 0 h 40"/>
                    <a:gd name="T8" fmla="*/ 0 w 164"/>
                    <a:gd name="T9" fmla="*/ 18 h 40"/>
                    <a:gd name="T10" fmla="*/ 0 60000 65536"/>
                    <a:gd name="T11" fmla="*/ 0 60000 65536"/>
                    <a:gd name="T12" fmla="*/ 0 60000 65536"/>
                    <a:gd name="T13" fmla="*/ 0 60000 65536"/>
                    <a:gd name="T14" fmla="*/ 0 60000 65536"/>
                    <a:gd name="T15" fmla="*/ 0 w 164"/>
                    <a:gd name="T16" fmla="*/ 0 h 40"/>
                    <a:gd name="T17" fmla="*/ 164 w 164"/>
                    <a:gd name="T18" fmla="*/ 40 h 40"/>
                  </a:gdLst>
                  <a:ahLst/>
                  <a:cxnLst>
                    <a:cxn ang="T10">
                      <a:pos x="T0" y="T1"/>
                    </a:cxn>
                    <a:cxn ang="T11">
                      <a:pos x="T2" y="T3"/>
                    </a:cxn>
                    <a:cxn ang="T12">
                      <a:pos x="T4" y="T5"/>
                    </a:cxn>
                    <a:cxn ang="T13">
                      <a:pos x="T6" y="T7"/>
                    </a:cxn>
                    <a:cxn ang="T14">
                      <a:pos x="T8" y="T9"/>
                    </a:cxn>
                  </a:cxnLst>
                  <a:rect l="T15" t="T16" r="T17" b="T18"/>
                  <a:pathLst>
                    <a:path w="164" h="40">
                      <a:moveTo>
                        <a:pt x="0" y="18"/>
                      </a:moveTo>
                      <a:lnTo>
                        <a:pt x="151" y="40"/>
                      </a:lnTo>
                      <a:lnTo>
                        <a:pt x="164" y="22"/>
                      </a:lnTo>
                      <a:lnTo>
                        <a:pt x="14" y="0"/>
                      </a:lnTo>
                      <a:lnTo>
                        <a:pt x="0" y="18"/>
                      </a:lnTo>
                      <a:close/>
                    </a:path>
                  </a:pathLst>
                </a:custGeom>
                <a:solidFill>
                  <a:srgbClr val="000000"/>
                </a:solidFill>
                <a:ln w="9525">
                  <a:noFill/>
                  <a:round/>
                  <a:headEnd/>
                  <a:tailEnd/>
                </a:ln>
              </p:spPr>
              <p:txBody>
                <a:bodyPr/>
                <a:lstStyle/>
                <a:p>
                  <a:endParaRPr lang="en-US"/>
                </a:p>
              </p:txBody>
            </p:sp>
            <p:sp>
              <p:nvSpPr>
                <p:cNvPr id="24695" name="Freeform 176"/>
                <p:cNvSpPr>
                  <a:spLocks/>
                </p:cNvSpPr>
                <p:nvPr/>
              </p:nvSpPr>
              <p:spPr bwMode="auto">
                <a:xfrm>
                  <a:off x="2269" y="3684"/>
                  <a:ext cx="81" cy="21"/>
                </a:xfrm>
                <a:custGeom>
                  <a:avLst/>
                  <a:gdLst>
                    <a:gd name="T0" fmla="*/ 0 w 154"/>
                    <a:gd name="T1" fmla="*/ 14 h 35"/>
                    <a:gd name="T2" fmla="*/ 148 w 154"/>
                    <a:gd name="T3" fmla="*/ 35 h 35"/>
                    <a:gd name="T4" fmla="*/ 154 w 154"/>
                    <a:gd name="T5" fmla="*/ 22 h 35"/>
                    <a:gd name="T6" fmla="*/ 8 w 154"/>
                    <a:gd name="T7" fmla="*/ 0 h 35"/>
                    <a:gd name="T8" fmla="*/ 0 w 154"/>
                    <a:gd name="T9" fmla="*/ 14 h 35"/>
                    <a:gd name="T10" fmla="*/ 0 60000 65536"/>
                    <a:gd name="T11" fmla="*/ 0 60000 65536"/>
                    <a:gd name="T12" fmla="*/ 0 60000 65536"/>
                    <a:gd name="T13" fmla="*/ 0 60000 65536"/>
                    <a:gd name="T14" fmla="*/ 0 60000 65536"/>
                    <a:gd name="T15" fmla="*/ 0 w 154"/>
                    <a:gd name="T16" fmla="*/ 0 h 35"/>
                    <a:gd name="T17" fmla="*/ 154 w 154"/>
                    <a:gd name="T18" fmla="*/ 35 h 35"/>
                  </a:gdLst>
                  <a:ahLst/>
                  <a:cxnLst>
                    <a:cxn ang="T10">
                      <a:pos x="T0" y="T1"/>
                    </a:cxn>
                    <a:cxn ang="T11">
                      <a:pos x="T2" y="T3"/>
                    </a:cxn>
                    <a:cxn ang="T12">
                      <a:pos x="T4" y="T5"/>
                    </a:cxn>
                    <a:cxn ang="T13">
                      <a:pos x="T6" y="T7"/>
                    </a:cxn>
                    <a:cxn ang="T14">
                      <a:pos x="T8" y="T9"/>
                    </a:cxn>
                  </a:cxnLst>
                  <a:rect l="T15" t="T16" r="T17" b="T18"/>
                  <a:pathLst>
                    <a:path w="154" h="35">
                      <a:moveTo>
                        <a:pt x="0" y="14"/>
                      </a:moveTo>
                      <a:lnTo>
                        <a:pt x="148" y="35"/>
                      </a:lnTo>
                      <a:lnTo>
                        <a:pt x="154" y="22"/>
                      </a:lnTo>
                      <a:lnTo>
                        <a:pt x="8" y="0"/>
                      </a:lnTo>
                      <a:lnTo>
                        <a:pt x="0" y="14"/>
                      </a:lnTo>
                      <a:close/>
                    </a:path>
                  </a:pathLst>
                </a:custGeom>
                <a:solidFill>
                  <a:srgbClr val="000000"/>
                </a:solidFill>
                <a:ln w="9525">
                  <a:noFill/>
                  <a:round/>
                  <a:headEnd/>
                  <a:tailEnd/>
                </a:ln>
              </p:spPr>
              <p:txBody>
                <a:bodyPr/>
                <a:lstStyle/>
                <a:p>
                  <a:endParaRPr lang="en-US"/>
                </a:p>
              </p:txBody>
            </p:sp>
            <p:sp>
              <p:nvSpPr>
                <p:cNvPr id="24696" name="Freeform 177"/>
                <p:cNvSpPr>
                  <a:spLocks/>
                </p:cNvSpPr>
                <p:nvPr/>
              </p:nvSpPr>
              <p:spPr bwMode="auto">
                <a:xfrm>
                  <a:off x="2253" y="3665"/>
                  <a:ext cx="127" cy="254"/>
                </a:xfrm>
                <a:custGeom>
                  <a:avLst/>
                  <a:gdLst>
                    <a:gd name="T0" fmla="*/ 226 w 232"/>
                    <a:gd name="T1" fmla="*/ 1 h 421"/>
                    <a:gd name="T2" fmla="*/ 0 w 232"/>
                    <a:gd name="T3" fmla="*/ 418 h 421"/>
                    <a:gd name="T4" fmla="*/ 21 w 232"/>
                    <a:gd name="T5" fmla="*/ 421 h 421"/>
                    <a:gd name="T6" fmla="*/ 232 w 232"/>
                    <a:gd name="T7" fmla="*/ 0 h 421"/>
                    <a:gd name="T8" fmla="*/ 226 w 232"/>
                    <a:gd name="T9" fmla="*/ 1 h 421"/>
                    <a:gd name="T10" fmla="*/ 0 60000 65536"/>
                    <a:gd name="T11" fmla="*/ 0 60000 65536"/>
                    <a:gd name="T12" fmla="*/ 0 60000 65536"/>
                    <a:gd name="T13" fmla="*/ 0 60000 65536"/>
                    <a:gd name="T14" fmla="*/ 0 60000 65536"/>
                    <a:gd name="T15" fmla="*/ 0 w 232"/>
                    <a:gd name="T16" fmla="*/ 0 h 421"/>
                    <a:gd name="T17" fmla="*/ 232 w 232"/>
                    <a:gd name="T18" fmla="*/ 421 h 421"/>
                  </a:gdLst>
                  <a:ahLst/>
                  <a:cxnLst>
                    <a:cxn ang="T10">
                      <a:pos x="T0" y="T1"/>
                    </a:cxn>
                    <a:cxn ang="T11">
                      <a:pos x="T2" y="T3"/>
                    </a:cxn>
                    <a:cxn ang="T12">
                      <a:pos x="T4" y="T5"/>
                    </a:cxn>
                    <a:cxn ang="T13">
                      <a:pos x="T6" y="T7"/>
                    </a:cxn>
                    <a:cxn ang="T14">
                      <a:pos x="T8" y="T9"/>
                    </a:cxn>
                  </a:cxnLst>
                  <a:rect l="T15" t="T16" r="T17" b="T18"/>
                  <a:pathLst>
                    <a:path w="232" h="421">
                      <a:moveTo>
                        <a:pt x="226" y="1"/>
                      </a:moveTo>
                      <a:lnTo>
                        <a:pt x="0" y="418"/>
                      </a:lnTo>
                      <a:lnTo>
                        <a:pt x="21" y="421"/>
                      </a:lnTo>
                      <a:lnTo>
                        <a:pt x="232" y="0"/>
                      </a:lnTo>
                      <a:lnTo>
                        <a:pt x="226" y="1"/>
                      </a:lnTo>
                      <a:close/>
                    </a:path>
                  </a:pathLst>
                </a:custGeom>
                <a:solidFill>
                  <a:srgbClr val="000000"/>
                </a:solidFill>
                <a:ln w="9525">
                  <a:noFill/>
                  <a:round/>
                  <a:headEnd/>
                  <a:tailEnd/>
                </a:ln>
              </p:spPr>
              <p:txBody>
                <a:bodyPr/>
                <a:lstStyle/>
                <a:p>
                  <a:endParaRPr lang="en-US"/>
                </a:p>
              </p:txBody>
            </p:sp>
            <p:sp>
              <p:nvSpPr>
                <p:cNvPr id="24697" name="Freeform 178"/>
                <p:cNvSpPr>
                  <a:spLocks/>
                </p:cNvSpPr>
                <p:nvPr/>
              </p:nvSpPr>
              <p:spPr bwMode="auto">
                <a:xfrm>
                  <a:off x="2236" y="3665"/>
                  <a:ext cx="141" cy="251"/>
                </a:xfrm>
                <a:custGeom>
                  <a:avLst/>
                  <a:gdLst>
                    <a:gd name="T0" fmla="*/ 259 w 259"/>
                    <a:gd name="T1" fmla="*/ 1 h 418"/>
                    <a:gd name="T2" fmla="*/ 33 w 259"/>
                    <a:gd name="T3" fmla="*/ 418 h 418"/>
                    <a:gd name="T4" fmla="*/ 0 w 259"/>
                    <a:gd name="T5" fmla="*/ 413 h 418"/>
                    <a:gd name="T6" fmla="*/ 249 w 259"/>
                    <a:gd name="T7" fmla="*/ 0 h 418"/>
                    <a:gd name="T8" fmla="*/ 259 w 259"/>
                    <a:gd name="T9" fmla="*/ 1 h 418"/>
                    <a:gd name="T10" fmla="*/ 0 60000 65536"/>
                    <a:gd name="T11" fmla="*/ 0 60000 65536"/>
                    <a:gd name="T12" fmla="*/ 0 60000 65536"/>
                    <a:gd name="T13" fmla="*/ 0 60000 65536"/>
                    <a:gd name="T14" fmla="*/ 0 60000 65536"/>
                    <a:gd name="T15" fmla="*/ 0 w 259"/>
                    <a:gd name="T16" fmla="*/ 0 h 418"/>
                    <a:gd name="T17" fmla="*/ 259 w 259"/>
                    <a:gd name="T18" fmla="*/ 418 h 418"/>
                  </a:gdLst>
                  <a:ahLst/>
                  <a:cxnLst>
                    <a:cxn ang="T10">
                      <a:pos x="T0" y="T1"/>
                    </a:cxn>
                    <a:cxn ang="T11">
                      <a:pos x="T2" y="T3"/>
                    </a:cxn>
                    <a:cxn ang="T12">
                      <a:pos x="T4" y="T5"/>
                    </a:cxn>
                    <a:cxn ang="T13">
                      <a:pos x="T6" y="T7"/>
                    </a:cxn>
                    <a:cxn ang="T14">
                      <a:pos x="T8" y="T9"/>
                    </a:cxn>
                  </a:cxnLst>
                  <a:rect l="T15" t="T16" r="T17" b="T18"/>
                  <a:pathLst>
                    <a:path w="259" h="418">
                      <a:moveTo>
                        <a:pt x="259" y="1"/>
                      </a:moveTo>
                      <a:lnTo>
                        <a:pt x="33" y="418"/>
                      </a:lnTo>
                      <a:lnTo>
                        <a:pt x="0" y="413"/>
                      </a:lnTo>
                      <a:lnTo>
                        <a:pt x="249" y="0"/>
                      </a:lnTo>
                      <a:lnTo>
                        <a:pt x="259" y="1"/>
                      </a:lnTo>
                      <a:close/>
                    </a:path>
                  </a:pathLst>
                </a:custGeom>
                <a:solidFill>
                  <a:srgbClr val="DBDBDB"/>
                </a:solidFill>
                <a:ln w="9525">
                  <a:noFill/>
                  <a:round/>
                  <a:headEnd/>
                  <a:tailEnd/>
                </a:ln>
              </p:spPr>
              <p:txBody>
                <a:bodyPr/>
                <a:lstStyle/>
                <a:p>
                  <a:endParaRPr lang="en-US"/>
                </a:p>
              </p:txBody>
            </p:sp>
            <p:sp>
              <p:nvSpPr>
                <p:cNvPr id="24698" name="Freeform 179"/>
                <p:cNvSpPr>
                  <a:spLocks/>
                </p:cNvSpPr>
                <p:nvPr/>
              </p:nvSpPr>
              <p:spPr bwMode="auto">
                <a:xfrm>
                  <a:off x="2509" y="3439"/>
                  <a:ext cx="149" cy="278"/>
                </a:xfrm>
                <a:custGeom>
                  <a:avLst/>
                  <a:gdLst>
                    <a:gd name="T0" fmla="*/ 242 w 275"/>
                    <a:gd name="T1" fmla="*/ 8 h 459"/>
                    <a:gd name="T2" fmla="*/ 230 w 275"/>
                    <a:gd name="T3" fmla="*/ 1 h 459"/>
                    <a:gd name="T4" fmla="*/ 218 w 275"/>
                    <a:gd name="T5" fmla="*/ 0 h 459"/>
                    <a:gd name="T6" fmla="*/ 205 w 275"/>
                    <a:gd name="T7" fmla="*/ 5 h 459"/>
                    <a:gd name="T8" fmla="*/ 194 w 275"/>
                    <a:gd name="T9" fmla="*/ 16 h 459"/>
                    <a:gd name="T10" fmla="*/ 183 w 275"/>
                    <a:gd name="T11" fmla="*/ 32 h 459"/>
                    <a:gd name="T12" fmla="*/ 173 w 275"/>
                    <a:gd name="T13" fmla="*/ 54 h 459"/>
                    <a:gd name="T14" fmla="*/ 164 w 275"/>
                    <a:gd name="T15" fmla="*/ 79 h 459"/>
                    <a:gd name="T16" fmla="*/ 156 w 275"/>
                    <a:gd name="T17" fmla="*/ 108 h 459"/>
                    <a:gd name="T18" fmla="*/ 152 w 275"/>
                    <a:gd name="T19" fmla="*/ 129 h 459"/>
                    <a:gd name="T20" fmla="*/ 150 w 275"/>
                    <a:gd name="T21" fmla="*/ 150 h 459"/>
                    <a:gd name="T22" fmla="*/ 148 w 275"/>
                    <a:gd name="T23" fmla="*/ 171 h 459"/>
                    <a:gd name="T24" fmla="*/ 148 w 275"/>
                    <a:gd name="T25" fmla="*/ 192 h 459"/>
                    <a:gd name="T26" fmla="*/ 143 w 275"/>
                    <a:gd name="T27" fmla="*/ 200 h 459"/>
                    <a:gd name="T28" fmla="*/ 139 w 275"/>
                    <a:gd name="T29" fmla="*/ 181 h 459"/>
                    <a:gd name="T30" fmla="*/ 133 w 275"/>
                    <a:gd name="T31" fmla="*/ 163 h 459"/>
                    <a:gd name="T32" fmla="*/ 126 w 275"/>
                    <a:gd name="T33" fmla="*/ 148 h 459"/>
                    <a:gd name="T34" fmla="*/ 118 w 275"/>
                    <a:gd name="T35" fmla="*/ 136 h 459"/>
                    <a:gd name="T36" fmla="*/ 106 w 275"/>
                    <a:gd name="T37" fmla="*/ 128 h 459"/>
                    <a:gd name="T38" fmla="*/ 93 w 275"/>
                    <a:gd name="T39" fmla="*/ 126 h 459"/>
                    <a:gd name="T40" fmla="*/ 80 w 275"/>
                    <a:gd name="T41" fmla="*/ 130 h 459"/>
                    <a:gd name="T42" fmla="*/ 67 w 275"/>
                    <a:gd name="T43" fmla="*/ 140 h 459"/>
                    <a:gd name="T44" fmla="*/ 54 w 275"/>
                    <a:gd name="T45" fmla="*/ 155 h 459"/>
                    <a:gd name="T46" fmla="*/ 42 w 275"/>
                    <a:gd name="T47" fmla="*/ 176 h 459"/>
                    <a:gd name="T48" fmla="*/ 32 w 275"/>
                    <a:gd name="T49" fmla="*/ 201 h 459"/>
                    <a:gd name="T50" fmla="*/ 24 w 275"/>
                    <a:gd name="T51" fmla="*/ 230 h 459"/>
                    <a:gd name="T52" fmla="*/ 20 w 275"/>
                    <a:gd name="T53" fmla="*/ 251 h 459"/>
                    <a:gd name="T54" fmla="*/ 17 w 275"/>
                    <a:gd name="T55" fmla="*/ 274 h 459"/>
                    <a:gd name="T56" fmla="*/ 16 w 275"/>
                    <a:gd name="T57" fmla="*/ 295 h 459"/>
                    <a:gd name="T58" fmla="*/ 15 w 275"/>
                    <a:gd name="T59" fmla="*/ 317 h 459"/>
                    <a:gd name="T60" fmla="*/ 1 w 275"/>
                    <a:gd name="T61" fmla="*/ 354 h 459"/>
                    <a:gd name="T62" fmla="*/ 0 w 275"/>
                    <a:gd name="T63" fmla="*/ 448 h 459"/>
                    <a:gd name="T64" fmla="*/ 73 w 275"/>
                    <a:gd name="T65" fmla="*/ 459 h 459"/>
                    <a:gd name="T66" fmla="*/ 82 w 275"/>
                    <a:gd name="T67" fmla="*/ 457 h 459"/>
                    <a:gd name="T68" fmla="*/ 91 w 275"/>
                    <a:gd name="T69" fmla="*/ 451 h 459"/>
                    <a:gd name="T70" fmla="*/ 100 w 275"/>
                    <a:gd name="T71" fmla="*/ 443 h 459"/>
                    <a:gd name="T72" fmla="*/ 109 w 275"/>
                    <a:gd name="T73" fmla="*/ 432 h 459"/>
                    <a:gd name="T74" fmla="*/ 117 w 275"/>
                    <a:gd name="T75" fmla="*/ 417 h 459"/>
                    <a:gd name="T76" fmla="*/ 124 w 275"/>
                    <a:gd name="T77" fmla="*/ 400 h 459"/>
                    <a:gd name="T78" fmla="*/ 131 w 275"/>
                    <a:gd name="T79" fmla="*/ 379 h 459"/>
                    <a:gd name="T80" fmla="*/ 136 w 275"/>
                    <a:gd name="T81" fmla="*/ 357 h 459"/>
                    <a:gd name="T82" fmla="*/ 138 w 275"/>
                    <a:gd name="T83" fmla="*/ 348 h 459"/>
                    <a:gd name="T84" fmla="*/ 139 w 275"/>
                    <a:gd name="T85" fmla="*/ 336 h 459"/>
                    <a:gd name="T86" fmla="*/ 141 w 275"/>
                    <a:gd name="T87" fmla="*/ 324 h 459"/>
                    <a:gd name="T88" fmla="*/ 142 w 275"/>
                    <a:gd name="T89" fmla="*/ 316 h 459"/>
                    <a:gd name="T90" fmla="*/ 197 w 275"/>
                    <a:gd name="T91" fmla="*/ 323 h 459"/>
                    <a:gd name="T92" fmla="*/ 207 w 275"/>
                    <a:gd name="T93" fmla="*/ 324 h 459"/>
                    <a:gd name="T94" fmla="*/ 217 w 275"/>
                    <a:gd name="T95" fmla="*/ 320 h 459"/>
                    <a:gd name="T96" fmla="*/ 227 w 275"/>
                    <a:gd name="T97" fmla="*/ 313 h 459"/>
                    <a:gd name="T98" fmla="*/ 236 w 275"/>
                    <a:gd name="T99" fmla="*/ 301 h 459"/>
                    <a:gd name="T100" fmla="*/ 246 w 275"/>
                    <a:gd name="T101" fmla="*/ 286 h 459"/>
                    <a:gd name="T102" fmla="*/ 254 w 275"/>
                    <a:gd name="T103" fmla="*/ 267 h 459"/>
                    <a:gd name="T104" fmla="*/ 261 w 275"/>
                    <a:gd name="T105" fmla="*/ 246 h 459"/>
                    <a:gd name="T106" fmla="*/ 267 w 275"/>
                    <a:gd name="T107" fmla="*/ 221 h 459"/>
                    <a:gd name="T108" fmla="*/ 272 w 275"/>
                    <a:gd name="T109" fmla="*/ 189 h 459"/>
                    <a:gd name="T110" fmla="*/ 275 w 275"/>
                    <a:gd name="T111" fmla="*/ 157 h 459"/>
                    <a:gd name="T112" fmla="*/ 275 w 275"/>
                    <a:gd name="T113" fmla="*/ 124 h 459"/>
                    <a:gd name="T114" fmla="*/ 273 w 275"/>
                    <a:gd name="T115" fmla="*/ 93 h 459"/>
                    <a:gd name="T116" fmla="*/ 269 w 275"/>
                    <a:gd name="T117" fmla="*/ 65 h 459"/>
                    <a:gd name="T118" fmla="*/ 262 w 275"/>
                    <a:gd name="T119" fmla="*/ 42 h 459"/>
                    <a:gd name="T120" fmla="*/ 254 w 275"/>
                    <a:gd name="T121" fmla="*/ 22 h 459"/>
                    <a:gd name="T122" fmla="*/ 242 w 275"/>
                    <a:gd name="T123" fmla="*/ 8 h 45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75"/>
                    <a:gd name="T187" fmla="*/ 0 h 459"/>
                    <a:gd name="T188" fmla="*/ 275 w 275"/>
                    <a:gd name="T189" fmla="*/ 459 h 459"/>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75" h="459">
                      <a:moveTo>
                        <a:pt x="242" y="8"/>
                      </a:moveTo>
                      <a:lnTo>
                        <a:pt x="230" y="1"/>
                      </a:lnTo>
                      <a:lnTo>
                        <a:pt x="218" y="0"/>
                      </a:lnTo>
                      <a:lnTo>
                        <a:pt x="205" y="5"/>
                      </a:lnTo>
                      <a:lnTo>
                        <a:pt x="194" y="16"/>
                      </a:lnTo>
                      <a:lnTo>
                        <a:pt x="183" y="32"/>
                      </a:lnTo>
                      <a:lnTo>
                        <a:pt x="173" y="54"/>
                      </a:lnTo>
                      <a:lnTo>
                        <a:pt x="164" y="79"/>
                      </a:lnTo>
                      <a:lnTo>
                        <a:pt x="156" y="108"/>
                      </a:lnTo>
                      <a:lnTo>
                        <a:pt x="152" y="129"/>
                      </a:lnTo>
                      <a:lnTo>
                        <a:pt x="150" y="150"/>
                      </a:lnTo>
                      <a:lnTo>
                        <a:pt x="148" y="171"/>
                      </a:lnTo>
                      <a:lnTo>
                        <a:pt x="148" y="192"/>
                      </a:lnTo>
                      <a:lnTo>
                        <a:pt x="143" y="200"/>
                      </a:lnTo>
                      <a:lnTo>
                        <a:pt x="139" y="181"/>
                      </a:lnTo>
                      <a:lnTo>
                        <a:pt x="133" y="163"/>
                      </a:lnTo>
                      <a:lnTo>
                        <a:pt x="126" y="148"/>
                      </a:lnTo>
                      <a:lnTo>
                        <a:pt x="118" y="136"/>
                      </a:lnTo>
                      <a:lnTo>
                        <a:pt x="106" y="128"/>
                      </a:lnTo>
                      <a:lnTo>
                        <a:pt x="93" y="126"/>
                      </a:lnTo>
                      <a:lnTo>
                        <a:pt x="80" y="130"/>
                      </a:lnTo>
                      <a:lnTo>
                        <a:pt x="67" y="140"/>
                      </a:lnTo>
                      <a:lnTo>
                        <a:pt x="54" y="155"/>
                      </a:lnTo>
                      <a:lnTo>
                        <a:pt x="42" y="176"/>
                      </a:lnTo>
                      <a:lnTo>
                        <a:pt x="32" y="201"/>
                      </a:lnTo>
                      <a:lnTo>
                        <a:pt x="24" y="230"/>
                      </a:lnTo>
                      <a:lnTo>
                        <a:pt x="20" y="251"/>
                      </a:lnTo>
                      <a:lnTo>
                        <a:pt x="17" y="274"/>
                      </a:lnTo>
                      <a:lnTo>
                        <a:pt x="16" y="295"/>
                      </a:lnTo>
                      <a:lnTo>
                        <a:pt x="15" y="317"/>
                      </a:lnTo>
                      <a:lnTo>
                        <a:pt x="1" y="354"/>
                      </a:lnTo>
                      <a:lnTo>
                        <a:pt x="0" y="448"/>
                      </a:lnTo>
                      <a:lnTo>
                        <a:pt x="73" y="459"/>
                      </a:lnTo>
                      <a:lnTo>
                        <a:pt x="82" y="457"/>
                      </a:lnTo>
                      <a:lnTo>
                        <a:pt x="91" y="451"/>
                      </a:lnTo>
                      <a:lnTo>
                        <a:pt x="100" y="443"/>
                      </a:lnTo>
                      <a:lnTo>
                        <a:pt x="109" y="432"/>
                      </a:lnTo>
                      <a:lnTo>
                        <a:pt x="117" y="417"/>
                      </a:lnTo>
                      <a:lnTo>
                        <a:pt x="124" y="400"/>
                      </a:lnTo>
                      <a:lnTo>
                        <a:pt x="131" y="379"/>
                      </a:lnTo>
                      <a:lnTo>
                        <a:pt x="136" y="357"/>
                      </a:lnTo>
                      <a:lnTo>
                        <a:pt x="138" y="348"/>
                      </a:lnTo>
                      <a:lnTo>
                        <a:pt x="139" y="336"/>
                      </a:lnTo>
                      <a:lnTo>
                        <a:pt x="141" y="324"/>
                      </a:lnTo>
                      <a:lnTo>
                        <a:pt x="142" y="316"/>
                      </a:lnTo>
                      <a:lnTo>
                        <a:pt x="197" y="323"/>
                      </a:lnTo>
                      <a:lnTo>
                        <a:pt x="207" y="324"/>
                      </a:lnTo>
                      <a:lnTo>
                        <a:pt x="217" y="320"/>
                      </a:lnTo>
                      <a:lnTo>
                        <a:pt x="227" y="313"/>
                      </a:lnTo>
                      <a:lnTo>
                        <a:pt x="236" y="301"/>
                      </a:lnTo>
                      <a:lnTo>
                        <a:pt x="246" y="286"/>
                      </a:lnTo>
                      <a:lnTo>
                        <a:pt x="254" y="267"/>
                      </a:lnTo>
                      <a:lnTo>
                        <a:pt x="261" y="246"/>
                      </a:lnTo>
                      <a:lnTo>
                        <a:pt x="267" y="221"/>
                      </a:lnTo>
                      <a:lnTo>
                        <a:pt x="272" y="189"/>
                      </a:lnTo>
                      <a:lnTo>
                        <a:pt x="275" y="157"/>
                      </a:lnTo>
                      <a:lnTo>
                        <a:pt x="275" y="124"/>
                      </a:lnTo>
                      <a:lnTo>
                        <a:pt x="273" y="93"/>
                      </a:lnTo>
                      <a:lnTo>
                        <a:pt x="269" y="65"/>
                      </a:lnTo>
                      <a:lnTo>
                        <a:pt x="262" y="42"/>
                      </a:lnTo>
                      <a:lnTo>
                        <a:pt x="254" y="22"/>
                      </a:lnTo>
                      <a:lnTo>
                        <a:pt x="242" y="8"/>
                      </a:lnTo>
                      <a:close/>
                    </a:path>
                  </a:pathLst>
                </a:custGeom>
                <a:solidFill>
                  <a:srgbClr val="000000"/>
                </a:solidFill>
                <a:ln w="9525">
                  <a:noFill/>
                  <a:round/>
                  <a:headEnd/>
                  <a:tailEnd/>
                </a:ln>
              </p:spPr>
              <p:txBody>
                <a:bodyPr/>
                <a:lstStyle/>
                <a:p>
                  <a:endParaRPr lang="en-US"/>
                </a:p>
              </p:txBody>
            </p:sp>
            <p:sp>
              <p:nvSpPr>
                <p:cNvPr id="24699" name="Freeform 180"/>
                <p:cNvSpPr>
                  <a:spLocks/>
                </p:cNvSpPr>
                <p:nvPr/>
              </p:nvSpPr>
              <p:spPr bwMode="auto">
                <a:xfrm>
                  <a:off x="2555" y="3560"/>
                  <a:ext cx="14" cy="108"/>
                </a:xfrm>
                <a:custGeom>
                  <a:avLst/>
                  <a:gdLst>
                    <a:gd name="T0" fmla="*/ 9 w 27"/>
                    <a:gd name="T1" fmla="*/ 178 h 178"/>
                    <a:gd name="T2" fmla="*/ 15 w 27"/>
                    <a:gd name="T3" fmla="*/ 171 h 178"/>
                    <a:gd name="T4" fmla="*/ 20 w 27"/>
                    <a:gd name="T5" fmla="*/ 153 h 178"/>
                    <a:gd name="T6" fmla="*/ 24 w 27"/>
                    <a:gd name="T7" fmla="*/ 124 h 178"/>
                    <a:gd name="T8" fmla="*/ 27 w 27"/>
                    <a:gd name="T9" fmla="*/ 89 h 178"/>
                    <a:gd name="T10" fmla="*/ 27 w 27"/>
                    <a:gd name="T11" fmla="*/ 54 h 178"/>
                    <a:gd name="T12" fmla="*/ 25 w 27"/>
                    <a:gd name="T13" fmla="*/ 26 h 178"/>
                    <a:gd name="T14" fmla="*/ 21 w 27"/>
                    <a:gd name="T15" fmla="*/ 6 h 178"/>
                    <a:gd name="T16" fmla="*/ 16 w 27"/>
                    <a:gd name="T17" fmla="*/ 0 h 178"/>
                    <a:gd name="T18" fmla="*/ 11 w 27"/>
                    <a:gd name="T19" fmla="*/ 6 h 178"/>
                    <a:gd name="T20" fmla="*/ 6 w 27"/>
                    <a:gd name="T21" fmla="*/ 26 h 178"/>
                    <a:gd name="T22" fmla="*/ 2 w 27"/>
                    <a:gd name="T23" fmla="*/ 55 h 178"/>
                    <a:gd name="T24" fmla="*/ 0 w 27"/>
                    <a:gd name="T25" fmla="*/ 89 h 178"/>
                    <a:gd name="T26" fmla="*/ 0 w 27"/>
                    <a:gd name="T27" fmla="*/ 125 h 178"/>
                    <a:gd name="T28" fmla="*/ 1 w 27"/>
                    <a:gd name="T29" fmla="*/ 153 h 178"/>
                    <a:gd name="T30" fmla="*/ 4 w 27"/>
                    <a:gd name="T31" fmla="*/ 172 h 178"/>
                    <a:gd name="T32" fmla="*/ 9 w 27"/>
                    <a:gd name="T33" fmla="*/ 178 h 1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178"/>
                    <a:gd name="T53" fmla="*/ 27 w 27"/>
                    <a:gd name="T54" fmla="*/ 178 h 17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178">
                      <a:moveTo>
                        <a:pt x="9" y="178"/>
                      </a:moveTo>
                      <a:lnTo>
                        <a:pt x="15" y="171"/>
                      </a:lnTo>
                      <a:lnTo>
                        <a:pt x="20" y="153"/>
                      </a:lnTo>
                      <a:lnTo>
                        <a:pt x="24" y="124"/>
                      </a:lnTo>
                      <a:lnTo>
                        <a:pt x="27" y="89"/>
                      </a:lnTo>
                      <a:lnTo>
                        <a:pt x="27" y="54"/>
                      </a:lnTo>
                      <a:lnTo>
                        <a:pt x="25" y="26"/>
                      </a:lnTo>
                      <a:lnTo>
                        <a:pt x="21" y="6"/>
                      </a:lnTo>
                      <a:lnTo>
                        <a:pt x="16" y="0"/>
                      </a:lnTo>
                      <a:lnTo>
                        <a:pt x="11" y="6"/>
                      </a:lnTo>
                      <a:lnTo>
                        <a:pt x="6" y="26"/>
                      </a:lnTo>
                      <a:lnTo>
                        <a:pt x="2" y="55"/>
                      </a:lnTo>
                      <a:lnTo>
                        <a:pt x="0" y="89"/>
                      </a:lnTo>
                      <a:lnTo>
                        <a:pt x="0" y="125"/>
                      </a:lnTo>
                      <a:lnTo>
                        <a:pt x="1" y="153"/>
                      </a:lnTo>
                      <a:lnTo>
                        <a:pt x="4" y="172"/>
                      </a:lnTo>
                      <a:lnTo>
                        <a:pt x="9" y="178"/>
                      </a:lnTo>
                      <a:close/>
                    </a:path>
                  </a:pathLst>
                </a:custGeom>
                <a:solidFill>
                  <a:schemeClr val="folHlink"/>
                </a:solidFill>
                <a:ln w="9525">
                  <a:noFill/>
                  <a:round/>
                  <a:headEnd/>
                  <a:tailEnd/>
                </a:ln>
              </p:spPr>
              <p:txBody>
                <a:bodyPr/>
                <a:lstStyle/>
                <a:p>
                  <a:endParaRPr lang="en-US"/>
                </a:p>
              </p:txBody>
            </p:sp>
            <p:sp>
              <p:nvSpPr>
                <p:cNvPr id="24700" name="Freeform 181"/>
                <p:cNvSpPr>
                  <a:spLocks/>
                </p:cNvSpPr>
                <p:nvPr/>
              </p:nvSpPr>
              <p:spPr bwMode="auto">
                <a:xfrm>
                  <a:off x="2625" y="3478"/>
                  <a:ext cx="17" cy="109"/>
                </a:xfrm>
                <a:custGeom>
                  <a:avLst/>
                  <a:gdLst>
                    <a:gd name="T0" fmla="*/ 10 w 28"/>
                    <a:gd name="T1" fmla="*/ 180 h 180"/>
                    <a:gd name="T2" fmla="*/ 16 w 28"/>
                    <a:gd name="T3" fmla="*/ 172 h 180"/>
                    <a:gd name="T4" fmla="*/ 21 w 28"/>
                    <a:gd name="T5" fmla="*/ 153 h 180"/>
                    <a:gd name="T6" fmla="*/ 25 w 28"/>
                    <a:gd name="T7" fmla="*/ 125 h 180"/>
                    <a:gd name="T8" fmla="*/ 28 w 28"/>
                    <a:gd name="T9" fmla="*/ 90 h 180"/>
                    <a:gd name="T10" fmla="*/ 28 w 28"/>
                    <a:gd name="T11" fmla="*/ 55 h 180"/>
                    <a:gd name="T12" fmla="*/ 26 w 28"/>
                    <a:gd name="T13" fmla="*/ 26 h 180"/>
                    <a:gd name="T14" fmla="*/ 22 w 28"/>
                    <a:gd name="T15" fmla="*/ 7 h 180"/>
                    <a:gd name="T16" fmla="*/ 17 w 28"/>
                    <a:gd name="T17" fmla="*/ 0 h 180"/>
                    <a:gd name="T18" fmla="*/ 12 w 28"/>
                    <a:gd name="T19" fmla="*/ 8 h 180"/>
                    <a:gd name="T20" fmla="*/ 7 w 28"/>
                    <a:gd name="T21" fmla="*/ 27 h 180"/>
                    <a:gd name="T22" fmla="*/ 3 w 28"/>
                    <a:gd name="T23" fmla="*/ 55 h 180"/>
                    <a:gd name="T24" fmla="*/ 0 w 28"/>
                    <a:gd name="T25" fmla="*/ 91 h 180"/>
                    <a:gd name="T26" fmla="*/ 0 w 28"/>
                    <a:gd name="T27" fmla="*/ 125 h 180"/>
                    <a:gd name="T28" fmla="*/ 2 w 28"/>
                    <a:gd name="T29" fmla="*/ 154 h 180"/>
                    <a:gd name="T30" fmla="*/ 5 w 28"/>
                    <a:gd name="T31" fmla="*/ 172 h 180"/>
                    <a:gd name="T32" fmla="*/ 10 w 28"/>
                    <a:gd name="T33" fmla="*/ 180 h 18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
                    <a:gd name="T52" fmla="*/ 0 h 180"/>
                    <a:gd name="T53" fmla="*/ 28 w 28"/>
                    <a:gd name="T54" fmla="*/ 180 h 18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 h="180">
                      <a:moveTo>
                        <a:pt x="10" y="180"/>
                      </a:moveTo>
                      <a:lnTo>
                        <a:pt x="16" y="172"/>
                      </a:lnTo>
                      <a:lnTo>
                        <a:pt x="21" y="153"/>
                      </a:lnTo>
                      <a:lnTo>
                        <a:pt x="25" y="125"/>
                      </a:lnTo>
                      <a:lnTo>
                        <a:pt x="28" y="90"/>
                      </a:lnTo>
                      <a:lnTo>
                        <a:pt x="28" y="55"/>
                      </a:lnTo>
                      <a:lnTo>
                        <a:pt x="26" y="26"/>
                      </a:lnTo>
                      <a:lnTo>
                        <a:pt x="22" y="7"/>
                      </a:lnTo>
                      <a:lnTo>
                        <a:pt x="17" y="0"/>
                      </a:lnTo>
                      <a:lnTo>
                        <a:pt x="12" y="8"/>
                      </a:lnTo>
                      <a:lnTo>
                        <a:pt x="7" y="27"/>
                      </a:lnTo>
                      <a:lnTo>
                        <a:pt x="3" y="55"/>
                      </a:lnTo>
                      <a:lnTo>
                        <a:pt x="0" y="91"/>
                      </a:lnTo>
                      <a:lnTo>
                        <a:pt x="0" y="125"/>
                      </a:lnTo>
                      <a:lnTo>
                        <a:pt x="2" y="154"/>
                      </a:lnTo>
                      <a:lnTo>
                        <a:pt x="5" y="172"/>
                      </a:lnTo>
                      <a:lnTo>
                        <a:pt x="10" y="180"/>
                      </a:lnTo>
                      <a:close/>
                    </a:path>
                  </a:pathLst>
                </a:custGeom>
                <a:solidFill>
                  <a:schemeClr val="folHlink"/>
                </a:solidFill>
                <a:ln w="9525">
                  <a:noFill/>
                  <a:round/>
                  <a:headEnd/>
                  <a:tailEnd/>
                </a:ln>
              </p:spPr>
              <p:txBody>
                <a:bodyPr/>
                <a:lstStyle/>
                <a:p>
                  <a:endParaRPr lang="en-US"/>
                </a:p>
              </p:txBody>
            </p:sp>
            <p:sp>
              <p:nvSpPr>
                <p:cNvPr id="24701" name="Freeform 182"/>
                <p:cNvSpPr>
                  <a:spLocks/>
                </p:cNvSpPr>
                <p:nvPr/>
              </p:nvSpPr>
              <p:spPr bwMode="auto">
                <a:xfrm>
                  <a:off x="2515" y="3563"/>
                  <a:ext cx="32" cy="136"/>
                </a:xfrm>
                <a:custGeom>
                  <a:avLst/>
                  <a:gdLst>
                    <a:gd name="T0" fmla="*/ 3 w 58"/>
                    <a:gd name="T1" fmla="*/ 217 h 227"/>
                    <a:gd name="T2" fmla="*/ 58 w 58"/>
                    <a:gd name="T3" fmla="*/ 227 h 227"/>
                    <a:gd name="T4" fmla="*/ 48 w 58"/>
                    <a:gd name="T5" fmla="*/ 186 h 227"/>
                    <a:gd name="T6" fmla="*/ 44 w 58"/>
                    <a:gd name="T7" fmla="*/ 145 h 227"/>
                    <a:gd name="T8" fmla="*/ 43 w 58"/>
                    <a:gd name="T9" fmla="*/ 108 h 227"/>
                    <a:gd name="T10" fmla="*/ 45 w 58"/>
                    <a:gd name="T11" fmla="*/ 73 h 227"/>
                    <a:gd name="T12" fmla="*/ 49 w 58"/>
                    <a:gd name="T13" fmla="*/ 43 h 227"/>
                    <a:gd name="T14" fmla="*/ 53 w 58"/>
                    <a:gd name="T15" fmla="*/ 20 h 227"/>
                    <a:gd name="T16" fmla="*/ 57 w 58"/>
                    <a:gd name="T17" fmla="*/ 5 h 227"/>
                    <a:gd name="T18" fmla="*/ 58 w 58"/>
                    <a:gd name="T19" fmla="*/ 0 h 227"/>
                    <a:gd name="T20" fmla="*/ 57 w 58"/>
                    <a:gd name="T21" fmla="*/ 1 h 227"/>
                    <a:gd name="T22" fmla="*/ 55 w 58"/>
                    <a:gd name="T23" fmla="*/ 5 h 227"/>
                    <a:gd name="T24" fmla="*/ 51 w 58"/>
                    <a:gd name="T25" fmla="*/ 13 h 227"/>
                    <a:gd name="T26" fmla="*/ 47 w 58"/>
                    <a:gd name="T27" fmla="*/ 24 h 227"/>
                    <a:gd name="T28" fmla="*/ 42 w 58"/>
                    <a:gd name="T29" fmla="*/ 39 h 227"/>
                    <a:gd name="T30" fmla="*/ 37 w 58"/>
                    <a:gd name="T31" fmla="*/ 59 h 227"/>
                    <a:gd name="T32" fmla="*/ 32 w 58"/>
                    <a:gd name="T33" fmla="*/ 85 h 227"/>
                    <a:gd name="T34" fmla="*/ 27 w 58"/>
                    <a:gd name="T35" fmla="*/ 116 h 227"/>
                    <a:gd name="T36" fmla="*/ 0 w 58"/>
                    <a:gd name="T37" fmla="*/ 157 h 227"/>
                    <a:gd name="T38" fmla="*/ 3 w 58"/>
                    <a:gd name="T39" fmla="*/ 217 h 2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8"/>
                    <a:gd name="T61" fmla="*/ 0 h 227"/>
                    <a:gd name="T62" fmla="*/ 58 w 58"/>
                    <a:gd name="T63" fmla="*/ 227 h 2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8" h="227">
                      <a:moveTo>
                        <a:pt x="3" y="217"/>
                      </a:moveTo>
                      <a:lnTo>
                        <a:pt x="58" y="227"/>
                      </a:lnTo>
                      <a:lnTo>
                        <a:pt x="48" y="186"/>
                      </a:lnTo>
                      <a:lnTo>
                        <a:pt x="44" y="145"/>
                      </a:lnTo>
                      <a:lnTo>
                        <a:pt x="43" y="108"/>
                      </a:lnTo>
                      <a:lnTo>
                        <a:pt x="45" y="73"/>
                      </a:lnTo>
                      <a:lnTo>
                        <a:pt x="49" y="43"/>
                      </a:lnTo>
                      <a:lnTo>
                        <a:pt x="53" y="20"/>
                      </a:lnTo>
                      <a:lnTo>
                        <a:pt x="57" y="5"/>
                      </a:lnTo>
                      <a:lnTo>
                        <a:pt x="58" y="0"/>
                      </a:lnTo>
                      <a:lnTo>
                        <a:pt x="57" y="1"/>
                      </a:lnTo>
                      <a:lnTo>
                        <a:pt x="55" y="5"/>
                      </a:lnTo>
                      <a:lnTo>
                        <a:pt x="51" y="13"/>
                      </a:lnTo>
                      <a:lnTo>
                        <a:pt x="47" y="24"/>
                      </a:lnTo>
                      <a:lnTo>
                        <a:pt x="42" y="39"/>
                      </a:lnTo>
                      <a:lnTo>
                        <a:pt x="37" y="59"/>
                      </a:lnTo>
                      <a:lnTo>
                        <a:pt x="32" y="85"/>
                      </a:lnTo>
                      <a:lnTo>
                        <a:pt x="27" y="116"/>
                      </a:lnTo>
                      <a:lnTo>
                        <a:pt x="0" y="157"/>
                      </a:lnTo>
                      <a:lnTo>
                        <a:pt x="3" y="217"/>
                      </a:lnTo>
                      <a:close/>
                    </a:path>
                  </a:pathLst>
                </a:custGeom>
                <a:solidFill>
                  <a:srgbClr val="494949"/>
                </a:solidFill>
                <a:ln w="9525">
                  <a:noFill/>
                  <a:round/>
                  <a:headEnd/>
                  <a:tailEnd/>
                </a:ln>
              </p:spPr>
              <p:txBody>
                <a:bodyPr/>
                <a:lstStyle/>
                <a:p>
                  <a:endParaRPr lang="en-US"/>
                </a:p>
              </p:txBody>
            </p:sp>
            <p:sp>
              <p:nvSpPr>
                <p:cNvPr id="24702" name="Freeform 183"/>
                <p:cNvSpPr>
                  <a:spLocks/>
                </p:cNvSpPr>
                <p:nvPr/>
              </p:nvSpPr>
              <p:spPr bwMode="auto">
                <a:xfrm>
                  <a:off x="2588" y="3481"/>
                  <a:ext cx="32" cy="136"/>
                </a:xfrm>
                <a:custGeom>
                  <a:avLst/>
                  <a:gdLst>
                    <a:gd name="T0" fmla="*/ 3 w 59"/>
                    <a:gd name="T1" fmla="*/ 217 h 225"/>
                    <a:gd name="T2" fmla="*/ 57 w 59"/>
                    <a:gd name="T3" fmla="*/ 225 h 225"/>
                    <a:gd name="T4" fmla="*/ 47 w 59"/>
                    <a:gd name="T5" fmla="*/ 183 h 225"/>
                    <a:gd name="T6" fmla="*/ 43 w 59"/>
                    <a:gd name="T7" fmla="*/ 143 h 225"/>
                    <a:gd name="T8" fmla="*/ 43 w 59"/>
                    <a:gd name="T9" fmla="*/ 104 h 225"/>
                    <a:gd name="T10" fmla="*/ 45 w 59"/>
                    <a:gd name="T11" fmla="*/ 70 h 225"/>
                    <a:gd name="T12" fmla="*/ 49 w 59"/>
                    <a:gd name="T13" fmla="*/ 41 h 225"/>
                    <a:gd name="T14" fmla="*/ 54 w 59"/>
                    <a:gd name="T15" fmla="*/ 19 h 225"/>
                    <a:gd name="T16" fmla="*/ 58 w 59"/>
                    <a:gd name="T17" fmla="*/ 5 h 225"/>
                    <a:gd name="T18" fmla="*/ 59 w 59"/>
                    <a:gd name="T19" fmla="*/ 0 h 225"/>
                    <a:gd name="T20" fmla="*/ 58 w 59"/>
                    <a:gd name="T21" fmla="*/ 1 h 225"/>
                    <a:gd name="T22" fmla="*/ 56 w 59"/>
                    <a:gd name="T23" fmla="*/ 4 h 225"/>
                    <a:gd name="T24" fmla="*/ 52 w 59"/>
                    <a:gd name="T25" fmla="*/ 10 h 225"/>
                    <a:gd name="T26" fmla="*/ 48 w 59"/>
                    <a:gd name="T27" fmla="*/ 19 h 225"/>
                    <a:gd name="T28" fmla="*/ 43 w 59"/>
                    <a:gd name="T29" fmla="*/ 30 h 225"/>
                    <a:gd name="T30" fmla="*/ 37 w 59"/>
                    <a:gd name="T31" fmla="*/ 44 h 225"/>
                    <a:gd name="T32" fmla="*/ 32 w 59"/>
                    <a:gd name="T33" fmla="*/ 61 h 225"/>
                    <a:gd name="T34" fmla="*/ 27 w 59"/>
                    <a:gd name="T35" fmla="*/ 80 h 225"/>
                    <a:gd name="T36" fmla="*/ 0 w 59"/>
                    <a:gd name="T37" fmla="*/ 121 h 225"/>
                    <a:gd name="T38" fmla="*/ 3 w 59"/>
                    <a:gd name="T39" fmla="*/ 217 h 22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9"/>
                    <a:gd name="T61" fmla="*/ 0 h 225"/>
                    <a:gd name="T62" fmla="*/ 59 w 59"/>
                    <a:gd name="T63" fmla="*/ 225 h 22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9" h="225">
                      <a:moveTo>
                        <a:pt x="3" y="217"/>
                      </a:moveTo>
                      <a:lnTo>
                        <a:pt x="57" y="225"/>
                      </a:lnTo>
                      <a:lnTo>
                        <a:pt x="47" y="183"/>
                      </a:lnTo>
                      <a:lnTo>
                        <a:pt x="43" y="143"/>
                      </a:lnTo>
                      <a:lnTo>
                        <a:pt x="43" y="104"/>
                      </a:lnTo>
                      <a:lnTo>
                        <a:pt x="45" y="70"/>
                      </a:lnTo>
                      <a:lnTo>
                        <a:pt x="49" y="41"/>
                      </a:lnTo>
                      <a:lnTo>
                        <a:pt x="54" y="19"/>
                      </a:lnTo>
                      <a:lnTo>
                        <a:pt x="58" y="5"/>
                      </a:lnTo>
                      <a:lnTo>
                        <a:pt x="59" y="0"/>
                      </a:lnTo>
                      <a:lnTo>
                        <a:pt x="58" y="1"/>
                      </a:lnTo>
                      <a:lnTo>
                        <a:pt x="56" y="4"/>
                      </a:lnTo>
                      <a:lnTo>
                        <a:pt x="52" y="10"/>
                      </a:lnTo>
                      <a:lnTo>
                        <a:pt x="48" y="19"/>
                      </a:lnTo>
                      <a:lnTo>
                        <a:pt x="43" y="30"/>
                      </a:lnTo>
                      <a:lnTo>
                        <a:pt x="37" y="44"/>
                      </a:lnTo>
                      <a:lnTo>
                        <a:pt x="32" y="61"/>
                      </a:lnTo>
                      <a:lnTo>
                        <a:pt x="27" y="80"/>
                      </a:lnTo>
                      <a:lnTo>
                        <a:pt x="0" y="121"/>
                      </a:lnTo>
                      <a:lnTo>
                        <a:pt x="3" y="217"/>
                      </a:lnTo>
                      <a:close/>
                    </a:path>
                  </a:pathLst>
                </a:custGeom>
                <a:solidFill>
                  <a:srgbClr val="494949"/>
                </a:solidFill>
                <a:ln w="9525">
                  <a:noFill/>
                  <a:round/>
                  <a:headEnd/>
                  <a:tailEnd/>
                </a:ln>
              </p:spPr>
              <p:txBody>
                <a:bodyPr/>
                <a:lstStyle/>
                <a:p>
                  <a:endParaRPr lang="en-US"/>
                </a:p>
              </p:txBody>
            </p:sp>
            <p:sp>
              <p:nvSpPr>
                <p:cNvPr id="24703" name="Freeform 184"/>
                <p:cNvSpPr>
                  <a:spLocks/>
                </p:cNvSpPr>
                <p:nvPr/>
              </p:nvSpPr>
              <p:spPr bwMode="auto">
                <a:xfrm>
                  <a:off x="2253" y="3128"/>
                  <a:ext cx="278" cy="45"/>
                </a:xfrm>
                <a:custGeom>
                  <a:avLst/>
                  <a:gdLst>
                    <a:gd name="T0" fmla="*/ 491 w 518"/>
                    <a:gd name="T1" fmla="*/ 75 h 75"/>
                    <a:gd name="T2" fmla="*/ 0 w 518"/>
                    <a:gd name="T3" fmla="*/ 14 h 75"/>
                    <a:gd name="T4" fmla="*/ 37 w 518"/>
                    <a:gd name="T5" fmla="*/ 0 h 75"/>
                    <a:gd name="T6" fmla="*/ 518 w 518"/>
                    <a:gd name="T7" fmla="*/ 58 h 75"/>
                    <a:gd name="T8" fmla="*/ 491 w 518"/>
                    <a:gd name="T9" fmla="*/ 75 h 75"/>
                    <a:gd name="T10" fmla="*/ 0 60000 65536"/>
                    <a:gd name="T11" fmla="*/ 0 60000 65536"/>
                    <a:gd name="T12" fmla="*/ 0 60000 65536"/>
                    <a:gd name="T13" fmla="*/ 0 60000 65536"/>
                    <a:gd name="T14" fmla="*/ 0 60000 65536"/>
                    <a:gd name="T15" fmla="*/ 0 w 518"/>
                    <a:gd name="T16" fmla="*/ 0 h 75"/>
                    <a:gd name="T17" fmla="*/ 518 w 518"/>
                    <a:gd name="T18" fmla="*/ 75 h 75"/>
                  </a:gdLst>
                  <a:ahLst/>
                  <a:cxnLst>
                    <a:cxn ang="T10">
                      <a:pos x="T0" y="T1"/>
                    </a:cxn>
                    <a:cxn ang="T11">
                      <a:pos x="T2" y="T3"/>
                    </a:cxn>
                    <a:cxn ang="T12">
                      <a:pos x="T4" y="T5"/>
                    </a:cxn>
                    <a:cxn ang="T13">
                      <a:pos x="T6" y="T7"/>
                    </a:cxn>
                    <a:cxn ang="T14">
                      <a:pos x="T8" y="T9"/>
                    </a:cxn>
                  </a:cxnLst>
                  <a:rect l="T15" t="T16" r="T17" b="T18"/>
                  <a:pathLst>
                    <a:path w="518" h="75">
                      <a:moveTo>
                        <a:pt x="491" y="75"/>
                      </a:moveTo>
                      <a:lnTo>
                        <a:pt x="0" y="14"/>
                      </a:lnTo>
                      <a:lnTo>
                        <a:pt x="37" y="0"/>
                      </a:lnTo>
                      <a:lnTo>
                        <a:pt x="518" y="58"/>
                      </a:lnTo>
                      <a:lnTo>
                        <a:pt x="491" y="75"/>
                      </a:lnTo>
                      <a:close/>
                    </a:path>
                  </a:pathLst>
                </a:custGeom>
                <a:solidFill>
                  <a:srgbClr val="000000"/>
                </a:solidFill>
                <a:ln w="9525">
                  <a:noFill/>
                  <a:round/>
                  <a:headEnd/>
                  <a:tailEnd/>
                </a:ln>
              </p:spPr>
              <p:txBody>
                <a:bodyPr/>
                <a:lstStyle/>
                <a:p>
                  <a:endParaRPr lang="en-US"/>
                </a:p>
              </p:txBody>
            </p:sp>
            <p:sp>
              <p:nvSpPr>
                <p:cNvPr id="24704" name="Freeform 185"/>
                <p:cNvSpPr>
                  <a:spLocks/>
                </p:cNvSpPr>
                <p:nvPr/>
              </p:nvSpPr>
              <p:spPr bwMode="auto">
                <a:xfrm>
                  <a:off x="2317" y="3100"/>
                  <a:ext cx="252" cy="40"/>
                </a:xfrm>
                <a:custGeom>
                  <a:avLst/>
                  <a:gdLst>
                    <a:gd name="T0" fmla="*/ 448 w 469"/>
                    <a:gd name="T1" fmla="*/ 66 h 66"/>
                    <a:gd name="T2" fmla="*/ 0 w 469"/>
                    <a:gd name="T3" fmla="*/ 13 h 66"/>
                    <a:gd name="T4" fmla="*/ 32 w 469"/>
                    <a:gd name="T5" fmla="*/ 0 h 66"/>
                    <a:gd name="T6" fmla="*/ 469 w 469"/>
                    <a:gd name="T7" fmla="*/ 52 h 66"/>
                    <a:gd name="T8" fmla="*/ 448 w 469"/>
                    <a:gd name="T9" fmla="*/ 66 h 66"/>
                    <a:gd name="T10" fmla="*/ 0 60000 65536"/>
                    <a:gd name="T11" fmla="*/ 0 60000 65536"/>
                    <a:gd name="T12" fmla="*/ 0 60000 65536"/>
                    <a:gd name="T13" fmla="*/ 0 60000 65536"/>
                    <a:gd name="T14" fmla="*/ 0 60000 65536"/>
                    <a:gd name="T15" fmla="*/ 0 w 469"/>
                    <a:gd name="T16" fmla="*/ 0 h 66"/>
                    <a:gd name="T17" fmla="*/ 469 w 469"/>
                    <a:gd name="T18" fmla="*/ 66 h 66"/>
                  </a:gdLst>
                  <a:ahLst/>
                  <a:cxnLst>
                    <a:cxn ang="T10">
                      <a:pos x="T0" y="T1"/>
                    </a:cxn>
                    <a:cxn ang="T11">
                      <a:pos x="T2" y="T3"/>
                    </a:cxn>
                    <a:cxn ang="T12">
                      <a:pos x="T4" y="T5"/>
                    </a:cxn>
                    <a:cxn ang="T13">
                      <a:pos x="T6" y="T7"/>
                    </a:cxn>
                    <a:cxn ang="T14">
                      <a:pos x="T8" y="T9"/>
                    </a:cxn>
                  </a:cxnLst>
                  <a:rect l="T15" t="T16" r="T17" b="T18"/>
                  <a:pathLst>
                    <a:path w="469" h="66">
                      <a:moveTo>
                        <a:pt x="448" y="66"/>
                      </a:moveTo>
                      <a:lnTo>
                        <a:pt x="0" y="13"/>
                      </a:lnTo>
                      <a:lnTo>
                        <a:pt x="32" y="0"/>
                      </a:lnTo>
                      <a:lnTo>
                        <a:pt x="469" y="52"/>
                      </a:lnTo>
                      <a:lnTo>
                        <a:pt x="448" y="66"/>
                      </a:lnTo>
                      <a:close/>
                    </a:path>
                  </a:pathLst>
                </a:custGeom>
                <a:solidFill>
                  <a:srgbClr val="000000"/>
                </a:solidFill>
                <a:ln w="9525">
                  <a:noFill/>
                  <a:round/>
                  <a:headEnd/>
                  <a:tailEnd/>
                </a:ln>
              </p:spPr>
              <p:txBody>
                <a:bodyPr/>
                <a:lstStyle/>
                <a:p>
                  <a:endParaRPr lang="en-US"/>
                </a:p>
              </p:txBody>
            </p:sp>
            <p:sp>
              <p:nvSpPr>
                <p:cNvPr id="24705" name="Freeform 186"/>
                <p:cNvSpPr>
                  <a:spLocks/>
                </p:cNvSpPr>
                <p:nvPr/>
              </p:nvSpPr>
              <p:spPr bwMode="auto">
                <a:xfrm>
                  <a:off x="2380" y="3076"/>
                  <a:ext cx="227" cy="36"/>
                </a:xfrm>
                <a:custGeom>
                  <a:avLst/>
                  <a:gdLst>
                    <a:gd name="T0" fmla="*/ 398 w 418"/>
                    <a:gd name="T1" fmla="*/ 60 h 60"/>
                    <a:gd name="T2" fmla="*/ 0 w 418"/>
                    <a:gd name="T3" fmla="*/ 11 h 60"/>
                    <a:gd name="T4" fmla="*/ 27 w 418"/>
                    <a:gd name="T5" fmla="*/ 0 h 60"/>
                    <a:gd name="T6" fmla="*/ 418 w 418"/>
                    <a:gd name="T7" fmla="*/ 47 h 60"/>
                    <a:gd name="T8" fmla="*/ 398 w 418"/>
                    <a:gd name="T9" fmla="*/ 60 h 60"/>
                    <a:gd name="T10" fmla="*/ 0 60000 65536"/>
                    <a:gd name="T11" fmla="*/ 0 60000 65536"/>
                    <a:gd name="T12" fmla="*/ 0 60000 65536"/>
                    <a:gd name="T13" fmla="*/ 0 60000 65536"/>
                    <a:gd name="T14" fmla="*/ 0 60000 65536"/>
                    <a:gd name="T15" fmla="*/ 0 w 418"/>
                    <a:gd name="T16" fmla="*/ 0 h 60"/>
                    <a:gd name="T17" fmla="*/ 418 w 418"/>
                    <a:gd name="T18" fmla="*/ 60 h 60"/>
                  </a:gdLst>
                  <a:ahLst/>
                  <a:cxnLst>
                    <a:cxn ang="T10">
                      <a:pos x="T0" y="T1"/>
                    </a:cxn>
                    <a:cxn ang="T11">
                      <a:pos x="T2" y="T3"/>
                    </a:cxn>
                    <a:cxn ang="T12">
                      <a:pos x="T4" y="T5"/>
                    </a:cxn>
                    <a:cxn ang="T13">
                      <a:pos x="T6" y="T7"/>
                    </a:cxn>
                    <a:cxn ang="T14">
                      <a:pos x="T8" y="T9"/>
                    </a:cxn>
                  </a:cxnLst>
                  <a:rect l="T15" t="T16" r="T17" b="T18"/>
                  <a:pathLst>
                    <a:path w="418" h="60">
                      <a:moveTo>
                        <a:pt x="398" y="60"/>
                      </a:moveTo>
                      <a:lnTo>
                        <a:pt x="0" y="11"/>
                      </a:lnTo>
                      <a:lnTo>
                        <a:pt x="27" y="0"/>
                      </a:lnTo>
                      <a:lnTo>
                        <a:pt x="418" y="47"/>
                      </a:lnTo>
                      <a:lnTo>
                        <a:pt x="398" y="60"/>
                      </a:lnTo>
                      <a:close/>
                    </a:path>
                  </a:pathLst>
                </a:custGeom>
                <a:solidFill>
                  <a:srgbClr val="000000"/>
                </a:solidFill>
                <a:ln w="9525">
                  <a:noFill/>
                  <a:round/>
                  <a:headEnd/>
                  <a:tailEnd/>
                </a:ln>
              </p:spPr>
              <p:txBody>
                <a:bodyPr/>
                <a:lstStyle/>
                <a:p>
                  <a:endParaRPr lang="en-US"/>
                </a:p>
              </p:txBody>
            </p:sp>
            <p:sp>
              <p:nvSpPr>
                <p:cNvPr id="24706" name="Freeform 187"/>
                <p:cNvSpPr>
                  <a:spLocks/>
                </p:cNvSpPr>
                <p:nvPr/>
              </p:nvSpPr>
              <p:spPr bwMode="auto">
                <a:xfrm>
                  <a:off x="2806" y="3393"/>
                  <a:ext cx="65" cy="79"/>
                </a:xfrm>
                <a:custGeom>
                  <a:avLst/>
                  <a:gdLst>
                    <a:gd name="T0" fmla="*/ 62 w 123"/>
                    <a:gd name="T1" fmla="*/ 132 h 132"/>
                    <a:gd name="T2" fmla="*/ 74 w 123"/>
                    <a:gd name="T3" fmla="*/ 131 h 132"/>
                    <a:gd name="T4" fmla="*/ 85 w 123"/>
                    <a:gd name="T5" fmla="*/ 126 h 132"/>
                    <a:gd name="T6" fmla="*/ 96 w 123"/>
                    <a:gd name="T7" fmla="*/ 120 h 132"/>
                    <a:gd name="T8" fmla="*/ 105 w 123"/>
                    <a:gd name="T9" fmla="*/ 112 h 132"/>
                    <a:gd name="T10" fmla="*/ 112 w 123"/>
                    <a:gd name="T11" fmla="*/ 103 h 132"/>
                    <a:gd name="T12" fmla="*/ 118 w 123"/>
                    <a:gd name="T13" fmla="*/ 92 h 132"/>
                    <a:gd name="T14" fmla="*/ 122 w 123"/>
                    <a:gd name="T15" fmla="*/ 80 h 132"/>
                    <a:gd name="T16" fmla="*/ 123 w 123"/>
                    <a:gd name="T17" fmla="*/ 67 h 132"/>
                    <a:gd name="T18" fmla="*/ 122 w 123"/>
                    <a:gd name="T19" fmla="*/ 54 h 132"/>
                    <a:gd name="T20" fmla="*/ 118 w 123"/>
                    <a:gd name="T21" fmla="*/ 41 h 132"/>
                    <a:gd name="T22" fmla="*/ 112 w 123"/>
                    <a:gd name="T23" fmla="*/ 29 h 132"/>
                    <a:gd name="T24" fmla="*/ 105 w 123"/>
                    <a:gd name="T25" fmla="*/ 20 h 132"/>
                    <a:gd name="T26" fmla="*/ 96 w 123"/>
                    <a:gd name="T27" fmla="*/ 12 h 132"/>
                    <a:gd name="T28" fmla="*/ 85 w 123"/>
                    <a:gd name="T29" fmla="*/ 6 h 132"/>
                    <a:gd name="T30" fmla="*/ 74 w 123"/>
                    <a:gd name="T31" fmla="*/ 2 h 132"/>
                    <a:gd name="T32" fmla="*/ 62 w 123"/>
                    <a:gd name="T33" fmla="*/ 0 h 132"/>
                    <a:gd name="T34" fmla="*/ 50 w 123"/>
                    <a:gd name="T35" fmla="*/ 2 h 132"/>
                    <a:gd name="T36" fmla="*/ 38 w 123"/>
                    <a:gd name="T37" fmla="*/ 6 h 132"/>
                    <a:gd name="T38" fmla="*/ 27 w 123"/>
                    <a:gd name="T39" fmla="*/ 12 h 132"/>
                    <a:gd name="T40" fmla="*/ 18 w 123"/>
                    <a:gd name="T41" fmla="*/ 20 h 132"/>
                    <a:gd name="T42" fmla="*/ 11 w 123"/>
                    <a:gd name="T43" fmla="*/ 29 h 132"/>
                    <a:gd name="T44" fmla="*/ 5 w 123"/>
                    <a:gd name="T45" fmla="*/ 41 h 132"/>
                    <a:gd name="T46" fmla="*/ 1 w 123"/>
                    <a:gd name="T47" fmla="*/ 54 h 132"/>
                    <a:gd name="T48" fmla="*/ 0 w 123"/>
                    <a:gd name="T49" fmla="*/ 67 h 132"/>
                    <a:gd name="T50" fmla="*/ 1 w 123"/>
                    <a:gd name="T51" fmla="*/ 80 h 132"/>
                    <a:gd name="T52" fmla="*/ 5 w 123"/>
                    <a:gd name="T53" fmla="*/ 92 h 132"/>
                    <a:gd name="T54" fmla="*/ 11 w 123"/>
                    <a:gd name="T55" fmla="*/ 103 h 132"/>
                    <a:gd name="T56" fmla="*/ 18 w 123"/>
                    <a:gd name="T57" fmla="*/ 112 h 132"/>
                    <a:gd name="T58" fmla="*/ 27 w 123"/>
                    <a:gd name="T59" fmla="*/ 120 h 132"/>
                    <a:gd name="T60" fmla="*/ 38 w 123"/>
                    <a:gd name="T61" fmla="*/ 126 h 132"/>
                    <a:gd name="T62" fmla="*/ 50 w 123"/>
                    <a:gd name="T63" fmla="*/ 131 h 132"/>
                    <a:gd name="T64" fmla="*/ 62 w 123"/>
                    <a:gd name="T65" fmla="*/ 132 h 13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3"/>
                    <a:gd name="T100" fmla="*/ 0 h 132"/>
                    <a:gd name="T101" fmla="*/ 123 w 123"/>
                    <a:gd name="T102" fmla="*/ 132 h 13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3" h="132">
                      <a:moveTo>
                        <a:pt x="62" y="132"/>
                      </a:moveTo>
                      <a:lnTo>
                        <a:pt x="74" y="131"/>
                      </a:lnTo>
                      <a:lnTo>
                        <a:pt x="85" y="126"/>
                      </a:lnTo>
                      <a:lnTo>
                        <a:pt x="96" y="120"/>
                      </a:lnTo>
                      <a:lnTo>
                        <a:pt x="105" y="112"/>
                      </a:lnTo>
                      <a:lnTo>
                        <a:pt x="112" y="103"/>
                      </a:lnTo>
                      <a:lnTo>
                        <a:pt x="118" y="92"/>
                      </a:lnTo>
                      <a:lnTo>
                        <a:pt x="122" y="80"/>
                      </a:lnTo>
                      <a:lnTo>
                        <a:pt x="123" y="67"/>
                      </a:lnTo>
                      <a:lnTo>
                        <a:pt x="122" y="54"/>
                      </a:lnTo>
                      <a:lnTo>
                        <a:pt x="118" y="41"/>
                      </a:lnTo>
                      <a:lnTo>
                        <a:pt x="112" y="29"/>
                      </a:lnTo>
                      <a:lnTo>
                        <a:pt x="105" y="20"/>
                      </a:lnTo>
                      <a:lnTo>
                        <a:pt x="96" y="12"/>
                      </a:lnTo>
                      <a:lnTo>
                        <a:pt x="85" y="6"/>
                      </a:lnTo>
                      <a:lnTo>
                        <a:pt x="74" y="2"/>
                      </a:lnTo>
                      <a:lnTo>
                        <a:pt x="62" y="0"/>
                      </a:lnTo>
                      <a:lnTo>
                        <a:pt x="50" y="2"/>
                      </a:lnTo>
                      <a:lnTo>
                        <a:pt x="38" y="6"/>
                      </a:lnTo>
                      <a:lnTo>
                        <a:pt x="27" y="12"/>
                      </a:lnTo>
                      <a:lnTo>
                        <a:pt x="18" y="20"/>
                      </a:lnTo>
                      <a:lnTo>
                        <a:pt x="11" y="29"/>
                      </a:lnTo>
                      <a:lnTo>
                        <a:pt x="5" y="41"/>
                      </a:lnTo>
                      <a:lnTo>
                        <a:pt x="1" y="54"/>
                      </a:lnTo>
                      <a:lnTo>
                        <a:pt x="0" y="67"/>
                      </a:lnTo>
                      <a:lnTo>
                        <a:pt x="1" y="80"/>
                      </a:lnTo>
                      <a:lnTo>
                        <a:pt x="5" y="92"/>
                      </a:lnTo>
                      <a:lnTo>
                        <a:pt x="11" y="103"/>
                      </a:lnTo>
                      <a:lnTo>
                        <a:pt x="18" y="112"/>
                      </a:lnTo>
                      <a:lnTo>
                        <a:pt x="27" y="120"/>
                      </a:lnTo>
                      <a:lnTo>
                        <a:pt x="38" y="126"/>
                      </a:lnTo>
                      <a:lnTo>
                        <a:pt x="50" y="131"/>
                      </a:lnTo>
                      <a:lnTo>
                        <a:pt x="62" y="132"/>
                      </a:lnTo>
                      <a:close/>
                    </a:path>
                  </a:pathLst>
                </a:custGeom>
                <a:solidFill>
                  <a:schemeClr val="folHlink"/>
                </a:solidFill>
                <a:ln w="9525">
                  <a:noFill/>
                  <a:round/>
                  <a:headEnd/>
                  <a:tailEnd/>
                </a:ln>
              </p:spPr>
              <p:txBody>
                <a:bodyPr/>
                <a:lstStyle/>
                <a:p>
                  <a:endParaRPr lang="en-US"/>
                </a:p>
              </p:txBody>
            </p:sp>
            <p:sp>
              <p:nvSpPr>
                <p:cNvPr id="24707" name="Freeform 188"/>
                <p:cNvSpPr>
                  <a:spLocks/>
                </p:cNvSpPr>
                <p:nvPr/>
              </p:nvSpPr>
              <p:spPr bwMode="auto">
                <a:xfrm>
                  <a:off x="2828" y="3421"/>
                  <a:ext cx="22" cy="24"/>
                </a:xfrm>
                <a:custGeom>
                  <a:avLst/>
                  <a:gdLst>
                    <a:gd name="T0" fmla="*/ 20 w 40"/>
                    <a:gd name="T1" fmla="*/ 41 h 41"/>
                    <a:gd name="T2" fmla="*/ 28 w 40"/>
                    <a:gd name="T3" fmla="*/ 40 h 41"/>
                    <a:gd name="T4" fmla="*/ 34 w 40"/>
                    <a:gd name="T5" fmla="*/ 36 h 41"/>
                    <a:gd name="T6" fmla="*/ 38 w 40"/>
                    <a:gd name="T7" fmla="*/ 30 h 41"/>
                    <a:gd name="T8" fmla="*/ 40 w 40"/>
                    <a:gd name="T9" fmla="*/ 21 h 41"/>
                    <a:gd name="T10" fmla="*/ 38 w 40"/>
                    <a:gd name="T11" fmla="*/ 12 h 41"/>
                    <a:gd name="T12" fmla="*/ 34 w 40"/>
                    <a:gd name="T13" fmla="*/ 6 h 41"/>
                    <a:gd name="T14" fmla="*/ 28 w 40"/>
                    <a:gd name="T15" fmla="*/ 2 h 41"/>
                    <a:gd name="T16" fmla="*/ 20 w 40"/>
                    <a:gd name="T17" fmla="*/ 0 h 41"/>
                    <a:gd name="T18" fmla="*/ 12 w 40"/>
                    <a:gd name="T19" fmla="*/ 2 h 41"/>
                    <a:gd name="T20" fmla="*/ 6 w 40"/>
                    <a:gd name="T21" fmla="*/ 6 h 41"/>
                    <a:gd name="T22" fmla="*/ 2 w 40"/>
                    <a:gd name="T23" fmla="*/ 12 h 41"/>
                    <a:gd name="T24" fmla="*/ 0 w 40"/>
                    <a:gd name="T25" fmla="*/ 21 h 41"/>
                    <a:gd name="T26" fmla="*/ 2 w 40"/>
                    <a:gd name="T27" fmla="*/ 30 h 41"/>
                    <a:gd name="T28" fmla="*/ 6 w 40"/>
                    <a:gd name="T29" fmla="*/ 36 h 41"/>
                    <a:gd name="T30" fmla="*/ 12 w 40"/>
                    <a:gd name="T31" fmla="*/ 40 h 41"/>
                    <a:gd name="T32" fmla="*/ 20 w 40"/>
                    <a:gd name="T33" fmla="*/ 41 h 4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
                    <a:gd name="T52" fmla="*/ 0 h 41"/>
                    <a:gd name="T53" fmla="*/ 40 w 40"/>
                    <a:gd name="T54" fmla="*/ 41 h 4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 h="41">
                      <a:moveTo>
                        <a:pt x="20" y="41"/>
                      </a:moveTo>
                      <a:lnTo>
                        <a:pt x="28" y="40"/>
                      </a:lnTo>
                      <a:lnTo>
                        <a:pt x="34" y="36"/>
                      </a:lnTo>
                      <a:lnTo>
                        <a:pt x="38" y="30"/>
                      </a:lnTo>
                      <a:lnTo>
                        <a:pt x="40" y="21"/>
                      </a:lnTo>
                      <a:lnTo>
                        <a:pt x="38" y="12"/>
                      </a:lnTo>
                      <a:lnTo>
                        <a:pt x="34" y="6"/>
                      </a:lnTo>
                      <a:lnTo>
                        <a:pt x="28" y="2"/>
                      </a:lnTo>
                      <a:lnTo>
                        <a:pt x="20" y="0"/>
                      </a:lnTo>
                      <a:lnTo>
                        <a:pt x="12" y="2"/>
                      </a:lnTo>
                      <a:lnTo>
                        <a:pt x="6" y="6"/>
                      </a:lnTo>
                      <a:lnTo>
                        <a:pt x="2" y="12"/>
                      </a:lnTo>
                      <a:lnTo>
                        <a:pt x="0" y="21"/>
                      </a:lnTo>
                      <a:lnTo>
                        <a:pt x="2" y="30"/>
                      </a:lnTo>
                      <a:lnTo>
                        <a:pt x="6" y="36"/>
                      </a:lnTo>
                      <a:lnTo>
                        <a:pt x="12" y="40"/>
                      </a:lnTo>
                      <a:lnTo>
                        <a:pt x="20" y="41"/>
                      </a:lnTo>
                      <a:close/>
                    </a:path>
                  </a:pathLst>
                </a:custGeom>
                <a:solidFill>
                  <a:srgbClr val="000000"/>
                </a:solidFill>
                <a:ln w="9525">
                  <a:noFill/>
                  <a:round/>
                  <a:headEnd/>
                  <a:tailEnd/>
                </a:ln>
              </p:spPr>
              <p:txBody>
                <a:bodyPr/>
                <a:lstStyle/>
                <a:p>
                  <a:endParaRPr lang="en-US"/>
                </a:p>
              </p:txBody>
            </p:sp>
            <p:sp>
              <p:nvSpPr>
                <p:cNvPr id="24708" name="Freeform 189"/>
                <p:cNvSpPr>
                  <a:spLocks/>
                </p:cNvSpPr>
                <p:nvPr/>
              </p:nvSpPr>
              <p:spPr bwMode="auto">
                <a:xfrm>
                  <a:off x="2555" y="3602"/>
                  <a:ext cx="25" cy="30"/>
                </a:xfrm>
                <a:custGeom>
                  <a:avLst/>
                  <a:gdLst>
                    <a:gd name="T0" fmla="*/ 22 w 44"/>
                    <a:gd name="T1" fmla="*/ 48 h 48"/>
                    <a:gd name="T2" fmla="*/ 31 w 44"/>
                    <a:gd name="T3" fmla="*/ 46 h 48"/>
                    <a:gd name="T4" fmla="*/ 38 w 44"/>
                    <a:gd name="T5" fmla="*/ 40 h 48"/>
                    <a:gd name="T6" fmla="*/ 42 w 44"/>
                    <a:gd name="T7" fmla="*/ 33 h 48"/>
                    <a:gd name="T8" fmla="*/ 44 w 44"/>
                    <a:gd name="T9" fmla="*/ 24 h 48"/>
                    <a:gd name="T10" fmla="*/ 42 w 44"/>
                    <a:gd name="T11" fmla="*/ 15 h 48"/>
                    <a:gd name="T12" fmla="*/ 38 w 44"/>
                    <a:gd name="T13" fmla="*/ 7 h 48"/>
                    <a:gd name="T14" fmla="*/ 31 w 44"/>
                    <a:gd name="T15" fmla="*/ 2 h 48"/>
                    <a:gd name="T16" fmla="*/ 22 w 44"/>
                    <a:gd name="T17" fmla="*/ 0 h 48"/>
                    <a:gd name="T18" fmla="*/ 13 w 44"/>
                    <a:gd name="T19" fmla="*/ 2 h 48"/>
                    <a:gd name="T20" fmla="*/ 6 w 44"/>
                    <a:gd name="T21" fmla="*/ 7 h 48"/>
                    <a:gd name="T22" fmla="*/ 2 w 44"/>
                    <a:gd name="T23" fmla="*/ 15 h 48"/>
                    <a:gd name="T24" fmla="*/ 0 w 44"/>
                    <a:gd name="T25" fmla="*/ 24 h 48"/>
                    <a:gd name="T26" fmla="*/ 2 w 44"/>
                    <a:gd name="T27" fmla="*/ 33 h 48"/>
                    <a:gd name="T28" fmla="*/ 6 w 44"/>
                    <a:gd name="T29" fmla="*/ 40 h 48"/>
                    <a:gd name="T30" fmla="*/ 13 w 44"/>
                    <a:gd name="T31" fmla="*/ 46 h 48"/>
                    <a:gd name="T32" fmla="*/ 22 w 44"/>
                    <a:gd name="T33" fmla="*/ 48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4"/>
                    <a:gd name="T52" fmla="*/ 0 h 48"/>
                    <a:gd name="T53" fmla="*/ 44 w 44"/>
                    <a:gd name="T54" fmla="*/ 48 h 4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4" h="48">
                      <a:moveTo>
                        <a:pt x="22" y="48"/>
                      </a:moveTo>
                      <a:lnTo>
                        <a:pt x="31" y="46"/>
                      </a:lnTo>
                      <a:lnTo>
                        <a:pt x="38" y="40"/>
                      </a:lnTo>
                      <a:lnTo>
                        <a:pt x="42" y="33"/>
                      </a:lnTo>
                      <a:lnTo>
                        <a:pt x="44" y="24"/>
                      </a:lnTo>
                      <a:lnTo>
                        <a:pt x="42" y="15"/>
                      </a:lnTo>
                      <a:lnTo>
                        <a:pt x="38" y="7"/>
                      </a:lnTo>
                      <a:lnTo>
                        <a:pt x="31" y="2"/>
                      </a:lnTo>
                      <a:lnTo>
                        <a:pt x="22" y="0"/>
                      </a:lnTo>
                      <a:lnTo>
                        <a:pt x="13" y="2"/>
                      </a:lnTo>
                      <a:lnTo>
                        <a:pt x="6" y="7"/>
                      </a:lnTo>
                      <a:lnTo>
                        <a:pt x="2" y="15"/>
                      </a:lnTo>
                      <a:lnTo>
                        <a:pt x="0" y="24"/>
                      </a:lnTo>
                      <a:lnTo>
                        <a:pt x="2" y="33"/>
                      </a:lnTo>
                      <a:lnTo>
                        <a:pt x="6" y="40"/>
                      </a:lnTo>
                      <a:lnTo>
                        <a:pt x="13" y="46"/>
                      </a:lnTo>
                      <a:lnTo>
                        <a:pt x="22" y="48"/>
                      </a:lnTo>
                      <a:close/>
                    </a:path>
                  </a:pathLst>
                </a:custGeom>
                <a:solidFill>
                  <a:schemeClr val="bg2"/>
                </a:solidFill>
                <a:ln w="9525">
                  <a:noFill/>
                  <a:round/>
                  <a:headEnd/>
                  <a:tailEnd/>
                </a:ln>
              </p:spPr>
              <p:txBody>
                <a:bodyPr/>
                <a:lstStyle/>
                <a:p>
                  <a:endParaRPr lang="en-US"/>
                </a:p>
              </p:txBody>
            </p:sp>
            <p:sp>
              <p:nvSpPr>
                <p:cNvPr id="24709" name="Freeform 190"/>
                <p:cNvSpPr>
                  <a:spLocks/>
                </p:cNvSpPr>
                <p:nvPr/>
              </p:nvSpPr>
              <p:spPr bwMode="auto">
                <a:xfrm>
                  <a:off x="2628" y="3517"/>
                  <a:ext cx="24" cy="31"/>
                </a:xfrm>
                <a:custGeom>
                  <a:avLst/>
                  <a:gdLst>
                    <a:gd name="T0" fmla="*/ 22 w 45"/>
                    <a:gd name="T1" fmla="*/ 47 h 47"/>
                    <a:gd name="T2" fmla="*/ 32 w 45"/>
                    <a:gd name="T3" fmla="*/ 45 h 47"/>
                    <a:gd name="T4" fmla="*/ 39 w 45"/>
                    <a:gd name="T5" fmla="*/ 40 h 47"/>
                    <a:gd name="T6" fmla="*/ 43 w 45"/>
                    <a:gd name="T7" fmla="*/ 32 h 47"/>
                    <a:gd name="T8" fmla="*/ 45 w 45"/>
                    <a:gd name="T9" fmla="*/ 24 h 47"/>
                    <a:gd name="T10" fmla="*/ 43 w 45"/>
                    <a:gd name="T11" fmla="*/ 14 h 47"/>
                    <a:gd name="T12" fmla="*/ 39 w 45"/>
                    <a:gd name="T13" fmla="*/ 6 h 47"/>
                    <a:gd name="T14" fmla="*/ 32 w 45"/>
                    <a:gd name="T15" fmla="*/ 2 h 47"/>
                    <a:gd name="T16" fmla="*/ 22 w 45"/>
                    <a:gd name="T17" fmla="*/ 0 h 47"/>
                    <a:gd name="T18" fmla="*/ 13 w 45"/>
                    <a:gd name="T19" fmla="*/ 2 h 47"/>
                    <a:gd name="T20" fmla="*/ 6 w 45"/>
                    <a:gd name="T21" fmla="*/ 6 h 47"/>
                    <a:gd name="T22" fmla="*/ 2 w 45"/>
                    <a:gd name="T23" fmla="*/ 14 h 47"/>
                    <a:gd name="T24" fmla="*/ 0 w 45"/>
                    <a:gd name="T25" fmla="*/ 24 h 47"/>
                    <a:gd name="T26" fmla="*/ 2 w 45"/>
                    <a:gd name="T27" fmla="*/ 32 h 47"/>
                    <a:gd name="T28" fmla="*/ 6 w 45"/>
                    <a:gd name="T29" fmla="*/ 40 h 47"/>
                    <a:gd name="T30" fmla="*/ 13 w 45"/>
                    <a:gd name="T31" fmla="*/ 45 h 47"/>
                    <a:gd name="T32" fmla="*/ 22 w 45"/>
                    <a:gd name="T33" fmla="*/ 47 h 4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5"/>
                    <a:gd name="T52" fmla="*/ 0 h 47"/>
                    <a:gd name="T53" fmla="*/ 45 w 45"/>
                    <a:gd name="T54" fmla="*/ 47 h 4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5" h="47">
                      <a:moveTo>
                        <a:pt x="22" y="47"/>
                      </a:moveTo>
                      <a:lnTo>
                        <a:pt x="32" y="45"/>
                      </a:lnTo>
                      <a:lnTo>
                        <a:pt x="39" y="40"/>
                      </a:lnTo>
                      <a:lnTo>
                        <a:pt x="43" y="32"/>
                      </a:lnTo>
                      <a:lnTo>
                        <a:pt x="45" y="24"/>
                      </a:lnTo>
                      <a:lnTo>
                        <a:pt x="43" y="14"/>
                      </a:lnTo>
                      <a:lnTo>
                        <a:pt x="39" y="6"/>
                      </a:lnTo>
                      <a:lnTo>
                        <a:pt x="32" y="2"/>
                      </a:lnTo>
                      <a:lnTo>
                        <a:pt x="22" y="0"/>
                      </a:lnTo>
                      <a:lnTo>
                        <a:pt x="13" y="2"/>
                      </a:lnTo>
                      <a:lnTo>
                        <a:pt x="6" y="6"/>
                      </a:lnTo>
                      <a:lnTo>
                        <a:pt x="2" y="14"/>
                      </a:lnTo>
                      <a:lnTo>
                        <a:pt x="0" y="24"/>
                      </a:lnTo>
                      <a:lnTo>
                        <a:pt x="2" y="32"/>
                      </a:lnTo>
                      <a:lnTo>
                        <a:pt x="6" y="40"/>
                      </a:lnTo>
                      <a:lnTo>
                        <a:pt x="13" y="45"/>
                      </a:lnTo>
                      <a:lnTo>
                        <a:pt x="22" y="47"/>
                      </a:lnTo>
                      <a:close/>
                    </a:path>
                  </a:pathLst>
                </a:custGeom>
                <a:solidFill>
                  <a:schemeClr val="bg2"/>
                </a:solidFill>
                <a:ln w="9525">
                  <a:noFill/>
                  <a:round/>
                  <a:headEnd/>
                  <a:tailEnd/>
                </a:ln>
              </p:spPr>
              <p:txBody>
                <a:bodyPr/>
                <a:lstStyle/>
                <a:p>
                  <a:endParaRPr lang="en-US"/>
                </a:p>
              </p:txBody>
            </p:sp>
            <p:sp>
              <p:nvSpPr>
                <p:cNvPr id="24710" name="Freeform 191"/>
                <p:cNvSpPr>
                  <a:spLocks/>
                </p:cNvSpPr>
                <p:nvPr/>
              </p:nvSpPr>
              <p:spPr bwMode="auto">
                <a:xfrm>
                  <a:off x="2561" y="3608"/>
                  <a:ext cx="13" cy="12"/>
                </a:xfrm>
                <a:custGeom>
                  <a:avLst/>
                  <a:gdLst>
                    <a:gd name="T0" fmla="*/ 5 w 25"/>
                    <a:gd name="T1" fmla="*/ 0 h 22"/>
                    <a:gd name="T2" fmla="*/ 4 w 25"/>
                    <a:gd name="T3" fmla="*/ 1 h 22"/>
                    <a:gd name="T4" fmla="*/ 2 w 25"/>
                    <a:gd name="T5" fmla="*/ 6 h 22"/>
                    <a:gd name="T6" fmla="*/ 0 w 25"/>
                    <a:gd name="T7" fmla="*/ 12 h 22"/>
                    <a:gd name="T8" fmla="*/ 2 w 25"/>
                    <a:gd name="T9" fmla="*/ 22 h 22"/>
                    <a:gd name="T10" fmla="*/ 5 w 25"/>
                    <a:gd name="T11" fmla="*/ 22 h 22"/>
                    <a:gd name="T12" fmla="*/ 11 w 25"/>
                    <a:gd name="T13" fmla="*/ 22 h 22"/>
                    <a:gd name="T14" fmla="*/ 18 w 25"/>
                    <a:gd name="T15" fmla="*/ 20 h 22"/>
                    <a:gd name="T16" fmla="*/ 25 w 25"/>
                    <a:gd name="T17" fmla="*/ 15 h 22"/>
                    <a:gd name="T18" fmla="*/ 24 w 25"/>
                    <a:gd name="T19" fmla="*/ 13 h 22"/>
                    <a:gd name="T20" fmla="*/ 21 w 25"/>
                    <a:gd name="T21" fmla="*/ 9 h 22"/>
                    <a:gd name="T22" fmla="*/ 15 w 25"/>
                    <a:gd name="T23" fmla="*/ 4 h 22"/>
                    <a:gd name="T24" fmla="*/ 5 w 25"/>
                    <a:gd name="T25" fmla="*/ 0 h 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22"/>
                    <a:gd name="T41" fmla="*/ 25 w 25"/>
                    <a:gd name="T42" fmla="*/ 22 h 2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22">
                      <a:moveTo>
                        <a:pt x="5" y="0"/>
                      </a:moveTo>
                      <a:lnTo>
                        <a:pt x="4" y="1"/>
                      </a:lnTo>
                      <a:lnTo>
                        <a:pt x="2" y="6"/>
                      </a:lnTo>
                      <a:lnTo>
                        <a:pt x="0" y="12"/>
                      </a:lnTo>
                      <a:lnTo>
                        <a:pt x="2" y="22"/>
                      </a:lnTo>
                      <a:lnTo>
                        <a:pt x="5" y="22"/>
                      </a:lnTo>
                      <a:lnTo>
                        <a:pt x="11" y="22"/>
                      </a:lnTo>
                      <a:lnTo>
                        <a:pt x="18" y="20"/>
                      </a:lnTo>
                      <a:lnTo>
                        <a:pt x="25" y="15"/>
                      </a:lnTo>
                      <a:lnTo>
                        <a:pt x="24" y="13"/>
                      </a:lnTo>
                      <a:lnTo>
                        <a:pt x="21" y="9"/>
                      </a:lnTo>
                      <a:lnTo>
                        <a:pt x="15" y="4"/>
                      </a:lnTo>
                      <a:lnTo>
                        <a:pt x="5" y="0"/>
                      </a:lnTo>
                      <a:close/>
                    </a:path>
                  </a:pathLst>
                </a:custGeom>
                <a:solidFill>
                  <a:schemeClr val="tx1"/>
                </a:solidFill>
                <a:ln w="9525">
                  <a:noFill/>
                  <a:round/>
                  <a:headEnd/>
                  <a:tailEnd/>
                </a:ln>
              </p:spPr>
              <p:txBody>
                <a:bodyPr/>
                <a:lstStyle/>
                <a:p>
                  <a:endParaRPr lang="en-US"/>
                </a:p>
              </p:txBody>
            </p:sp>
            <p:sp>
              <p:nvSpPr>
                <p:cNvPr id="24711" name="Freeform 192"/>
                <p:cNvSpPr>
                  <a:spLocks/>
                </p:cNvSpPr>
                <p:nvPr/>
              </p:nvSpPr>
              <p:spPr bwMode="auto">
                <a:xfrm>
                  <a:off x="2634" y="3523"/>
                  <a:ext cx="13" cy="12"/>
                </a:xfrm>
                <a:custGeom>
                  <a:avLst/>
                  <a:gdLst>
                    <a:gd name="T0" fmla="*/ 4 w 26"/>
                    <a:gd name="T1" fmla="*/ 0 h 22"/>
                    <a:gd name="T2" fmla="*/ 3 w 26"/>
                    <a:gd name="T3" fmla="*/ 2 h 22"/>
                    <a:gd name="T4" fmla="*/ 1 w 26"/>
                    <a:gd name="T5" fmla="*/ 6 h 22"/>
                    <a:gd name="T6" fmla="*/ 0 w 26"/>
                    <a:gd name="T7" fmla="*/ 12 h 22"/>
                    <a:gd name="T8" fmla="*/ 1 w 26"/>
                    <a:gd name="T9" fmla="*/ 22 h 22"/>
                    <a:gd name="T10" fmla="*/ 4 w 26"/>
                    <a:gd name="T11" fmla="*/ 22 h 22"/>
                    <a:gd name="T12" fmla="*/ 10 w 26"/>
                    <a:gd name="T13" fmla="*/ 22 h 22"/>
                    <a:gd name="T14" fmla="*/ 19 w 26"/>
                    <a:gd name="T15" fmla="*/ 21 h 22"/>
                    <a:gd name="T16" fmla="*/ 26 w 26"/>
                    <a:gd name="T17" fmla="*/ 17 h 22"/>
                    <a:gd name="T18" fmla="*/ 25 w 26"/>
                    <a:gd name="T19" fmla="*/ 14 h 22"/>
                    <a:gd name="T20" fmla="*/ 22 w 26"/>
                    <a:gd name="T21" fmla="*/ 10 h 22"/>
                    <a:gd name="T22" fmla="*/ 14 w 26"/>
                    <a:gd name="T23" fmla="*/ 5 h 22"/>
                    <a:gd name="T24" fmla="*/ 4 w 26"/>
                    <a:gd name="T25" fmla="*/ 0 h 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6"/>
                    <a:gd name="T40" fmla="*/ 0 h 22"/>
                    <a:gd name="T41" fmla="*/ 26 w 26"/>
                    <a:gd name="T42" fmla="*/ 22 h 2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6" h="22">
                      <a:moveTo>
                        <a:pt x="4" y="0"/>
                      </a:moveTo>
                      <a:lnTo>
                        <a:pt x="3" y="2"/>
                      </a:lnTo>
                      <a:lnTo>
                        <a:pt x="1" y="6"/>
                      </a:lnTo>
                      <a:lnTo>
                        <a:pt x="0" y="12"/>
                      </a:lnTo>
                      <a:lnTo>
                        <a:pt x="1" y="22"/>
                      </a:lnTo>
                      <a:lnTo>
                        <a:pt x="4" y="22"/>
                      </a:lnTo>
                      <a:lnTo>
                        <a:pt x="10" y="22"/>
                      </a:lnTo>
                      <a:lnTo>
                        <a:pt x="19" y="21"/>
                      </a:lnTo>
                      <a:lnTo>
                        <a:pt x="26" y="17"/>
                      </a:lnTo>
                      <a:lnTo>
                        <a:pt x="25" y="14"/>
                      </a:lnTo>
                      <a:lnTo>
                        <a:pt x="22" y="10"/>
                      </a:lnTo>
                      <a:lnTo>
                        <a:pt x="14" y="5"/>
                      </a:lnTo>
                      <a:lnTo>
                        <a:pt x="4" y="0"/>
                      </a:lnTo>
                      <a:close/>
                    </a:path>
                  </a:pathLst>
                </a:custGeom>
                <a:solidFill>
                  <a:schemeClr val="tx1"/>
                </a:solidFill>
                <a:ln w="9525">
                  <a:noFill/>
                  <a:round/>
                  <a:headEnd/>
                  <a:tailEnd/>
                </a:ln>
              </p:spPr>
              <p:txBody>
                <a:bodyPr/>
                <a:lstStyle/>
                <a:p>
                  <a:endParaRPr lang="en-US"/>
                </a:p>
              </p:txBody>
            </p:sp>
            <p:sp>
              <p:nvSpPr>
                <p:cNvPr id="24712" name="Freeform 193"/>
                <p:cNvSpPr>
                  <a:spLocks/>
                </p:cNvSpPr>
                <p:nvPr/>
              </p:nvSpPr>
              <p:spPr bwMode="auto">
                <a:xfrm>
                  <a:off x="2501" y="3170"/>
                  <a:ext cx="141" cy="136"/>
                </a:xfrm>
                <a:custGeom>
                  <a:avLst/>
                  <a:gdLst>
                    <a:gd name="T0" fmla="*/ 0 w 262"/>
                    <a:gd name="T1" fmla="*/ 202 h 225"/>
                    <a:gd name="T2" fmla="*/ 262 w 262"/>
                    <a:gd name="T3" fmla="*/ 0 h 225"/>
                    <a:gd name="T4" fmla="*/ 262 w 262"/>
                    <a:gd name="T5" fmla="*/ 24 h 225"/>
                    <a:gd name="T6" fmla="*/ 0 w 262"/>
                    <a:gd name="T7" fmla="*/ 225 h 225"/>
                    <a:gd name="T8" fmla="*/ 0 w 262"/>
                    <a:gd name="T9" fmla="*/ 202 h 225"/>
                    <a:gd name="T10" fmla="*/ 0 60000 65536"/>
                    <a:gd name="T11" fmla="*/ 0 60000 65536"/>
                    <a:gd name="T12" fmla="*/ 0 60000 65536"/>
                    <a:gd name="T13" fmla="*/ 0 60000 65536"/>
                    <a:gd name="T14" fmla="*/ 0 60000 65536"/>
                    <a:gd name="T15" fmla="*/ 0 w 262"/>
                    <a:gd name="T16" fmla="*/ 0 h 225"/>
                    <a:gd name="T17" fmla="*/ 262 w 262"/>
                    <a:gd name="T18" fmla="*/ 225 h 225"/>
                  </a:gdLst>
                  <a:ahLst/>
                  <a:cxnLst>
                    <a:cxn ang="T10">
                      <a:pos x="T0" y="T1"/>
                    </a:cxn>
                    <a:cxn ang="T11">
                      <a:pos x="T2" y="T3"/>
                    </a:cxn>
                    <a:cxn ang="T12">
                      <a:pos x="T4" y="T5"/>
                    </a:cxn>
                    <a:cxn ang="T13">
                      <a:pos x="T6" y="T7"/>
                    </a:cxn>
                    <a:cxn ang="T14">
                      <a:pos x="T8" y="T9"/>
                    </a:cxn>
                  </a:cxnLst>
                  <a:rect l="T15" t="T16" r="T17" b="T18"/>
                  <a:pathLst>
                    <a:path w="262" h="225">
                      <a:moveTo>
                        <a:pt x="0" y="202"/>
                      </a:moveTo>
                      <a:lnTo>
                        <a:pt x="262" y="0"/>
                      </a:lnTo>
                      <a:lnTo>
                        <a:pt x="262" y="24"/>
                      </a:lnTo>
                      <a:lnTo>
                        <a:pt x="0" y="225"/>
                      </a:lnTo>
                      <a:lnTo>
                        <a:pt x="0" y="202"/>
                      </a:lnTo>
                      <a:close/>
                    </a:path>
                  </a:pathLst>
                </a:custGeom>
                <a:solidFill>
                  <a:schemeClr val="bg2"/>
                </a:solidFill>
                <a:ln w="9525">
                  <a:noFill/>
                  <a:round/>
                  <a:headEnd/>
                  <a:tailEnd/>
                </a:ln>
              </p:spPr>
              <p:txBody>
                <a:bodyPr/>
                <a:lstStyle/>
                <a:p>
                  <a:endParaRPr lang="en-US"/>
                </a:p>
              </p:txBody>
            </p:sp>
            <p:sp>
              <p:nvSpPr>
                <p:cNvPr id="24713" name="Freeform 194"/>
                <p:cNvSpPr>
                  <a:spLocks/>
                </p:cNvSpPr>
                <p:nvPr/>
              </p:nvSpPr>
              <p:spPr bwMode="auto">
                <a:xfrm>
                  <a:off x="2504" y="3251"/>
                  <a:ext cx="140" cy="155"/>
                </a:xfrm>
                <a:custGeom>
                  <a:avLst/>
                  <a:gdLst>
                    <a:gd name="T0" fmla="*/ 0 w 261"/>
                    <a:gd name="T1" fmla="*/ 229 h 253"/>
                    <a:gd name="T2" fmla="*/ 261 w 261"/>
                    <a:gd name="T3" fmla="*/ 0 h 253"/>
                    <a:gd name="T4" fmla="*/ 261 w 261"/>
                    <a:gd name="T5" fmla="*/ 25 h 253"/>
                    <a:gd name="T6" fmla="*/ 0 w 261"/>
                    <a:gd name="T7" fmla="*/ 253 h 253"/>
                    <a:gd name="T8" fmla="*/ 0 w 261"/>
                    <a:gd name="T9" fmla="*/ 229 h 253"/>
                    <a:gd name="T10" fmla="*/ 0 60000 65536"/>
                    <a:gd name="T11" fmla="*/ 0 60000 65536"/>
                    <a:gd name="T12" fmla="*/ 0 60000 65536"/>
                    <a:gd name="T13" fmla="*/ 0 60000 65536"/>
                    <a:gd name="T14" fmla="*/ 0 60000 65536"/>
                    <a:gd name="T15" fmla="*/ 0 w 261"/>
                    <a:gd name="T16" fmla="*/ 0 h 253"/>
                    <a:gd name="T17" fmla="*/ 261 w 261"/>
                    <a:gd name="T18" fmla="*/ 253 h 253"/>
                  </a:gdLst>
                  <a:ahLst/>
                  <a:cxnLst>
                    <a:cxn ang="T10">
                      <a:pos x="T0" y="T1"/>
                    </a:cxn>
                    <a:cxn ang="T11">
                      <a:pos x="T2" y="T3"/>
                    </a:cxn>
                    <a:cxn ang="T12">
                      <a:pos x="T4" y="T5"/>
                    </a:cxn>
                    <a:cxn ang="T13">
                      <a:pos x="T6" y="T7"/>
                    </a:cxn>
                    <a:cxn ang="T14">
                      <a:pos x="T8" y="T9"/>
                    </a:cxn>
                  </a:cxnLst>
                  <a:rect l="T15" t="T16" r="T17" b="T18"/>
                  <a:pathLst>
                    <a:path w="261" h="253">
                      <a:moveTo>
                        <a:pt x="0" y="229"/>
                      </a:moveTo>
                      <a:lnTo>
                        <a:pt x="261" y="0"/>
                      </a:lnTo>
                      <a:lnTo>
                        <a:pt x="261" y="25"/>
                      </a:lnTo>
                      <a:lnTo>
                        <a:pt x="0" y="253"/>
                      </a:lnTo>
                      <a:lnTo>
                        <a:pt x="0" y="229"/>
                      </a:lnTo>
                      <a:close/>
                    </a:path>
                  </a:pathLst>
                </a:custGeom>
                <a:solidFill>
                  <a:schemeClr val="bg2"/>
                </a:solidFill>
                <a:ln w="9525">
                  <a:noFill/>
                  <a:round/>
                  <a:headEnd/>
                  <a:tailEnd/>
                </a:ln>
              </p:spPr>
              <p:txBody>
                <a:bodyPr/>
                <a:lstStyle/>
                <a:p>
                  <a:endParaRPr lang="en-US"/>
                </a:p>
              </p:txBody>
            </p:sp>
            <p:sp>
              <p:nvSpPr>
                <p:cNvPr id="24714" name="Freeform 195"/>
                <p:cNvSpPr>
                  <a:spLocks/>
                </p:cNvSpPr>
                <p:nvPr/>
              </p:nvSpPr>
              <p:spPr bwMode="auto">
                <a:xfrm>
                  <a:off x="2504" y="3339"/>
                  <a:ext cx="140" cy="169"/>
                </a:xfrm>
                <a:custGeom>
                  <a:avLst/>
                  <a:gdLst>
                    <a:gd name="T0" fmla="*/ 0 w 263"/>
                    <a:gd name="T1" fmla="*/ 256 h 281"/>
                    <a:gd name="T2" fmla="*/ 263 w 263"/>
                    <a:gd name="T3" fmla="*/ 0 h 281"/>
                    <a:gd name="T4" fmla="*/ 263 w 263"/>
                    <a:gd name="T5" fmla="*/ 25 h 281"/>
                    <a:gd name="T6" fmla="*/ 0 w 263"/>
                    <a:gd name="T7" fmla="*/ 281 h 281"/>
                    <a:gd name="T8" fmla="*/ 0 w 263"/>
                    <a:gd name="T9" fmla="*/ 256 h 281"/>
                    <a:gd name="T10" fmla="*/ 0 60000 65536"/>
                    <a:gd name="T11" fmla="*/ 0 60000 65536"/>
                    <a:gd name="T12" fmla="*/ 0 60000 65536"/>
                    <a:gd name="T13" fmla="*/ 0 60000 65536"/>
                    <a:gd name="T14" fmla="*/ 0 60000 65536"/>
                    <a:gd name="T15" fmla="*/ 0 w 263"/>
                    <a:gd name="T16" fmla="*/ 0 h 281"/>
                    <a:gd name="T17" fmla="*/ 263 w 263"/>
                    <a:gd name="T18" fmla="*/ 281 h 281"/>
                  </a:gdLst>
                  <a:ahLst/>
                  <a:cxnLst>
                    <a:cxn ang="T10">
                      <a:pos x="T0" y="T1"/>
                    </a:cxn>
                    <a:cxn ang="T11">
                      <a:pos x="T2" y="T3"/>
                    </a:cxn>
                    <a:cxn ang="T12">
                      <a:pos x="T4" y="T5"/>
                    </a:cxn>
                    <a:cxn ang="T13">
                      <a:pos x="T6" y="T7"/>
                    </a:cxn>
                    <a:cxn ang="T14">
                      <a:pos x="T8" y="T9"/>
                    </a:cxn>
                  </a:cxnLst>
                  <a:rect l="T15" t="T16" r="T17" b="T18"/>
                  <a:pathLst>
                    <a:path w="263" h="281">
                      <a:moveTo>
                        <a:pt x="0" y="256"/>
                      </a:moveTo>
                      <a:lnTo>
                        <a:pt x="263" y="0"/>
                      </a:lnTo>
                      <a:lnTo>
                        <a:pt x="263" y="25"/>
                      </a:lnTo>
                      <a:lnTo>
                        <a:pt x="0" y="281"/>
                      </a:lnTo>
                      <a:lnTo>
                        <a:pt x="0" y="256"/>
                      </a:lnTo>
                      <a:close/>
                    </a:path>
                  </a:pathLst>
                </a:custGeom>
                <a:solidFill>
                  <a:schemeClr val="bg2"/>
                </a:solidFill>
                <a:ln w="9525">
                  <a:noFill/>
                  <a:round/>
                  <a:headEnd/>
                  <a:tailEnd/>
                </a:ln>
              </p:spPr>
              <p:txBody>
                <a:bodyPr/>
                <a:lstStyle/>
                <a:p>
                  <a:endParaRPr lang="en-US"/>
                </a:p>
              </p:txBody>
            </p:sp>
            <p:sp>
              <p:nvSpPr>
                <p:cNvPr id="24715" name="Freeform 196"/>
                <p:cNvSpPr>
                  <a:spLocks/>
                </p:cNvSpPr>
                <p:nvPr/>
              </p:nvSpPr>
              <p:spPr bwMode="auto">
                <a:xfrm>
                  <a:off x="2669" y="3088"/>
                  <a:ext cx="294" cy="312"/>
                </a:xfrm>
                <a:custGeom>
                  <a:avLst/>
                  <a:gdLst>
                    <a:gd name="T0" fmla="*/ 0 w 547"/>
                    <a:gd name="T1" fmla="*/ 11 h 516"/>
                    <a:gd name="T2" fmla="*/ 9 w 547"/>
                    <a:gd name="T3" fmla="*/ 508 h 516"/>
                    <a:gd name="T4" fmla="*/ 171 w 547"/>
                    <a:gd name="T5" fmla="*/ 505 h 516"/>
                    <a:gd name="T6" fmla="*/ 187 w 547"/>
                    <a:gd name="T7" fmla="*/ 470 h 516"/>
                    <a:gd name="T8" fmla="*/ 207 w 547"/>
                    <a:gd name="T9" fmla="*/ 444 h 516"/>
                    <a:gd name="T10" fmla="*/ 231 w 547"/>
                    <a:gd name="T11" fmla="*/ 427 h 516"/>
                    <a:gd name="T12" fmla="*/ 255 w 547"/>
                    <a:gd name="T13" fmla="*/ 415 h 516"/>
                    <a:gd name="T14" fmla="*/ 277 w 547"/>
                    <a:gd name="T15" fmla="*/ 408 h 516"/>
                    <a:gd name="T16" fmla="*/ 296 w 547"/>
                    <a:gd name="T17" fmla="*/ 405 h 516"/>
                    <a:gd name="T18" fmla="*/ 308 w 547"/>
                    <a:gd name="T19" fmla="*/ 403 h 516"/>
                    <a:gd name="T20" fmla="*/ 313 w 547"/>
                    <a:gd name="T21" fmla="*/ 403 h 516"/>
                    <a:gd name="T22" fmla="*/ 354 w 547"/>
                    <a:gd name="T23" fmla="*/ 408 h 516"/>
                    <a:gd name="T24" fmla="*/ 388 w 547"/>
                    <a:gd name="T25" fmla="*/ 420 h 516"/>
                    <a:gd name="T26" fmla="*/ 414 w 547"/>
                    <a:gd name="T27" fmla="*/ 438 h 516"/>
                    <a:gd name="T28" fmla="*/ 434 w 547"/>
                    <a:gd name="T29" fmla="*/ 458 h 516"/>
                    <a:gd name="T30" fmla="*/ 448 w 547"/>
                    <a:gd name="T31" fmla="*/ 480 h 516"/>
                    <a:gd name="T32" fmla="*/ 457 w 547"/>
                    <a:gd name="T33" fmla="*/ 498 h 516"/>
                    <a:gd name="T34" fmla="*/ 462 w 547"/>
                    <a:gd name="T35" fmla="*/ 511 h 516"/>
                    <a:gd name="T36" fmla="*/ 464 w 547"/>
                    <a:gd name="T37" fmla="*/ 516 h 516"/>
                    <a:gd name="T38" fmla="*/ 545 w 547"/>
                    <a:gd name="T39" fmla="*/ 516 h 516"/>
                    <a:gd name="T40" fmla="*/ 547 w 547"/>
                    <a:gd name="T41" fmla="*/ 466 h 516"/>
                    <a:gd name="T42" fmla="*/ 541 w 547"/>
                    <a:gd name="T43" fmla="*/ 424 h 516"/>
                    <a:gd name="T44" fmla="*/ 528 w 547"/>
                    <a:gd name="T45" fmla="*/ 389 h 516"/>
                    <a:gd name="T46" fmla="*/ 513 w 547"/>
                    <a:gd name="T47" fmla="*/ 363 h 516"/>
                    <a:gd name="T48" fmla="*/ 496 w 547"/>
                    <a:gd name="T49" fmla="*/ 342 h 516"/>
                    <a:gd name="T50" fmla="*/ 479 w 547"/>
                    <a:gd name="T51" fmla="*/ 329 h 516"/>
                    <a:gd name="T52" fmla="*/ 468 w 547"/>
                    <a:gd name="T53" fmla="*/ 321 h 516"/>
                    <a:gd name="T54" fmla="*/ 464 w 547"/>
                    <a:gd name="T55" fmla="*/ 319 h 516"/>
                    <a:gd name="T56" fmla="*/ 342 w 547"/>
                    <a:gd name="T57" fmla="*/ 217 h 516"/>
                    <a:gd name="T58" fmla="*/ 141 w 547"/>
                    <a:gd name="T59" fmla="*/ 217 h 516"/>
                    <a:gd name="T60" fmla="*/ 129 w 547"/>
                    <a:gd name="T61" fmla="*/ 36 h 516"/>
                    <a:gd name="T62" fmla="*/ 277 w 547"/>
                    <a:gd name="T63" fmla="*/ 34 h 516"/>
                    <a:gd name="T64" fmla="*/ 249 w 547"/>
                    <a:gd name="T65" fmla="*/ 0 h 516"/>
                    <a:gd name="T66" fmla="*/ 0 w 547"/>
                    <a:gd name="T67" fmla="*/ 11 h 5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47"/>
                    <a:gd name="T103" fmla="*/ 0 h 516"/>
                    <a:gd name="T104" fmla="*/ 547 w 547"/>
                    <a:gd name="T105" fmla="*/ 516 h 5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47" h="516">
                      <a:moveTo>
                        <a:pt x="0" y="11"/>
                      </a:moveTo>
                      <a:lnTo>
                        <a:pt x="9" y="508"/>
                      </a:lnTo>
                      <a:lnTo>
                        <a:pt x="171" y="505"/>
                      </a:lnTo>
                      <a:lnTo>
                        <a:pt x="187" y="470"/>
                      </a:lnTo>
                      <a:lnTo>
                        <a:pt x="207" y="444"/>
                      </a:lnTo>
                      <a:lnTo>
                        <a:pt x="231" y="427"/>
                      </a:lnTo>
                      <a:lnTo>
                        <a:pt x="255" y="415"/>
                      </a:lnTo>
                      <a:lnTo>
                        <a:pt x="277" y="408"/>
                      </a:lnTo>
                      <a:lnTo>
                        <a:pt x="296" y="405"/>
                      </a:lnTo>
                      <a:lnTo>
                        <a:pt x="308" y="403"/>
                      </a:lnTo>
                      <a:lnTo>
                        <a:pt x="313" y="403"/>
                      </a:lnTo>
                      <a:lnTo>
                        <a:pt x="354" y="408"/>
                      </a:lnTo>
                      <a:lnTo>
                        <a:pt x="388" y="420"/>
                      </a:lnTo>
                      <a:lnTo>
                        <a:pt x="414" y="438"/>
                      </a:lnTo>
                      <a:lnTo>
                        <a:pt x="434" y="458"/>
                      </a:lnTo>
                      <a:lnTo>
                        <a:pt x="448" y="480"/>
                      </a:lnTo>
                      <a:lnTo>
                        <a:pt x="457" y="498"/>
                      </a:lnTo>
                      <a:lnTo>
                        <a:pt x="462" y="511"/>
                      </a:lnTo>
                      <a:lnTo>
                        <a:pt x="464" y="516"/>
                      </a:lnTo>
                      <a:lnTo>
                        <a:pt x="545" y="516"/>
                      </a:lnTo>
                      <a:lnTo>
                        <a:pt x="547" y="466"/>
                      </a:lnTo>
                      <a:lnTo>
                        <a:pt x="541" y="424"/>
                      </a:lnTo>
                      <a:lnTo>
                        <a:pt x="528" y="389"/>
                      </a:lnTo>
                      <a:lnTo>
                        <a:pt x="513" y="363"/>
                      </a:lnTo>
                      <a:lnTo>
                        <a:pt x="496" y="342"/>
                      </a:lnTo>
                      <a:lnTo>
                        <a:pt x="479" y="329"/>
                      </a:lnTo>
                      <a:lnTo>
                        <a:pt x="468" y="321"/>
                      </a:lnTo>
                      <a:lnTo>
                        <a:pt x="464" y="319"/>
                      </a:lnTo>
                      <a:lnTo>
                        <a:pt x="342" y="217"/>
                      </a:lnTo>
                      <a:lnTo>
                        <a:pt x="141" y="217"/>
                      </a:lnTo>
                      <a:lnTo>
                        <a:pt x="129" y="36"/>
                      </a:lnTo>
                      <a:lnTo>
                        <a:pt x="277" y="34"/>
                      </a:lnTo>
                      <a:lnTo>
                        <a:pt x="249" y="0"/>
                      </a:lnTo>
                      <a:lnTo>
                        <a:pt x="0" y="11"/>
                      </a:lnTo>
                      <a:close/>
                    </a:path>
                  </a:pathLst>
                </a:custGeom>
                <a:solidFill>
                  <a:srgbClr val="BE2028"/>
                </a:solidFill>
                <a:ln w="9525">
                  <a:noFill/>
                  <a:round/>
                  <a:headEnd/>
                  <a:tailEnd/>
                </a:ln>
              </p:spPr>
              <p:txBody>
                <a:bodyPr/>
                <a:lstStyle/>
                <a:p>
                  <a:endParaRPr lang="en-US"/>
                </a:p>
              </p:txBody>
            </p:sp>
            <p:sp>
              <p:nvSpPr>
                <p:cNvPr id="24716" name="Freeform 197"/>
                <p:cNvSpPr>
                  <a:spLocks/>
                </p:cNvSpPr>
                <p:nvPr/>
              </p:nvSpPr>
              <p:spPr bwMode="auto">
                <a:xfrm>
                  <a:off x="2755" y="3122"/>
                  <a:ext cx="100" cy="78"/>
                </a:xfrm>
                <a:custGeom>
                  <a:avLst/>
                  <a:gdLst>
                    <a:gd name="T0" fmla="*/ 0 w 187"/>
                    <a:gd name="T1" fmla="*/ 0 h 130"/>
                    <a:gd name="T2" fmla="*/ 125 w 187"/>
                    <a:gd name="T3" fmla="*/ 2 h 130"/>
                    <a:gd name="T4" fmla="*/ 187 w 187"/>
                    <a:gd name="T5" fmla="*/ 130 h 130"/>
                    <a:gd name="T6" fmla="*/ 9 w 187"/>
                    <a:gd name="T7" fmla="*/ 129 h 130"/>
                    <a:gd name="T8" fmla="*/ 0 w 187"/>
                    <a:gd name="T9" fmla="*/ 0 h 130"/>
                    <a:gd name="T10" fmla="*/ 0 60000 65536"/>
                    <a:gd name="T11" fmla="*/ 0 60000 65536"/>
                    <a:gd name="T12" fmla="*/ 0 60000 65536"/>
                    <a:gd name="T13" fmla="*/ 0 60000 65536"/>
                    <a:gd name="T14" fmla="*/ 0 60000 65536"/>
                    <a:gd name="T15" fmla="*/ 0 w 187"/>
                    <a:gd name="T16" fmla="*/ 0 h 130"/>
                    <a:gd name="T17" fmla="*/ 187 w 187"/>
                    <a:gd name="T18" fmla="*/ 130 h 130"/>
                  </a:gdLst>
                  <a:ahLst/>
                  <a:cxnLst>
                    <a:cxn ang="T10">
                      <a:pos x="T0" y="T1"/>
                    </a:cxn>
                    <a:cxn ang="T11">
                      <a:pos x="T2" y="T3"/>
                    </a:cxn>
                    <a:cxn ang="T12">
                      <a:pos x="T4" y="T5"/>
                    </a:cxn>
                    <a:cxn ang="T13">
                      <a:pos x="T6" y="T7"/>
                    </a:cxn>
                    <a:cxn ang="T14">
                      <a:pos x="T8" y="T9"/>
                    </a:cxn>
                  </a:cxnLst>
                  <a:rect l="T15" t="T16" r="T17" b="T18"/>
                  <a:pathLst>
                    <a:path w="187" h="130">
                      <a:moveTo>
                        <a:pt x="0" y="0"/>
                      </a:moveTo>
                      <a:lnTo>
                        <a:pt x="125" y="2"/>
                      </a:lnTo>
                      <a:lnTo>
                        <a:pt x="187" y="130"/>
                      </a:lnTo>
                      <a:lnTo>
                        <a:pt x="9" y="129"/>
                      </a:lnTo>
                      <a:lnTo>
                        <a:pt x="0" y="0"/>
                      </a:lnTo>
                      <a:close/>
                    </a:path>
                  </a:pathLst>
                </a:custGeom>
                <a:solidFill>
                  <a:srgbClr val="D1F7F7"/>
                </a:solidFill>
                <a:ln w="9525">
                  <a:noFill/>
                  <a:round/>
                  <a:headEnd/>
                  <a:tailEnd/>
                </a:ln>
              </p:spPr>
              <p:txBody>
                <a:bodyPr/>
                <a:lstStyle/>
                <a:p>
                  <a:endParaRPr lang="en-US"/>
                </a:p>
              </p:txBody>
            </p:sp>
            <p:sp>
              <p:nvSpPr>
                <p:cNvPr id="24717" name="Freeform 198"/>
                <p:cNvSpPr>
                  <a:spLocks/>
                </p:cNvSpPr>
                <p:nvPr/>
              </p:nvSpPr>
              <p:spPr bwMode="auto">
                <a:xfrm>
                  <a:off x="2650" y="3070"/>
                  <a:ext cx="140" cy="9"/>
                </a:xfrm>
                <a:custGeom>
                  <a:avLst/>
                  <a:gdLst>
                    <a:gd name="T0" fmla="*/ 0 w 258"/>
                    <a:gd name="T1" fmla="*/ 0 h 13"/>
                    <a:gd name="T2" fmla="*/ 54 w 258"/>
                    <a:gd name="T3" fmla="*/ 13 h 13"/>
                    <a:gd name="T4" fmla="*/ 258 w 258"/>
                    <a:gd name="T5" fmla="*/ 2 h 13"/>
                    <a:gd name="T6" fmla="*/ 0 w 258"/>
                    <a:gd name="T7" fmla="*/ 0 h 13"/>
                    <a:gd name="T8" fmla="*/ 0 60000 65536"/>
                    <a:gd name="T9" fmla="*/ 0 60000 65536"/>
                    <a:gd name="T10" fmla="*/ 0 60000 65536"/>
                    <a:gd name="T11" fmla="*/ 0 60000 65536"/>
                    <a:gd name="T12" fmla="*/ 0 w 258"/>
                    <a:gd name="T13" fmla="*/ 0 h 13"/>
                    <a:gd name="T14" fmla="*/ 258 w 258"/>
                    <a:gd name="T15" fmla="*/ 13 h 13"/>
                  </a:gdLst>
                  <a:ahLst/>
                  <a:cxnLst>
                    <a:cxn ang="T8">
                      <a:pos x="T0" y="T1"/>
                    </a:cxn>
                    <a:cxn ang="T9">
                      <a:pos x="T2" y="T3"/>
                    </a:cxn>
                    <a:cxn ang="T10">
                      <a:pos x="T4" y="T5"/>
                    </a:cxn>
                    <a:cxn ang="T11">
                      <a:pos x="T6" y="T7"/>
                    </a:cxn>
                  </a:cxnLst>
                  <a:rect l="T12" t="T13" r="T14" b="T15"/>
                  <a:pathLst>
                    <a:path w="258" h="13">
                      <a:moveTo>
                        <a:pt x="0" y="0"/>
                      </a:moveTo>
                      <a:lnTo>
                        <a:pt x="54" y="13"/>
                      </a:lnTo>
                      <a:lnTo>
                        <a:pt x="258" y="2"/>
                      </a:lnTo>
                      <a:lnTo>
                        <a:pt x="0" y="0"/>
                      </a:lnTo>
                      <a:close/>
                    </a:path>
                  </a:pathLst>
                </a:custGeom>
                <a:solidFill>
                  <a:srgbClr val="BE2028"/>
                </a:solidFill>
                <a:ln w="9525">
                  <a:noFill/>
                  <a:round/>
                  <a:headEnd/>
                  <a:tailEnd/>
                </a:ln>
              </p:spPr>
              <p:txBody>
                <a:bodyPr/>
                <a:lstStyle/>
                <a:p>
                  <a:endParaRPr lang="en-US"/>
                </a:p>
              </p:txBody>
            </p:sp>
            <p:sp>
              <p:nvSpPr>
                <p:cNvPr id="24718" name="Rectangle 199"/>
                <p:cNvSpPr>
                  <a:spLocks noChangeArrowheads="1"/>
                </p:cNvSpPr>
                <p:nvPr/>
              </p:nvSpPr>
              <p:spPr bwMode="auto">
                <a:xfrm>
                  <a:off x="2666" y="3270"/>
                  <a:ext cx="51" cy="30"/>
                </a:xfrm>
                <a:prstGeom prst="rect">
                  <a:avLst/>
                </a:prstGeom>
                <a:solidFill>
                  <a:srgbClr val="000000"/>
                </a:solidFill>
                <a:ln w="9525">
                  <a:noFill/>
                  <a:miter lim="800000"/>
                  <a:headEnd/>
                  <a:tailEnd/>
                </a:ln>
              </p:spPr>
              <p:txBody>
                <a:bodyPr/>
                <a:lstStyle/>
                <a:p>
                  <a:endParaRPr lang="en-US"/>
                </a:p>
              </p:txBody>
            </p:sp>
            <p:sp>
              <p:nvSpPr>
                <p:cNvPr id="24719" name="Rectangle 200"/>
                <p:cNvSpPr>
                  <a:spLocks noChangeArrowheads="1"/>
                </p:cNvSpPr>
                <p:nvPr/>
              </p:nvSpPr>
              <p:spPr bwMode="auto">
                <a:xfrm>
                  <a:off x="2669" y="3315"/>
                  <a:ext cx="35" cy="18"/>
                </a:xfrm>
                <a:prstGeom prst="rect">
                  <a:avLst/>
                </a:prstGeom>
                <a:solidFill>
                  <a:srgbClr val="000000"/>
                </a:solidFill>
                <a:ln w="9525">
                  <a:noFill/>
                  <a:miter lim="800000"/>
                  <a:headEnd/>
                  <a:tailEnd/>
                </a:ln>
              </p:spPr>
              <p:txBody>
                <a:bodyPr/>
                <a:lstStyle/>
                <a:p>
                  <a:endParaRPr lang="en-US"/>
                </a:p>
              </p:txBody>
            </p:sp>
            <p:sp>
              <p:nvSpPr>
                <p:cNvPr id="24720" name="Freeform 201"/>
                <p:cNvSpPr>
                  <a:spLocks/>
                </p:cNvSpPr>
                <p:nvPr/>
              </p:nvSpPr>
              <p:spPr bwMode="auto">
                <a:xfrm>
                  <a:off x="2744" y="3215"/>
                  <a:ext cx="111" cy="139"/>
                </a:xfrm>
                <a:custGeom>
                  <a:avLst/>
                  <a:gdLst>
                    <a:gd name="T0" fmla="*/ 0 w 205"/>
                    <a:gd name="T1" fmla="*/ 3 h 228"/>
                    <a:gd name="T2" fmla="*/ 9 w 205"/>
                    <a:gd name="T3" fmla="*/ 220 h 228"/>
                    <a:gd name="T4" fmla="*/ 10 w 205"/>
                    <a:gd name="T5" fmla="*/ 228 h 228"/>
                    <a:gd name="T6" fmla="*/ 16 w 205"/>
                    <a:gd name="T7" fmla="*/ 228 h 228"/>
                    <a:gd name="T8" fmla="*/ 40 w 205"/>
                    <a:gd name="T9" fmla="*/ 227 h 228"/>
                    <a:gd name="T10" fmla="*/ 44 w 205"/>
                    <a:gd name="T11" fmla="*/ 227 h 228"/>
                    <a:gd name="T12" fmla="*/ 46 w 205"/>
                    <a:gd name="T13" fmla="*/ 222 h 228"/>
                    <a:gd name="T14" fmla="*/ 48 w 205"/>
                    <a:gd name="T15" fmla="*/ 218 h 228"/>
                    <a:gd name="T16" fmla="*/ 55 w 205"/>
                    <a:gd name="T17" fmla="*/ 209 h 228"/>
                    <a:gd name="T18" fmla="*/ 66 w 205"/>
                    <a:gd name="T19" fmla="*/ 197 h 228"/>
                    <a:gd name="T20" fmla="*/ 83 w 205"/>
                    <a:gd name="T21" fmla="*/ 184 h 228"/>
                    <a:gd name="T22" fmla="*/ 104 w 205"/>
                    <a:gd name="T23" fmla="*/ 172 h 228"/>
                    <a:gd name="T24" fmla="*/ 130 w 205"/>
                    <a:gd name="T25" fmla="*/ 164 h 228"/>
                    <a:gd name="T26" fmla="*/ 161 w 205"/>
                    <a:gd name="T27" fmla="*/ 162 h 228"/>
                    <a:gd name="T28" fmla="*/ 197 w 205"/>
                    <a:gd name="T29" fmla="*/ 168 h 228"/>
                    <a:gd name="T30" fmla="*/ 205 w 205"/>
                    <a:gd name="T31" fmla="*/ 170 h 228"/>
                    <a:gd name="T32" fmla="*/ 205 w 205"/>
                    <a:gd name="T33" fmla="*/ 160 h 228"/>
                    <a:gd name="T34" fmla="*/ 203 w 205"/>
                    <a:gd name="T35" fmla="*/ 0 h 228"/>
                    <a:gd name="T36" fmla="*/ 190 w 205"/>
                    <a:gd name="T37" fmla="*/ 0 h 228"/>
                    <a:gd name="T38" fmla="*/ 192 w 205"/>
                    <a:gd name="T39" fmla="*/ 160 h 228"/>
                    <a:gd name="T40" fmla="*/ 200 w 205"/>
                    <a:gd name="T41" fmla="*/ 153 h 228"/>
                    <a:gd name="T42" fmla="*/ 179 w 205"/>
                    <a:gd name="T43" fmla="*/ 148 h 228"/>
                    <a:gd name="T44" fmla="*/ 159 w 205"/>
                    <a:gd name="T45" fmla="*/ 146 h 228"/>
                    <a:gd name="T46" fmla="*/ 141 w 205"/>
                    <a:gd name="T47" fmla="*/ 146 h 228"/>
                    <a:gd name="T48" fmla="*/ 124 w 205"/>
                    <a:gd name="T49" fmla="*/ 148 h 228"/>
                    <a:gd name="T50" fmla="*/ 109 w 205"/>
                    <a:gd name="T51" fmla="*/ 153 h 228"/>
                    <a:gd name="T52" fmla="*/ 95 w 205"/>
                    <a:gd name="T53" fmla="*/ 158 h 228"/>
                    <a:gd name="T54" fmla="*/ 83 w 205"/>
                    <a:gd name="T55" fmla="*/ 164 h 228"/>
                    <a:gd name="T56" fmla="*/ 72 w 205"/>
                    <a:gd name="T57" fmla="*/ 172 h 228"/>
                    <a:gd name="T58" fmla="*/ 63 w 205"/>
                    <a:gd name="T59" fmla="*/ 179 h 228"/>
                    <a:gd name="T60" fmla="*/ 55 w 205"/>
                    <a:gd name="T61" fmla="*/ 187 h 228"/>
                    <a:gd name="T62" fmla="*/ 48 w 205"/>
                    <a:gd name="T63" fmla="*/ 195 h 228"/>
                    <a:gd name="T64" fmla="*/ 43 w 205"/>
                    <a:gd name="T65" fmla="*/ 201 h 228"/>
                    <a:gd name="T66" fmla="*/ 39 w 205"/>
                    <a:gd name="T67" fmla="*/ 207 h 228"/>
                    <a:gd name="T68" fmla="*/ 36 w 205"/>
                    <a:gd name="T69" fmla="*/ 212 h 228"/>
                    <a:gd name="T70" fmla="*/ 35 w 205"/>
                    <a:gd name="T71" fmla="*/ 215 h 228"/>
                    <a:gd name="T72" fmla="*/ 34 w 205"/>
                    <a:gd name="T73" fmla="*/ 216 h 228"/>
                    <a:gd name="T74" fmla="*/ 39 w 205"/>
                    <a:gd name="T75" fmla="*/ 212 h 228"/>
                    <a:gd name="T76" fmla="*/ 16 w 205"/>
                    <a:gd name="T77" fmla="*/ 212 h 228"/>
                    <a:gd name="T78" fmla="*/ 23 w 205"/>
                    <a:gd name="T79" fmla="*/ 219 h 228"/>
                    <a:gd name="T80" fmla="*/ 14 w 205"/>
                    <a:gd name="T81" fmla="*/ 2 h 228"/>
                    <a:gd name="T82" fmla="*/ 0 w 205"/>
                    <a:gd name="T83" fmla="*/ 3 h 22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05"/>
                    <a:gd name="T127" fmla="*/ 0 h 228"/>
                    <a:gd name="T128" fmla="*/ 205 w 205"/>
                    <a:gd name="T129" fmla="*/ 228 h 22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05" h="228">
                      <a:moveTo>
                        <a:pt x="0" y="3"/>
                      </a:moveTo>
                      <a:lnTo>
                        <a:pt x="9" y="220"/>
                      </a:lnTo>
                      <a:lnTo>
                        <a:pt x="10" y="228"/>
                      </a:lnTo>
                      <a:lnTo>
                        <a:pt x="16" y="228"/>
                      </a:lnTo>
                      <a:lnTo>
                        <a:pt x="40" y="227"/>
                      </a:lnTo>
                      <a:lnTo>
                        <a:pt x="44" y="227"/>
                      </a:lnTo>
                      <a:lnTo>
                        <a:pt x="46" y="222"/>
                      </a:lnTo>
                      <a:lnTo>
                        <a:pt x="48" y="218"/>
                      </a:lnTo>
                      <a:lnTo>
                        <a:pt x="55" y="209"/>
                      </a:lnTo>
                      <a:lnTo>
                        <a:pt x="66" y="197"/>
                      </a:lnTo>
                      <a:lnTo>
                        <a:pt x="83" y="184"/>
                      </a:lnTo>
                      <a:lnTo>
                        <a:pt x="104" y="172"/>
                      </a:lnTo>
                      <a:lnTo>
                        <a:pt x="130" y="164"/>
                      </a:lnTo>
                      <a:lnTo>
                        <a:pt x="161" y="162"/>
                      </a:lnTo>
                      <a:lnTo>
                        <a:pt x="197" y="168"/>
                      </a:lnTo>
                      <a:lnTo>
                        <a:pt x="205" y="170"/>
                      </a:lnTo>
                      <a:lnTo>
                        <a:pt x="205" y="160"/>
                      </a:lnTo>
                      <a:lnTo>
                        <a:pt x="203" y="0"/>
                      </a:lnTo>
                      <a:lnTo>
                        <a:pt x="190" y="0"/>
                      </a:lnTo>
                      <a:lnTo>
                        <a:pt x="192" y="160"/>
                      </a:lnTo>
                      <a:lnTo>
                        <a:pt x="200" y="153"/>
                      </a:lnTo>
                      <a:lnTo>
                        <a:pt x="179" y="148"/>
                      </a:lnTo>
                      <a:lnTo>
                        <a:pt x="159" y="146"/>
                      </a:lnTo>
                      <a:lnTo>
                        <a:pt x="141" y="146"/>
                      </a:lnTo>
                      <a:lnTo>
                        <a:pt x="124" y="148"/>
                      </a:lnTo>
                      <a:lnTo>
                        <a:pt x="109" y="153"/>
                      </a:lnTo>
                      <a:lnTo>
                        <a:pt x="95" y="158"/>
                      </a:lnTo>
                      <a:lnTo>
                        <a:pt x="83" y="164"/>
                      </a:lnTo>
                      <a:lnTo>
                        <a:pt x="72" y="172"/>
                      </a:lnTo>
                      <a:lnTo>
                        <a:pt x="63" y="179"/>
                      </a:lnTo>
                      <a:lnTo>
                        <a:pt x="55" y="187"/>
                      </a:lnTo>
                      <a:lnTo>
                        <a:pt x="48" y="195"/>
                      </a:lnTo>
                      <a:lnTo>
                        <a:pt x="43" y="201"/>
                      </a:lnTo>
                      <a:lnTo>
                        <a:pt x="39" y="207"/>
                      </a:lnTo>
                      <a:lnTo>
                        <a:pt x="36" y="212"/>
                      </a:lnTo>
                      <a:lnTo>
                        <a:pt x="35" y="215"/>
                      </a:lnTo>
                      <a:lnTo>
                        <a:pt x="34" y="216"/>
                      </a:lnTo>
                      <a:lnTo>
                        <a:pt x="39" y="212"/>
                      </a:lnTo>
                      <a:lnTo>
                        <a:pt x="16" y="212"/>
                      </a:lnTo>
                      <a:lnTo>
                        <a:pt x="23" y="219"/>
                      </a:lnTo>
                      <a:lnTo>
                        <a:pt x="14" y="2"/>
                      </a:lnTo>
                      <a:lnTo>
                        <a:pt x="0" y="3"/>
                      </a:lnTo>
                      <a:close/>
                    </a:path>
                  </a:pathLst>
                </a:custGeom>
                <a:solidFill>
                  <a:srgbClr val="000000"/>
                </a:solidFill>
                <a:ln w="9525">
                  <a:noFill/>
                  <a:round/>
                  <a:headEnd/>
                  <a:tailEnd/>
                </a:ln>
              </p:spPr>
              <p:txBody>
                <a:bodyPr/>
                <a:lstStyle/>
                <a:p>
                  <a:endParaRPr lang="en-US"/>
                </a:p>
              </p:txBody>
            </p:sp>
            <p:sp>
              <p:nvSpPr>
                <p:cNvPr id="24721" name="Freeform 202"/>
                <p:cNvSpPr>
                  <a:spLocks/>
                </p:cNvSpPr>
                <p:nvPr/>
              </p:nvSpPr>
              <p:spPr bwMode="auto">
                <a:xfrm>
                  <a:off x="2763" y="3230"/>
                  <a:ext cx="19" cy="6"/>
                </a:xfrm>
                <a:custGeom>
                  <a:avLst/>
                  <a:gdLst>
                    <a:gd name="T0" fmla="*/ 30 w 35"/>
                    <a:gd name="T1" fmla="*/ 10 h 10"/>
                    <a:gd name="T2" fmla="*/ 32 w 35"/>
                    <a:gd name="T3" fmla="*/ 10 h 10"/>
                    <a:gd name="T4" fmla="*/ 34 w 35"/>
                    <a:gd name="T5" fmla="*/ 9 h 10"/>
                    <a:gd name="T6" fmla="*/ 35 w 35"/>
                    <a:gd name="T7" fmla="*/ 7 h 10"/>
                    <a:gd name="T8" fmla="*/ 35 w 35"/>
                    <a:gd name="T9" fmla="*/ 5 h 10"/>
                    <a:gd name="T10" fmla="*/ 35 w 35"/>
                    <a:gd name="T11" fmla="*/ 5 h 10"/>
                    <a:gd name="T12" fmla="*/ 35 w 35"/>
                    <a:gd name="T13" fmla="*/ 3 h 10"/>
                    <a:gd name="T14" fmla="*/ 34 w 35"/>
                    <a:gd name="T15" fmla="*/ 2 h 10"/>
                    <a:gd name="T16" fmla="*/ 32 w 35"/>
                    <a:gd name="T17" fmla="*/ 0 h 10"/>
                    <a:gd name="T18" fmla="*/ 30 w 35"/>
                    <a:gd name="T19" fmla="*/ 0 h 10"/>
                    <a:gd name="T20" fmla="*/ 5 w 35"/>
                    <a:gd name="T21" fmla="*/ 0 h 10"/>
                    <a:gd name="T22" fmla="*/ 3 w 35"/>
                    <a:gd name="T23" fmla="*/ 0 h 10"/>
                    <a:gd name="T24" fmla="*/ 1 w 35"/>
                    <a:gd name="T25" fmla="*/ 2 h 10"/>
                    <a:gd name="T26" fmla="*/ 0 w 35"/>
                    <a:gd name="T27" fmla="*/ 3 h 10"/>
                    <a:gd name="T28" fmla="*/ 0 w 35"/>
                    <a:gd name="T29" fmla="*/ 5 h 10"/>
                    <a:gd name="T30" fmla="*/ 0 w 35"/>
                    <a:gd name="T31" fmla="*/ 5 h 10"/>
                    <a:gd name="T32" fmla="*/ 0 w 35"/>
                    <a:gd name="T33" fmla="*/ 7 h 10"/>
                    <a:gd name="T34" fmla="*/ 1 w 35"/>
                    <a:gd name="T35" fmla="*/ 9 h 10"/>
                    <a:gd name="T36" fmla="*/ 3 w 35"/>
                    <a:gd name="T37" fmla="*/ 10 h 10"/>
                    <a:gd name="T38" fmla="*/ 5 w 35"/>
                    <a:gd name="T39" fmla="*/ 10 h 10"/>
                    <a:gd name="T40" fmla="*/ 30 w 35"/>
                    <a:gd name="T41" fmla="*/ 10 h 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5"/>
                    <a:gd name="T64" fmla="*/ 0 h 10"/>
                    <a:gd name="T65" fmla="*/ 35 w 35"/>
                    <a:gd name="T66" fmla="*/ 10 h 1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5" h="10">
                      <a:moveTo>
                        <a:pt x="30" y="10"/>
                      </a:moveTo>
                      <a:lnTo>
                        <a:pt x="32" y="10"/>
                      </a:lnTo>
                      <a:lnTo>
                        <a:pt x="34" y="9"/>
                      </a:lnTo>
                      <a:lnTo>
                        <a:pt x="35" y="7"/>
                      </a:lnTo>
                      <a:lnTo>
                        <a:pt x="35" y="5"/>
                      </a:lnTo>
                      <a:lnTo>
                        <a:pt x="35" y="3"/>
                      </a:lnTo>
                      <a:lnTo>
                        <a:pt x="34" y="2"/>
                      </a:lnTo>
                      <a:lnTo>
                        <a:pt x="32" y="0"/>
                      </a:lnTo>
                      <a:lnTo>
                        <a:pt x="30" y="0"/>
                      </a:lnTo>
                      <a:lnTo>
                        <a:pt x="5" y="0"/>
                      </a:lnTo>
                      <a:lnTo>
                        <a:pt x="3" y="0"/>
                      </a:lnTo>
                      <a:lnTo>
                        <a:pt x="1" y="2"/>
                      </a:lnTo>
                      <a:lnTo>
                        <a:pt x="0" y="3"/>
                      </a:lnTo>
                      <a:lnTo>
                        <a:pt x="0" y="5"/>
                      </a:lnTo>
                      <a:lnTo>
                        <a:pt x="0" y="7"/>
                      </a:lnTo>
                      <a:lnTo>
                        <a:pt x="1" y="9"/>
                      </a:lnTo>
                      <a:lnTo>
                        <a:pt x="3" y="10"/>
                      </a:lnTo>
                      <a:lnTo>
                        <a:pt x="5" y="10"/>
                      </a:lnTo>
                      <a:lnTo>
                        <a:pt x="30" y="10"/>
                      </a:lnTo>
                      <a:close/>
                    </a:path>
                  </a:pathLst>
                </a:custGeom>
                <a:solidFill>
                  <a:srgbClr val="000000"/>
                </a:solidFill>
                <a:ln w="9525">
                  <a:noFill/>
                  <a:round/>
                  <a:headEnd/>
                  <a:tailEnd/>
                </a:ln>
              </p:spPr>
              <p:txBody>
                <a:bodyPr/>
                <a:lstStyle/>
                <a:p>
                  <a:endParaRPr lang="en-US"/>
                </a:p>
              </p:txBody>
            </p:sp>
            <p:sp>
              <p:nvSpPr>
                <p:cNvPr id="24722" name="Freeform 203"/>
                <p:cNvSpPr>
                  <a:spLocks/>
                </p:cNvSpPr>
                <p:nvPr/>
              </p:nvSpPr>
              <p:spPr bwMode="auto">
                <a:xfrm>
                  <a:off x="2928" y="3288"/>
                  <a:ext cx="38" cy="84"/>
                </a:xfrm>
                <a:custGeom>
                  <a:avLst/>
                  <a:gdLst>
                    <a:gd name="T0" fmla="*/ 4 w 68"/>
                    <a:gd name="T1" fmla="*/ 0 h 141"/>
                    <a:gd name="T2" fmla="*/ 3 w 68"/>
                    <a:gd name="T3" fmla="*/ 5 h 141"/>
                    <a:gd name="T4" fmla="*/ 0 w 68"/>
                    <a:gd name="T5" fmla="*/ 19 h 141"/>
                    <a:gd name="T6" fmla="*/ 0 w 68"/>
                    <a:gd name="T7" fmla="*/ 37 h 141"/>
                    <a:gd name="T8" fmla="*/ 2 w 68"/>
                    <a:gd name="T9" fmla="*/ 59 h 141"/>
                    <a:gd name="T10" fmla="*/ 8 w 68"/>
                    <a:gd name="T11" fmla="*/ 83 h 141"/>
                    <a:gd name="T12" fmla="*/ 20 w 68"/>
                    <a:gd name="T13" fmla="*/ 107 h 141"/>
                    <a:gd name="T14" fmla="*/ 39 w 68"/>
                    <a:gd name="T15" fmla="*/ 126 h 141"/>
                    <a:gd name="T16" fmla="*/ 68 w 68"/>
                    <a:gd name="T17" fmla="*/ 141 h 141"/>
                    <a:gd name="T18" fmla="*/ 67 w 68"/>
                    <a:gd name="T19" fmla="*/ 137 h 141"/>
                    <a:gd name="T20" fmla="*/ 65 w 68"/>
                    <a:gd name="T21" fmla="*/ 127 h 141"/>
                    <a:gd name="T22" fmla="*/ 61 w 68"/>
                    <a:gd name="T23" fmla="*/ 111 h 141"/>
                    <a:gd name="T24" fmla="*/ 55 w 68"/>
                    <a:gd name="T25" fmla="*/ 92 h 141"/>
                    <a:gd name="T26" fmla="*/ 47 w 68"/>
                    <a:gd name="T27" fmla="*/ 69 h 141"/>
                    <a:gd name="T28" fmla="*/ 36 w 68"/>
                    <a:gd name="T29" fmla="*/ 45 h 141"/>
                    <a:gd name="T30" fmla="*/ 21 w 68"/>
                    <a:gd name="T31" fmla="*/ 22 h 141"/>
                    <a:gd name="T32" fmla="*/ 4 w 68"/>
                    <a:gd name="T33" fmla="*/ 0 h 14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8"/>
                    <a:gd name="T52" fmla="*/ 0 h 141"/>
                    <a:gd name="T53" fmla="*/ 68 w 68"/>
                    <a:gd name="T54" fmla="*/ 141 h 14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8" h="141">
                      <a:moveTo>
                        <a:pt x="4" y="0"/>
                      </a:moveTo>
                      <a:lnTo>
                        <a:pt x="3" y="5"/>
                      </a:lnTo>
                      <a:lnTo>
                        <a:pt x="0" y="19"/>
                      </a:lnTo>
                      <a:lnTo>
                        <a:pt x="0" y="37"/>
                      </a:lnTo>
                      <a:lnTo>
                        <a:pt x="2" y="59"/>
                      </a:lnTo>
                      <a:lnTo>
                        <a:pt x="8" y="83"/>
                      </a:lnTo>
                      <a:lnTo>
                        <a:pt x="20" y="107"/>
                      </a:lnTo>
                      <a:lnTo>
                        <a:pt x="39" y="126"/>
                      </a:lnTo>
                      <a:lnTo>
                        <a:pt x="68" y="141"/>
                      </a:lnTo>
                      <a:lnTo>
                        <a:pt x="67" y="137"/>
                      </a:lnTo>
                      <a:lnTo>
                        <a:pt x="65" y="127"/>
                      </a:lnTo>
                      <a:lnTo>
                        <a:pt x="61" y="111"/>
                      </a:lnTo>
                      <a:lnTo>
                        <a:pt x="55" y="92"/>
                      </a:lnTo>
                      <a:lnTo>
                        <a:pt x="47" y="69"/>
                      </a:lnTo>
                      <a:lnTo>
                        <a:pt x="36" y="45"/>
                      </a:lnTo>
                      <a:lnTo>
                        <a:pt x="21" y="22"/>
                      </a:lnTo>
                      <a:lnTo>
                        <a:pt x="4" y="0"/>
                      </a:lnTo>
                      <a:close/>
                    </a:path>
                  </a:pathLst>
                </a:custGeom>
                <a:solidFill>
                  <a:srgbClr val="000000"/>
                </a:solidFill>
                <a:ln w="9525">
                  <a:noFill/>
                  <a:round/>
                  <a:headEnd/>
                  <a:tailEnd/>
                </a:ln>
              </p:spPr>
              <p:txBody>
                <a:bodyPr/>
                <a:lstStyle/>
                <a:p>
                  <a:endParaRPr lang="en-US"/>
                </a:p>
              </p:txBody>
            </p:sp>
            <p:sp>
              <p:nvSpPr>
                <p:cNvPr id="24723" name="Freeform 204"/>
                <p:cNvSpPr>
                  <a:spLocks/>
                </p:cNvSpPr>
                <p:nvPr/>
              </p:nvSpPr>
              <p:spPr bwMode="auto">
                <a:xfrm>
                  <a:off x="2682" y="3094"/>
                  <a:ext cx="8" cy="309"/>
                </a:xfrm>
                <a:custGeom>
                  <a:avLst/>
                  <a:gdLst>
                    <a:gd name="T0" fmla="*/ 15 w 15"/>
                    <a:gd name="T1" fmla="*/ 509 h 510"/>
                    <a:gd name="T2" fmla="*/ 13 w 15"/>
                    <a:gd name="T3" fmla="*/ 0 h 510"/>
                    <a:gd name="T4" fmla="*/ 0 w 15"/>
                    <a:gd name="T5" fmla="*/ 1 h 510"/>
                    <a:gd name="T6" fmla="*/ 2 w 15"/>
                    <a:gd name="T7" fmla="*/ 510 h 510"/>
                    <a:gd name="T8" fmla="*/ 15 w 15"/>
                    <a:gd name="T9" fmla="*/ 509 h 510"/>
                    <a:gd name="T10" fmla="*/ 0 60000 65536"/>
                    <a:gd name="T11" fmla="*/ 0 60000 65536"/>
                    <a:gd name="T12" fmla="*/ 0 60000 65536"/>
                    <a:gd name="T13" fmla="*/ 0 60000 65536"/>
                    <a:gd name="T14" fmla="*/ 0 60000 65536"/>
                    <a:gd name="T15" fmla="*/ 0 w 15"/>
                    <a:gd name="T16" fmla="*/ 0 h 510"/>
                    <a:gd name="T17" fmla="*/ 15 w 15"/>
                    <a:gd name="T18" fmla="*/ 510 h 510"/>
                  </a:gdLst>
                  <a:ahLst/>
                  <a:cxnLst>
                    <a:cxn ang="T10">
                      <a:pos x="T0" y="T1"/>
                    </a:cxn>
                    <a:cxn ang="T11">
                      <a:pos x="T2" y="T3"/>
                    </a:cxn>
                    <a:cxn ang="T12">
                      <a:pos x="T4" y="T5"/>
                    </a:cxn>
                    <a:cxn ang="T13">
                      <a:pos x="T6" y="T7"/>
                    </a:cxn>
                    <a:cxn ang="T14">
                      <a:pos x="T8" y="T9"/>
                    </a:cxn>
                  </a:cxnLst>
                  <a:rect l="T15" t="T16" r="T17" b="T18"/>
                  <a:pathLst>
                    <a:path w="15" h="510">
                      <a:moveTo>
                        <a:pt x="15" y="509"/>
                      </a:moveTo>
                      <a:lnTo>
                        <a:pt x="13" y="0"/>
                      </a:lnTo>
                      <a:lnTo>
                        <a:pt x="0" y="1"/>
                      </a:lnTo>
                      <a:lnTo>
                        <a:pt x="2" y="510"/>
                      </a:lnTo>
                      <a:lnTo>
                        <a:pt x="15" y="509"/>
                      </a:lnTo>
                      <a:close/>
                    </a:path>
                  </a:pathLst>
                </a:custGeom>
                <a:solidFill>
                  <a:srgbClr val="000000"/>
                </a:solidFill>
                <a:ln w="9525">
                  <a:noFill/>
                  <a:round/>
                  <a:headEnd/>
                  <a:tailEnd/>
                </a:ln>
              </p:spPr>
              <p:txBody>
                <a:bodyPr/>
                <a:lstStyle/>
                <a:p>
                  <a:endParaRPr lang="en-US"/>
                </a:p>
              </p:txBody>
            </p:sp>
            <p:sp>
              <p:nvSpPr>
                <p:cNvPr id="24724" name="Freeform 205"/>
                <p:cNvSpPr>
                  <a:spLocks/>
                </p:cNvSpPr>
                <p:nvPr/>
              </p:nvSpPr>
              <p:spPr bwMode="auto">
                <a:xfrm>
                  <a:off x="2936" y="3297"/>
                  <a:ext cx="27" cy="66"/>
                </a:xfrm>
                <a:custGeom>
                  <a:avLst/>
                  <a:gdLst>
                    <a:gd name="T0" fmla="*/ 2 w 49"/>
                    <a:gd name="T1" fmla="*/ 0 h 110"/>
                    <a:gd name="T2" fmla="*/ 1 w 49"/>
                    <a:gd name="T3" fmla="*/ 4 h 110"/>
                    <a:gd name="T4" fmla="*/ 0 w 49"/>
                    <a:gd name="T5" fmla="*/ 13 h 110"/>
                    <a:gd name="T6" fmla="*/ 0 w 49"/>
                    <a:gd name="T7" fmla="*/ 26 h 110"/>
                    <a:gd name="T8" fmla="*/ 1 w 49"/>
                    <a:gd name="T9" fmla="*/ 43 h 110"/>
                    <a:gd name="T10" fmla="*/ 6 w 49"/>
                    <a:gd name="T11" fmla="*/ 62 h 110"/>
                    <a:gd name="T12" fmla="*/ 14 w 49"/>
                    <a:gd name="T13" fmla="*/ 79 h 110"/>
                    <a:gd name="T14" fmla="*/ 28 w 49"/>
                    <a:gd name="T15" fmla="*/ 96 h 110"/>
                    <a:gd name="T16" fmla="*/ 48 w 49"/>
                    <a:gd name="T17" fmla="*/ 110 h 110"/>
                    <a:gd name="T18" fmla="*/ 48 w 49"/>
                    <a:gd name="T19" fmla="*/ 107 h 110"/>
                    <a:gd name="T20" fmla="*/ 49 w 49"/>
                    <a:gd name="T21" fmla="*/ 98 h 110"/>
                    <a:gd name="T22" fmla="*/ 48 w 49"/>
                    <a:gd name="T23" fmla="*/ 86 h 110"/>
                    <a:gd name="T24" fmla="*/ 46 w 49"/>
                    <a:gd name="T25" fmla="*/ 70 h 110"/>
                    <a:gd name="T26" fmla="*/ 41 w 49"/>
                    <a:gd name="T27" fmla="*/ 53 h 110"/>
                    <a:gd name="T28" fmla="*/ 33 w 49"/>
                    <a:gd name="T29" fmla="*/ 35 h 110"/>
                    <a:gd name="T30" fmla="*/ 20 w 49"/>
                    <a:gd name="T31" fmla="*/ 17 h 110"/>
                    <a:gd name="T32" fmla="*/ 2 w 49"/>
                    <a:gd name="T33" fmla="*/ 0 h 11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110"/>
                    <a:gd name="T53" fmla="*/ 49 w 49"/>
                    <a:gd name="T54" fmla="*/ 110 h 11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110">
                      <a:moveTo>
                        <a:pt x="2" y="0"/>
                      </a:moveTo>
                      <a:lnTo>
                        <a:pt x="1" y="4"/>
                      </a:lnTo>
                      <a:lnTo>
                        <a:pt x="0" y="13"/>
                      </a:lnTo>
                      <a:lnTo>
                        <a:pt x="0" y="26"/>
                      </a:lnTo>
                      <a:lnTo>
                        <a:pt x="1" y="43"/>
                      </a:lnTo>
                      <a:lnTo>
                        <a:pt x="6" y="62"/>
                      </a:lnTo>
                      <a:lnTo>
                        <a:pt x="14" y="79"/>
                      </a:lnTo>
                      <a:lnTo>
                        <a:pt x="28" y="96"/>
                      </a:lnTo>
                      <a:lnTo>
                        <a:pt x="48" y="110"/>
                      </a:lnTo>
                      <a:lnTo>
                        <a:pt x="48" y="107"/>
                      </a:lnTo>
                      <a:lnTo>
                        <a:pt x="49" y="98"/>
                      </a:lnTo>
                      <a:lnTo>
                        <a:pt x="48" y="86"/>
                      </a:lnTo>
                      <a:lnTo>
                        <a:pt x="46" y="70"/>
                      </a:lnTo>
                      <a:lnTo>
                        <a:pt x="41" y="53"/>
                      </a:lnTo>
                      <a:lnTo>
                        <a:pt x="33" y="35"/>
                      </a:lnTo>
                      <a:lnTo>
                        <a:pt x="20" y="17"/>
                      </a:lnTo>
                      <a:lnTo>
                        <a:pt x="2" y="0"/>
                      </a:lnTo>
                      <a:close/>
                    </a:path>
                  </a:pathLst>
                </a:custGeom>
                <a:solidFill>
                  <a:schemeClr val="bg2"/>
                </a:solidFill>
                <a:ln w="9525">
                  <a:noFill/>
                  <a:round/>
                  <a:headEnd/>
                  <a:tailEnd/>
                </a:ln>
              </p:spPr>
              <p:txBody>
                <a:bodyPr/>
                <a:lstStyle/>
                <a:p>
                  <a:endParaRPr lang="en-US"/>
                </a:p>
              </p:txBody>
            </p:sp>
            <p:sp>
              <p:nvSpPr>
                <p:cNvPr id="24725" name="Freeform 206"/>
                <p:cNvSpPr>
                  <a:spLocks/>
                </p:cNvSpPr>
                <p:nvPr/>
              </p:nvSpPr>
              <p:spPr bwMode="auto">
                <a:xfrm>
                  <a:off x="2804" y="3128"/>
                  <a:ext cx="46" cy="60"/>
                </a:xfrm>
                <a:custGeom>
                  <a:avLst/>
                  <a:gdLst>
                    <a:gd name="T0" fmla="*/ 0 w 83"/>
                    <a:gd name="T1" fmla="*/ 0 h 99"/>
                    <a:gd name="T2" fmla="*/ 27 w 83"/>
                    <a:gd name="T3" fmla="*/ 0 h 99"/>
                    <a:gd name="T4" fmla="*/ 83 w 83"/>
                    <a:gd name="T5" fmla="*/ 99 h 99"/>
                    <a:gd name="T6" fmla="*/ 0 w 83"/>
                    <a:gd name="T7" fmla="*/ 0 h 99"/>
                    <a:gd name="T8" fmla="*/ 0 60000 65536"/>
                    <a:gd name="T9" fmla="*/ 0 60000 65536"/>
                    <a:gd name="T10" fmla="*/ 0 60000 65536"/>
                    <a:gd name="T11" fmla="*/ 0 60000 65536"/>
                    <a:gd name="T12" fmla="*/ 0 w 83"/>
                    <a:gd name="T13" fmla="*/ 0 h 99"/>
                    <a:gd name="T14" fmla="*/ 83 w 83"/>
                    <a:gd name="T15" fmla="*/ 99 h 99"/>
                  </a:gdLst>
                  <a:ahLst/>
                  <a:cxnLst>
                    <a:cxn ang="T8">
                      <a:pos x="T0" y="T1"/>
                    </a:cxn>
                    <a:cxn ang="T9">
                      <a:pos x="T2" y="T3"/>
                    </a:cxn>
                    <a:cxn ang="T10">
                      <a:pos x="T4" y="T5"/>
                    </a:cxn>
                    <a:cxn ang="T11">
                      <a:pos x="T6" y="T7"/>
                    </a:cxn>
                  </a:cxnLst>
                  <a:rect l="T12" t="T13" r="T14" b="T15"/>
                  <a:pathLst>
                    <a:path w="83" h="99">
                      <a:moveTo>
                        <a:pt x="0" y="0"/>
                      </a:moveTo>
                      <a:lnTo>
                        <a:pt x="27" y="0"/>
                      </a:lnTo>
                      <a:lnTo>
                        <a:pt x="83" y="99"/>
                      </a:lnTo>
                      <a:lnTo>
                        <a:pt x="0" y="0"/>
                      </a:lnTo>
                      <a:close/>
                    </a:path>
                  </a:pathLst>
                </a:custGeom>
                <a:solidFill>
                  <a:srgbClr val="FFFFFF"/>
                </a:solidFill>
                <a:ln w="9525">
                  <a:noFill/>
                  <a:round/>
                  <a:headEnd/>
                  <a:tailEnd/>
                </a:ln>
              </p:spPr>
              <p:txBody>
                <a:bodyPr/>
                <a:lstStyle/>
                <a:p>
                  <a:endParaRPr lang="en-US"/>
                </a:p>
              </p:txBody>
            </p:sp>
            <p:sp>
              <p:nvSpPr>
                <p:cNvPr id="24726" name="Freeform 207"/>
                <p:cNvSpPr>
                  <a:spLocks/>
                </p:cNvSpPr>
                <p:nvPr/>
              </p:nvSpPr>
              <p:spPr bwMode="auto">
                <a:xfrm>
                  <a:off x="2763" y="3131"/>
                  <a:ext cx="8" cy="66"/>
                </a:xfrm>
                <a:custGeom>
                  <a:avLst/>
                  <a:gdLst>
                    <a:gd name="T0" fmla="*/ 0 w 17"/>
                    <a:gd name="T1" fmla="*/ 0 h 110"/>
                    <a:gd name="T2" fmla="*/ 6 w 17"/>
                    <a:gd name="T3" fmla="*/ 109 h 110"/>
                    <a:gd name="T4" fmla="*/ 17 w 17"/>
                    <a:gd name="T5" fmla="*/ 110 h 110"/>
                    <a:gd name="T6" fmla="*/ 0 w 17"/>
                    <a:gd name="T7" fmla="*/ 0 h 110"/>
                    <a:gd name="T8" fmla="*/ 0 60000 65536"/>
                    <a:gd name="T9" fmla="*/ 0 60000 65536"/>
                    <a:gd name="T10" fmla="*/ 0 60000 65536"/>
                    <a:gd name="T11" fmla="*/ 0 60000 65536"/>
                    <a:gd name="T12" fmla="*/ 0 w 17"/>
                    <a:gd name="T13" fmla="*/ 0 h 110"/>
                    <a:gd name="T14" fmla="*/ 17 w 17"/>
                    <a:gd name="T15" fmla="*/ 110 h 110"/>
                  </a:gdLst>
                  <a:ahLst/>
                  <a:cxnLst>
                    <a:cxn ang="T8">
                      <a:pos x="T0" y="T1"/>
                    </a:cxn>
                    <a:cxn ang="T9">
                      <a:pos x="T2" y="T3"/>
                    </a:cxn>
                    <a:cxn ang="T10">
                      <a:pos x="T4" y="T5"/>
                    </a:cxn>
                    <a:cxn ang="T11">
                      <a:pos x="T6" y="T7"/>
                    </a:cxn>
                  </a:cxnLst>
                  <a:rect l="T12" t="T13" r="T14" b="T15"/>
                  <a:pathLst>
                    <a:path w="17" h="110">
                      <a:moveTo>
                        <a:pt x="0" y="0"/>
                      </a:moveTo>
                      <a:lnTo>
                        <a:pt x="6" y="109"/>
                      </a:lnTo>
                      <a:lnTo>
                        <a:pt x="17" y="110"/>
                      </a:lnTo>
                      <a:lnTo>
                        <a:pt x="0" y="0"/>
                      </a:lnTo>
                      <a:close/>
                    </a:path>
                  </a:pathLst>
                </a:custGeom>
                <a:solidFill>
                  <a:srgbClr val="FFFFFF"/>
                </a:solidFill>
                <a:ln w="9525">
                  <a:noFill/>
                  <a:round/>
                  <a:headEnd/>
                  <a:tailEnd/>
                </a:ln>
              </p:spPr>
              <p:txBody>
                <a:bodyPr/>
                <a:lstStyle/>
                <a:p>
                  <a:endParaRPr lang="en-US"/>
                </a:p>
              </p:txBody>
            </p:sp>
            <p:sp>
              <p:nvSpPr>
                <p:cNvPr id="24727" name="Freeform 208"/>
                <p:cNvSpPr>
                  <a:spLocks/>
                </p:cNvSpPr>
                <p:nvPr/>
              </p:nvSpPr>
              <p:spPr bwMode="auto">
                <a:xfrm>
                  <a:off x="2769" y="3128"/>
                  <a:ext cx="5" cy="45"/>
                </a:xfrm>
                <a:custGeom>
                  <a:avLst/>
                  <a:gdLst>
                    <a:gd name="T0" fmla="*/ 0 w 9"/>
                    <a:gd name="T1" fmla="*/ 0 h 77"/>
                    <a:gd name="T2" fmla="*/ 9 w 9"/>
                    <a:gd name="T3" fmla="*/ 77 h 77"/>
                    <a:gd name="T4" fmla="*/ 8 w 9"/>
                    <a:gd name="T5" fmla="*/ 1 h 77"/>
                    <a:gd name="T6" fmla="*/ 0 w 9"/>
                    <a:gd name="T7" fmla="*/ 0 h 77"/>
                    <a:gd name="T8" fmla="*/ 0 60000 65536"/>
                    <a:gd name="T9" fmla="*/ 0 60000 65536"/>
                    <a:gd name="T10" fmla="*/ 0 60000 65536"/>
                    <a:gd name="T11" fmla="*/ 0 60000 65536"/>
                    <a:gd name="T12" fmla="*/ 0 w 9"/>
                    <a:gd name="T13" fmla="*/ 0 h 77"/>
                    <a:gd name="T14" fmla="*/ 9 w 9"/>
                    <a:gd name="T15" fmla="*/ 77 h 77"/>
                  </a:gdLst>
                  <a:ahLst/>
                  <a:cxnLst>
                    <a:cxn ang="T8">
                      <a:pos x="T0" y="T1"/>
                    </a:cxn>
                    <a:cxn ang="T9">
                      <a:pos x="T2" y="T3"/>
                    </a:cxn>
                    <a:cxn ang="T10">
                      <a:pos x="T4" y="T5"/>
                    </a:cxn>
                    <a:cxn ang="T11">
                      <a:pos x="T6" y="T7"/>
                    </a:cxn>
                  </a:cxnLst>
                  <a:rect l="T12" t="T13" r="T14" b="T15"/>
                  <a:pathLst>
                    <a:path w="9" h="77">
                      <a:moveTo>
                        <a:pt x="0" y="0"/>
                      </a:moveTo>
                      <a:lnTo>
                        <a:pt x="9" y="77"/>
                      </a:lnTo>
                      <a:lnTo>
                        <a:pt x="8" y="1"/>
                      </a:lnTo>
                      <a:lnTo>
                        <a:pt x="0" y="0"/>
                      </a:lnTo>
                      <a:close/>
                    </a:path>
                  </a:pathLst>
                </a:custGeom>
                <a:solidFill>
                  <a:srgbClr val="FFFFFF"/>
                </a:solidFill>
                <a:ln w="9525">
                  <a:noFill/>
                  <a:round/>
                  <a:headEnd/>
                  <a:tailEnd/>
                </a:ln>
              </p:spPr>
              <p:txBody>
                <a:bodyPr/>
                <a:lstStyle/>
                <a:p>
                  <a:endParaRPr lang="en-US"/>
                </a:p>
              </p:txBody>
            </p:sp>
            <p:sp>
              <p:nvSpPr>
                <p:cNvPr id="24728" name="Freeform 209"/>
                <p:cNvSpPr>
                  <a:spLocks/>
                </p:cNvSpPr>
                <p:nvPr/>
              </p:nvSpPr>
              <p:spPr bwMode="auto">
                <a:xfrm>
                  <a:off x="2944" y="3309"/>
                  <a:ext cx="16" cy="39"/>
                </a:xfrm>
                <a:custGeom>
                  <a:avLst/>
                  <a:gdLst>
                    <a:gd name="T0" fmla="*/ 0 w 29"/>
                    <a:gd name="T1" fmla="*/ 0 h 65"/>
                    <a:gd name="T2" fmla="*/ 5 w 29"/>
                    <a:gd name="T3" fmla="*/ 4 h 65"/>
                    <a:gd name="T4" fmla="*/ 15 w 29"/>
                    <a:gd name="T5" fmla="*/ 16 h 65"/>
                    <a:gd name="T6" fmla="*/ 24 w 29"/>
                    <a:gd name="T7" fmla="*/ 36 h 65"/>
                    <a:gd name="T8" fmla="*/ 29 w 29"/>
                    <a:gd name="T9" fmla="*/ 65 h 65"/>
                    <a:gd name="T10" fmla="*/ 25 w 29"/>
                    <a:gd name="T11" fmla="*/ 61 h 65"/>
                    <a:gd name="T12" fmla="*/ 16 w 29"/>
                    <a:gd name="T13" fmla="*/ 47 h 65"/>
                    <a:gd name="T14" fmla="*/ 6 w 29"/>
                    <a:gd name="T15" fmla="*/ 26 h 65"/>
                    <a:gd name="T16" fmla="*/ 0 w 29"/>
                    <a:gd name="T17" fmla="*/ 0 h 6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
                    <a:gd name="T28" fmla="*/ 0 h 65"/>
                    <a:gd name="T29" fmla="*/ 29 w 29"/>
                    <a:gd name="T30" fmla="*/ 65 h 6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 h="65">
                      <a:moveTo>
                        <a:pt x="0" y="0"/>
                      </a:moveTo>
                      <a:lnTo>
                        <a:pt x="5" y="4"/>
                      </a:lnTo>
                      <a:lnTo>
                        <a:pt x="15" y="16"/>
                      </a:lnTo>
                      <a:lnTo>
                        <a:pt x="24" y="36"/>
                      </a:lnTo>
                      <a:lnTo>
                        <a:pt x="29" y="65"/>
                      </a:lnTo>
                      <a:lnTo>
                        <a:pt x="25" y="61"/>
                      </a:lnTo>
                      <a:lnTo>
                        <a:pt x="16" y="47"/>
                      </a:lnTo>
                      <a:lnTo>
                        <a:pt x="6" y="26"/>
                      </a:lnTo>
                      <a:lnTo>
                        <a:pt x="0" y="0"/>
                      </a:lnTo>
                      <a:close/>
                    </a:path>
                  </a:pathLst>
                </a:custGeom>
                <a:solidFill>
                  <a:srgbClr val="9EDDDD"/>
                </a:solidFill>
                <a:ln w="9525">
                  <a:noFill/>
                  <a:round/>
                  <a:headEnd/>
                  <a:tailEnd/>
                </a:ln>
              </p:spPr>
              <p:txBody>
                <a:bodyPr/>
                <a:lstStyle/>
                <a:p>
                  <a:endParaRPr lang="en-US"/>
                </a:p>
              </p:txBody>
            </p:sp>
            <p:sp>
              <p:nvSpPr>
                <p:cNvPr id="24729" name="Freeform 210"/>
                <p:cNvSpPr>
                  <a:spLocks/>
                </p:cNvSpPr>
                <p:nvPr/>
              </p:nvSpPr>
              <p:spPr bwMode="auto">
                <a:xfrm>
                  <a:off x="2223" y="3499"/>
                  <a:ext cx="65" cy="76"/>
                </a:xfrm>
                <a:custGeom>
                  <a:avLst/>
                  <a:gdLst>
                    <a:gd name="T0" fmla="*/ 59 w 118"/>
                    <a:gd name="T1" fmla="*/ 127 h 127"/>
                    <a:gd name="T2" fmla="*/ 71 w 118"/>
                    <a:gd name="T3" fmla="*/ 126 h 127"/>
                    <a:gd name="T4" fmla="*/ 82 w 118"/>
                    <a:gd name="T5" fmla="*/ 121 h 127"/>
                    <a:gd name="T6" fmla="*/ 92 w 118"/>
                    <a:gd name="T7" fmla="*/ 116 h 127"/>
                    <a:gd name="T8" fmla="*/ 101 w 118"/>
                    <a:gd name="T9" fmla="*/ 107 h 127"/>
                    <a:gd name="T10" fmla="*/ 108 w 118"/>
                    <a:gd name="T11" fmla="*/ 99 h 127"/>
                    <a:gd name="T12" fmla="*/ 113 w 118"/>
                    <a:gd name="T13" fmla="*/ 88 h 127"/>
                    <a:gd name="T14" fmla="*/ 117 w 118"/>
                    <a:gd name="T15" fmla="*/ 76 h 127"/>
                    <a:gd name="T16" fmla="*/ 118 w 118"/>
                    <a:gd name="T17" fmla="*/ 63 h 127"/>
                    <a:gd name="T18" fmla="*/ 117 w 118"/>
                    <a:gd name="T19" fmla="*/ 50 h 127"/>
                    <a:gd name="T20" fmla="*/ 113 w 118"/>
                    <a:gd name="T21" fmla="*/ 38 h 127"/>
                    <a:gd name="T22" fmla="*/ 108 w 118"/>
                    <a:gd name="T23" fmla="*/ 28 h 127"/>
                    <a:gd name="T24" fmla="*/ 101 w 118"/>
                    <a:gd name="T25" fmla="*/ 18 h 127"/>
                    <a:gd name="T26" fmla="*/ 92 w 118"/>
                    <a:gd name="T27" fmla="*/ 11 h 127"/>
                    <a:gd name="T28" fmla="*/ 82 w 118"/>
                    <a:gd name="T29" fmla="*/ 5 h 127"/>
                    <a:gd name="T30" fmla="*/ 71 w 118"/>
                    <a:gd name="T31" fmla="*/ 1 h 127"/>
                    <a:gd name="T32" fmla="*/ 59 w 118"/>
                    <a:gd name="T33" fmla="*/ 0 h 127"/>
                    <a:gd name="T34" fmla="*/ 47 w 118"/>
                    <a:gd name="T35" fmla="*/ 1 h 127"/>
                    <a:gd name="T36" fmla="*/ 36 w 118"/>
                    <a:gd name="T37" fmla="*/ 5 h 127"/>
                    <a:gd name="T38" fmla="*/ 26 w 118"/>
                    <a:gd name="T39" fmla="*/ 11 h 127"/>
                    <a:gd name="T40" fmla="*/ 17 w 118"/>
                    <a:gd name="T41" fmla="*/ 18 h 127"/>
                    <a:gd name="T42" fmla="*/ 10 w 118"/>
                    <a:gd name="T43" fmla="*/ 28 h 127"/>
                    <a:gd name="T44" fmla="*/ 5 w 118"/>
                    <a:gd name="T45" fmla="*/ 38 h 127"/>
                    <a:gd name="T46" fmla="*/ 1 w 118"/>
                    <a:gd name="T47" fmla="*/ 50 h 127"/>
                    <a:gd name="T48" fmla="*/ 0 w 118"/>
                    <a:gd name="T49" fmla="*/ 63 h 127"/>
                    <a:gd name="T50" fmla="*/ 1 w 118"/>
                    <a:gd name="T51" fmla="*/ 76 h 127"/>
                    <a:gd name="T52" fmla="*/ 5 w 118"/>
                    <a:gd name="T53" fmla="*/ 88 h 127"/>
                    <a:gd name="T54" fmla="*/ 10 w 118"/>
                    <a:gd name="T55" fmla="*/ 99 h 127"/>
                    <a:gd name="T56" fmla="*/ 17 w 118"/>
                    <a:gd name="T57" fmla="*/ 107 h 127"/>
                    <a:gd name="T58" fmla="*/ 26 w 118"/>
                    <a:gd name="T59" fmla="*/ 116 h 127"/>
                    <a:gd name="T60" fmla="*/ 36 w 118"/>
                    <a:gd name="T61" fmla="*/ 121 h 127"/>
                    <a:gd name="T62" fmla="*/ 47 w 118"/>
                    <a:gd name="T63" fmla="*/ 126 h 127"/>
                    <a:gd name="T64" fmla="*/ 59 w 118"/>
                    <a:gd name="T65" fmla="*/ 127 h 1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8"/>
                    <a:gd name="T100" fmla="*/ 0 h 127"/>
                    <a:gd name="T101" fmla="*/ 118 w 118"/>
                    <a:gd name="T102" fmla="*/ 127 h 1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8" h="127">
                      <a:moveTo>
                        <a:pt x="59" y="127"/>
                      </a:moveTo>
                      <a:lnTo>
                        <a:pt x="71" y="126"/>
                      </a:lnTo>
                      <a:lnTo>
                        <a:pt x="82" y="121"/>
                      </a:lnTo>
                      <a:lnTo>
                        <a:pt x="92" y="116"/>
                      </a:lnTo>
                      <a:lnTo>
                        <a:pt x="101" y="107"/>
                      </a:lnTo>
                      <a:lnTo>
                        <a:pt x="108" y="99"/>
                      </a:lnTo>
                      <a:lnTo>
                        <a:pt x="113" y="88"/>
                      </a:lnTo>
                      <a:lnTo>
                        <a:pt x="117" y="76"/>
                      </a:lnTo>
                      <a:lnTo>
                        <a:pt x="118" y="63"/>
                      </a:lnTo>
                      <a:lnTo>
                        <a:pt x="117" y="50"/>
                      </a:lnTo>
                      <a:lnTo>
                        <a:pt x="113" y="38"/>
                      </a:lnTo>
                      <a:lnTo>
                        <a:pt x="108" y="28"/>
                      </a:lnTo>
                      <a:lnTo>
                        <a:pt x="101" y="18"/>
                      </a:lnTo>
                      <a:lnTo>
                        <a:pt x="92" y="11"/>
                      </a:lnTo>
                      <a:lnTo>
                        <a:pt x="82" y="5"/>
                      </a:lnTo>
                      <a:lnTo>
                        <a:pt x="71" y="1"/>
                      </a:lnTo>
                      <a:lnTo>
                        <a:pt x="59" y="0"/>
                      </a:lnTo>
                      <a:lnTo>
                        <a:pt x="47" y="1"/>
                      </a:lnTo>
                      <a:lnTo>
                        <a:pt x="36" y="5"/>
                      </a:lnTo>
                      <a:lnTo>
                        <a:pt x="26" y="11"/>
                      </a:lnTo>
                      <a:lnTo>
                        <a:pt x="17" y="18"/>
                      </a:lnTo>
                      <a:lnTo>
                        <a:pt x="10" y="28"/>
                      </a:lnTo>
                      <a:lnTo>
                        <a:pt x="5" y="38"/>
                      </a:lnTo>
                      <a:lnTo>
                        <a:pt x="1" y="50"/>
                      </a:lnTo>
                      <a:lnTo>
                        <a:pt x="0" y="63"/>
                      </a:lnTo>
                      <a:lnTo>
                        <a:pt x="1" y="76"/>
                      </a:lnTo>
                      <a:lnTo>
                        <a:pt x="5" y="88"/>
                      </a:lnTo>
                      <a:lnTo>
                        <a:pt x="10" y="99"/>
                      </a:lnTo>
                      <a:lnTo>
                        <a:pt x="17" y="107"/>
                      </a:lnTo>
                      <a:lnTo>
                        <a:pt x="26" y="116"/>
                      </a:lnTo>
                      <a:lnTo>
                        <a:pt x="36" y="121"/>
                      </a:lnTo>
                      <a:lnTo>
                        <a:pt x="47" y="126"/>
                      </a:lnTo>
                      <a:lnTo>
                        <a:pt x="59" y="127"/>
                      </a:lnTo>
                      <a:close/>
                    </a:path>
                  </a:pathLst>
                </a:custGeom>
                <a:solidFill>
                  <a:srgbClr val="000000"/>
                </a:solidFill>
                <a:ln w="9525">
                  <a:noFill/>
                  <a:round/>
                  <a:headEnd/>
                  <a:tailEnd/>
                </a:ln>
              </p:spPr>
              <p:txBody>
                <a:bodyPr/>
                <a:lstStyle/>
                <a:p>
                  <a:endParaRPr lang="en-US"/>
                </a:p>
              </p:txBody>
            </p:sp>
            <p:sp>
              <p:nvSpPr>
                <p:cNvPr id="24730" name="Freeform 211"/>
                <p:cNvSpPr>
                  <a:spLocks/>
                </p:cNvSpPr>
                <p:nvPr/>
              </p:nvSpPr>
              <p:spPr bwMode="auto">
                <a:xfrm>
                  <a:off x="2226" y="3502"/>
                  <a:ext cx="59" cy="70"/>
                </a:xfrm>
                <a:custGeom>
                  <a:avLst/>
                  <a:gdLst>
                    <a:gd name="T0" fmla="*/ 53 w 106"/>
                    <a:gd name="T1" fmla="*/ 114 h 114"/>
                    <a:gd name="T2" fmla="*/ 64 w 106"/>
                    <a:gd name="T3" fmla="*/ 113 h 114"/>
                    <a:gd name="T4" fmla="*/ 74 w 106"/>
                    <a:gd name="T5" fmla="*/ 110 h 114"/>
                    <a:gd name="T6" fmla="*/ 83 w 106"/>
                    <a:gd name="T7" fmla="*/ 105 h 114"/>
                    <a:gd name="T8" fmla="*/ 90 w 106"/>
                    <a:gd name="T9" fmla="*/ 97 h 114"/>
                    <a:gd name="T10" fmla="*/ 97 w 106"/>
                    <a:gd name="T11" fmla="*/ 89 h 114"/>
                    <a:gd name="T12" fmla="*/ 102 w 106"/>
                    <a:gd name="T13" fmla="*/ 80 h 114"/>
                    <a:gd name="T14" fmla="*/ 105 w 106"/>
                    <a:gd name="T15" fmla="*/ 69 h 114"/>
                    <a:gd name="T16" fmla="*/ 106 w 106"/>
                    <a:gd name="T17" fmla="*/ 57 h 114"/>
                    <a:gd name="T18" fmla="*/ 105 w 106"/>
                    <a:gd name="T19" fmla="*/ 45 h 114"/>
                    <a:gd name="T20" fmla="*/ 102 w 106"/>
                    <a:gd name="T21" fmla="*/ 35 h 114"/>
                    <a:gd name="T22" fmla="*/ 97 w 106"/>
                    <a:gd name="T23" fmla="*/ 25 h 114"/>
                    <a:gd name="T24" fmla="*/ 90 w 106"/>
                    <a:gd name="T25" fmla="*/ 17 h 114"/>
                    <a:gd name="T26" fmla="*/ 83 w 106"/>
                    <a:gd name="T27" fmla="*/ 10 h 114"/>
                    <a:gd name="T28" fmla="*/ 74 w 106"/>
                    <a:gd name="T29" fmla="*/ 5 h 114"/>
                    <a:gd name="T30" fmla="*/ 64 w 106"/>
                    <a:gd name="T31" fmla="*/ 1 h 114"/>
                    <a:gd name="T32" fmla="*/ 53 w 106"/>
                    <a:gd name="T33" fmla="*/ 0 h 114"/>
                    <a:gd name="T34" fmla="*/ 42 w 106"/>
                    <a:gd name="T35" fmla="*/ 1 h 114"/>
                    <a:gd name="T36" fmla="*/ 32 w 106"/>
                    <a:gd name="T37" fmla="*/ 5 h 114"/>
                    <a:gd name="T38" fmla="*/ 23 w 106"/>
                    <a:gd name="T39" fmla="*/ 10 h 114"/>
                    <a:gd name="T40" fmla="*/ 16 w 106"/>
                    <a:gd name="T41" fmla="*/ 17 h 114"/>
                    <a:gd name="T42" fmla="*/ 9 w 106"/>
                    <a:gd name="T43" fmla="*/ 25 h 114"/>
                    <a:gd name="T44" fmla="*/ 4 w 106"/>
                    <a:gd name="T45" fmla="*/ 35 h 114"/>
                    <a:gd name="T46" fmla="*/ 1 w 106"/>
                    <a:gd name="T47" fmla="*/ 45 h 114"/>
                    <a:gd name="T48" fmla="*/ 0 w 106"/>
                    <a:gd name="T49" fmla="*/ 57 h 114"/>
                    <a:gd name="T50" fmla="*/ 1 w 106"/>
                    <a:gd name="T51" fmla="*/ 69 h 114"/>
                    <a:gd name="T52" fmla="*/ 4 w 106"/>
                    <a:gd name="T53" fmla="*/ 80 h 114"/>
                    <a:gd name="T54" fmla="*/ 9 w 106"/>
                    <a:gd name="T55" fmla="*/ 89 h 114"/>
                    <a:gd name="T56" fmla="*/ 16 w 106"/>
                    <a:gd name="T57" fmla="*/ 97 h 114"/>
                    <a:gd name="T58" fmla="*/ 23 w 106"/>
                    <a:gd name="T59" fmla="*/ 105 h 114"/>
                    <a:gd name="T60" fmla="*/ 32 w 106"/>
                    <a:gd name="T61" fmla="*/ 110 h 114"/>
                    <a:gd name="T62" fmla="*/ 42 w 106"/>
                    <a:gd name="T63" fmla="*/ 113 h 114"/>
                    <a:gd name="T64" fmla="*/ 53 w 106"/>
                    <a:gd name="T65" fmla="*/ 114 h 11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6"/>
                    <a:gd name="T100" fmla="*/ 0 h 114"/>
                    <a:gd name="T101" fmla="*/ 106 w 106"/>
                    <a:gd name="T102" fmla="*/ 114 h 11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6" h="114">
                      <a:moveTo>
                        <a:pt x="53" y="114"/>
                      </a:moveTo>
                      <a:lnTo>
                        <a:pt x="64" y="113"/>
                      </a:lnTo>
                      <a:lnTo>
                        <a:pt x="74" y="110"/>
                      </a:lnTo>
                      <a:lnTo>
                        <a:pt x="83" y="105"/>
                      </a:lnTo>
                      <a:lnTo>
                        <a:pt x="90" y="97"/>
                      </a:lnTo>
                      <a:lnTo>
                        <a:pt x="97" y="89"/>
                      </a:lnTo>
                      <a:lnTo>
                        <a:pt x="102" y="80"/>
                      </a:lnTo>
                      <a:lnTo>
                        <a:pt x="105" y="69"/>
                      </a:lnTo>
                      <a:lnTo>
                        <a:pt x="106" y="57"/>
                      </a:lnTo>
                      <a:lnTo>
                        <a:pt x="105" y="45"/>
                      </a:lnTo>
                      <a:lnTo>
                        <a:pt x="102" y="35"/>
                      </a:lnTo>
                      <a:lnTo>
                        <a:pt x="97" y="25"/>
                      </a:lnTo>
                      <a:lnTo>
                        <a:pt x="90" y="17"/>
                      </a:lnTo>
                      <a:lnTo>
                        <a:pt x="83" y="10"/>
                      </a:lnTo>
                      <a:lnTo>
                        <a:pt x="74" y="5"/>
                      </a:lnTo>
                      <a:lnTo>
                        <a:pt x="64" y="1"/>
                      </a:lnTo>
                      <a:lnTo>
                        <a:pt x="53" y="0"/>
                      </a:lnTo>
                      <a:lnTo>
                        <a:pt x="42" y="1"/>
                      </a:lnTo>
                      <a:lnTo>
                        <a:pt x="32" y="5"/>
                      </a:lnTo>
                      <a:lnTo>
                        <a:pt x="23" y="10"/>
                      </a:lnTo>
                      <a:lnTo>
                        <a:pt x="16" y="17"/>
                      </a:lnTo>
                      <a:lnTo>
                        <a:pt x="9" y="25"/>
                      </a:lnTo>
                      <a:lnTo>
                        <a:pt x="4" y="35"/>
                      </a:lnTo>
                      <a:lnTo>
                        <a:pt x="1" y="45"/>
                      </a:lnTo>
                      <a:lnTo>
                        <a:pt x="0" y="57"/>
                      </a:lnTo>
                      <a:lnTo>
                        <a:pt x="1" y="69"/>
                      </a:lnTo>
                      <a:lnTo>
                        <a:pt x="4" y="80"/>
                      </a:lnTo>
                      <a:lnTo>
                        <a:pt x="9" y="89"/>
                      </a:lnTo>
                      <a:lnTo>
                        <a:pt x="16" y="97"/>
                      </a:lnTo>
                      <a:lnTo>
                        <a:pt x="23" y="105"/>
                      </a:lnTo>
                      <a:lnTo>
                        <a:pt x="32" y="110"/>
                      </a:lnTo>
                      <a:lnTo>
                        <a:pt x="42" y="113"/>
                      </a:lnTo>
                      <a:lnTo>
                        <a:pt x="53" y="114"/>
                      </a:lnTo>
                      <a:close/>
                    </a:path>
                  </a:pathLst>
                </a:custGeom>
                <a:solidFill>
                  <a:srgbClr val="E5CC7F"/>
                </a:solidFill>
                <a:ln w="9525">
                  <a:noFill/>
                  <a:round/>
                  <a:headEnd/>
                  <a:tailEnd/>
                </a:ln>
              </p:spPr>
              <p:txBody>
                <a:bodyPr/>
                <a:lstStyle/>
                <a:p>
                  <a:endParaRPr lang="en-US"/>
                </a:p>
              </p:txBody>
            </p:sp>
            <p:sp>
              <p:nvSpPr>
                <p:cNvPr id="24731" name="Freeform 212"/>
                <p:cNvSpPr>
                  <a:spLocks/>
                </p:cNvSpPr>
                <p:nvPr/>
              </p:nvSpPr>
              <p:spPr bwMode="auto">
                <a:xfrm>
                  <a:off x="2236" y="3511"/>
                  <a:ext cx="30" cy="55"/>
                </a:xfrm>
                <a:custGeom>
                  <a:avLst/>
                  <a:gdLst>
                    <a:gd name="T0" fmla="*/ 54 w 57"/>
                    <a:gd name="T1" fmla="*/ 65 h 94"/>
                    <a:gd name="T2" fmla="*/ 30 w 57"/>
                    <a:gd name="T3" fmla="*/ 27 h 94"/>
                    <a:gd name="T4" fmla="*/ 41 w 57"/>
                    <a:gd name="T5" fmla="*/ 13 h 94"/>
                    <a:gd name="T6" fmla="*/ 42 w 57"/>
                    <a:gd name="T7" fmla="*/ 10 h 94"/>
                    <a:gd name="T8" fmla="*/ 42 w 57"/>
                    <a:gd name="T9" fmla="*/ 6 h 94"/>
                    <a:gd name="T10" fmla="*/ 41 w 57"/>
                    <a:gd name="T11" fmla="*/ 3 h 94"/>
                    <a:gd name="T12" fmla="*/ 40 w 57"/>
                    <a:gd name="T13" fmla="*/ 1 h 94"/>
                    <a:gd name="T14" fmla="*/ 39 w 57"/>
                    <a:gd name="T15" fmla="*/ 0 h 94"/>
                    <a:gd name="T16" fmla="*/ 37 w 57"/>
                    <a:gd name="T17" fmla="*/ 0 h 94"/>
                    <a:gd name="T18" fmla="*/ 36 w 57"/>
                    <a:gd name="T19" fmla="*/ 1 h 94"/>
                    <a:gd name="T20" fmla="*/ 34 w 57"/>
                    <a:gd name="T21" fmla="*/ 2 h 94"/>
                    <a:gd name="T22" fmla="*/ 3 w 57"/>
                    <a:gd name="T23" fmla="*/ 42 h 94"/>
                    <a:gd name="T24" fmla="*/ 1 w 57"/>
                    <a:gd name="T25" fmla="*/ 44 h 94"/>
                    <a:gd name="T26" fmla="*/ 1 w 57"/>
                    <a:gd name="T27" fmla="*/ 46 h 94"/>
                    <a:gd name="T28" fmla="*/ 0 w 57"/>
                    <a:gd name="T29" fmla="*/ 50 h 94"/>
                    <a:gd name="T30" fmla="*/ 1 w 57"/>
                    <a:gd name="T31" fmla="*/ 52 h 94"/>
                    <a:gd name="T32" fmla="*/ 3 w 57"/>
                    <a:gd name="T33" fmla="*/ 53 h 94"/>
                    <a:gd name="T34" fmla="*/ 6 w 57"/>
                    <a:gd name="T35" fmla="*/ 54 h 94"/>
                    <a:gd name="T36" fmla="*/ 8 w 57"/>
                    <a:gd name="T37" fmla="*/ 54 h 94"/>
                    <a:gd name="T38" fmla="*/ 10 w 57"/>
                    <a:gd name="T39" fmla="*/ 53 h 94"/>
                    <a:gd name="T40" fmla="*/ 25 w 57"/>
                    <a:gd name="T41" fmla="*/ 33 h 94"/>
                    <a:gd name="T42" fmla="*/ 47 w 57"/>
                    <a:gd name="T43" fmla="*/ 69 h 94"/>
                    <a:gd name="T44" fmla="*/ 47 w 57"/>
                    <a:gd name="T45" fmla="*/ 70 h 94"/>
                    <a:gd name="T46" fmla="*/ 48 w 57"/>
                    <a:gd name="T47" fmla="*/ 73 h 94"/>
                    <a:gd name="T48" fmla="*/ 49 w 57"/>
                    <a:gd name="T49" fmla="*/ 76 h 94"/>
                    <a:gd name="T50" fmla="*/ 48 w 57"/>
                    <a:gd name="T51" fmla="*/ 81 h 94"/>
                    <a:gd name="T52" fmla="*/ 47 w 57"/>
                    <a:gd name="T53" fmla="*/ 84 h 94"/>
                    <a:gd name="T54" fmla="*/ 43 w 57"/>
                    <a:gd name="T55" fmla="*/ 86 h 94"/>
                    <a:gd name="T56" fmla="*/ 36 w 57"/>
                    <a:gd name="T57" fmla="*/ 87 h 94"/>
                    <a:gd name="T58" fmla="*/ 27 w 57"/>
                    <a:gd name="T59" fmla="*/ 85 h 94"/>
                    <a:gd name="T60" fmla="*/ 28 w 57"/>
                    <a:gd name="T61" fmla="*/ 87 h 94"/>
                    <a:gd name="T62" fmla="*/ 32 w 57"/>
                    <a:gd name="T63" fmla="*/ 91 h 94"/>
                    <a:gd name="T64" fmla="*/ 38 w 57"/>
                    <a:gd name="T65" fmla="*/ 94 h 94"/>
                    <a:gd name="T66" fmla="*/ 47 w 57"/>
                    <a:gd name="T67" fmla="*/ 91 h 94"/>
                    <a:gd name="T68" fmla="*/ 49 w 57"/>
                    <a:gd name="T69" fmla="*/ 90 h 94"/>
                    <a:gd name="T70" fmla="*/ 54 w 57"/>
                    <a:gd name="T71" fmla="*/ 86 h 94"/>
                    <a:gd name="T72" fmla="*/ 57 w 57"/>
                    <a:gd name="T73" fmla="*/ 77 h 94"/>
                    <a:gd name="T74" fmla="*/ 54 w 57"/>
                    <a:gd name="T75" fmla="*/ 65 h 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7"/>
                    <a:gd name="T115" fmla="*/ 0 h 94"/>
                    <a:gd name="T116" fmla="*/ 57 w 57"/>
                    <a:gd name="T117" fmla="*/ 94 h 9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7" h="94">
                      <a:moveTo>
                        <a:pt x="54" y="65"/>
                      </a:moveTo>
                      <a:lnTo>
                        <a:pt x="30" y="27"/>
                      </a:lnTo>
                      <a:lnTo>
                        <a:pt x="41" y="13"/>
                      </a:lnTo>
                      <a:lnTo>
                        <a:pt x="42" y="10"/>
                      </a:lnTo>
                      <a:lnTo>
                        <a:pt x="42" y="6"/>
                      </a:lnTo>
                      <a:lnTo>
                        <a:pt x="41" y="3"/>
                      </a:lnTo>
                      <a:lnTo>
                        <a:pt x="40" y="1"/>
                      </a:lnTo>
                      <a:lnTo>
                        <a:pt x="39" y="0"/>
                      </a:lnTo>
                      <a:lnTo>
                        <a:pt x="37" y="0"/>
                      </a:lnTo>
                      <a:lnTo>
                        <a:pt x="36" y="1"/>
                      </a:lnTo>
                      <a:lnTo>
                        <a:pt x="34" y="2"/>
                      </a:lnTo>
                      <a:lnTo>
                        <a:pt x="3" y="42"/>
                      </a:lnTo>
                      <a:lnTo>
                        <a:pt x="1" y="44"/>
                      </a:lnTo>
                      <a:lnTo>
                        <a:pt x="1" y="46"/>
                      </a:lnTo>
                      <a:lnTo>
                        <a:pt x="0" y="50"/>
                      </a:lnTo>
                      <a:lnTo>
                        <a:pt x="1" y="52"/>
                      </a:lnTo>
                      <a:lnTo>
                        <a:pt x="3" y="53"/>
                      </a:lnTo>
                      <a:lnTo>
                        <a:pt x="6" y="54"/>
                      </a:lnTo>
                      <a:lnTo>
                        <a:pt x="8" y="54"/>
                      </a:lnTo>
                      <a:lnTo>
                        <a:pt x="10" y="53"/>
                      </a:lnTo>
                      <a:lnTo>
                        <a:pt x="25" y="33"/>
                      </a:lnTo>
                      <a:lnTo>
                        <a:pt x="47" y="69"/>
                      </a:lnTo>
                      <a:lnTo>
                        <a:pt x="47" y="70"/>
                      </a:lnTo>
                      <a:lnTo>
                        <a:pt x="48" y="73"/>
                      </a:lnTo>
                      <a:lnTo>
                        <a:pt x="49" y="76"/>
                      </a:lnTo>
                      <a:lnTo>
                        <a:pt x="48" y="81"/>
                      </a:lnTo>
                      <a:lnTo>
                        <a:pt x="47" y="84"/>
                      </a:lnTo>
                      <a:lnTo>
                        <a:pt x="43" y="86"/>
                      </a:lnTo>
                      <a:lnTo>
                        <a:pt x="36" y="87"/>
                      </a:lnTo>
                      <a:lnTo>
                        <a:pt x="27" y="85"/>
                      </a:lnTo>
                      <a:lnTo>
                        <a:pt x="28" y="87"/>
                      </a:lnTo>
                      <a:lnTo>
                        <a:pt x="32" y="91"/>
                      </a:lnTo>
                      <a:lnTo>
                        <a:pt x="38" y="94"/>
                      </a:lnTo>
                      <a:lnTo>
                        <a:pt x="47" y="91"/>
                      </a:lnTo>
                      <a:lnTo>
                        <a:pt x="49" y="90"/>
                      </a:lnTo>
                      <a:lnTo>
                        <a:pt x="54" y="86"/>
                      </a:lnTo>
                      <a:lnTo>
                        <a:pt x="57" y="77"/>
                      </a:lnTo>
                      <a:lnTo>
                        <a:pt x="54" y="65"/>
                      </a:lnTo>
                      <a:close/>
                    </a:path>
                  </a:pathLst>
                </a:custGeom>
                <a:solidFill>
                  <a:srgbClr val="000000"/>
                </a:solidFill>
                <a:ln w="9525">
                  <a:noFill/>
                  <a:round/>
                  <a:headEnd/>
                  <a:tailEnd/>
                </a:ln>
              </p:spPr>
              <p:txBody>
                <a:bodyPr/>
                <a:lstStyle/>
                <a:p>
                  <a:endParaRPr lang="en-US"/>
                </a:p>
              </p:txBody>
            </p:sp>
            <p:sp>
              <p:nvSpPr>
                <p:cNvPr id="24732" name="Freeform 213"/>
                <p:cNvSpPr>
                  <a:spLocks/>
                </p:cNvSpPr>
                <p:nvPr/>
              </p:nvSpPr>
              <p:spPr bwMode="auto">
                <a:xfrm>
                  <a:off x="2242" y="3514"/>
                  <a:ext cx="16" cy="21"/>
                </a:xfrm>
                <a:custGeom>
                  <a:avLst/>
                  <a:gdLst>
                    <a:gd name="T0" fmla="*/ 24 w 27"/>
                    <a:gd name="T1" fmla="*/ 0 h 35"/>
                    <a:gd name="T2" fmla="*/ 24 w 27"/>
                    <a:gd name="T3" fmla="*/ 0 h 35"/>
                    <a:gd name="T4" fmla="*/ 25 w 27"/>
                    <a:gd name="T5" fmla="*/ 0 h 35"/>
                    <a:gd name="T6" fmla="*/ 25 w 27"/>
                    <a:gd name="T7" fmla="*/ 0 h 35"/>
                    <a:gd name="T8" fmla="*/ 26 w 27"/>
                    <a:gd name="T9" fmla="*/ 0 h 35"/>
                    <a:gd name="T10" fmla="*/ 26 w 27"/>
                    <a:gd name="T11" fmla="*/ 0 h 35"/>
                    <a:gd name="T12" fmla="*/ 27 w 27"/>
                    <a:gd name="T13" fmla="*/ 2 h 35"/>
                    <a:gd name="T14" fmla="*/ 27 w 27"/>
                    <a:gd name="T15" fmla="*/ 2 h 35"/>
                    <a:gd name="T16" fmla="*/ 27 w 27"/>
                    <a:gd name="T17" fmla="*/ 3 h 35"/>
                    <a:gd name="T18" fmla="*/ 26 w 27"/>
                    <a:gd name="T19" fmla="*/ 4 h 35"/>
                    <a:gd name="T20" fmla="*/ 2 w 27"/>
                    <a:gd name="T21" fmla="*/ 34 h 35"/>
                    <a:gd name="T22" fmla="*/ 2 w 27"/>
                    <a:gd name="T23" fmla="*/ 35 h 35"/>
                    <a:gd name="T24" fmla="*/ 1 w 27"/>
                    <a:gd name="T25" fmla="*/ 35 h 35"/>
                    <a:gd name="T26" fmla="*/ 1 w 27"/>
                    <a:gd name="T27" fmla="*/ 35 h 35"/>
                    <a:gd name="T28" fmla="*/ 0 w 27"/>
                    <a:gd name="T29" fmla="*/ 34 h 35"/>
                    <a:gd name="T30" fmla="*/ 0 w 27"/>
                    <a:gd name="T31" fmla="*/ 34 h 35"/>
                    <a:gd name="T32" fmla="*/ 0 w 27"/>
                    <a:gd name="T33" fmla="*/ 33 h 35"/>
                    <a:gd name="T34" fmla="*/ 0 w 27"/>
                    <a:gd name="T35" fmla="*/ 32 h 35"/>
                    <a:gd name="T36" fmla="*/ 0 w 27"/>
                    <a:gd name="T37" fmla="*/ 32 h 35"/>
                    <a:gd name="T38" fmla="*/ 0 w 27"/>
                    <a:gd name="T39" fmla="*/ 31 h 35"/>
                    <a:gd name="T40" fmla="*/ 24 w 27"/>
                    <a:gd name="T41" fmla="*/ 0 h 3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7"/>
                    <a:gd name="T64" fmla="*/ 0 h 35"/>
                    <a:gd name="T65" fmla="*/ 27 w 27"/>
                    <a:gd name="T66" fmla="*/ 35 h 3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7" h="35">
                      <a:moveTo>
                        <a:pt x="24" y="0"/>
                      </a:moveTo>
                      <a:lnTo>
                        <a:pt x="24" y="0"/>
                      </a:lnTo>
                      <a:lnTo>
                        <a:pt x="25" y="0"/>
                      </a:lnTo>
                      <a:lnTo>
                        <a:pt x="26" y="0"/>
                      </a:lnTo>
                      <a:lnTo>
                        <a:pt x="27" y="2"/>
                      </a:lnTo>
                      <a:lnTo>
                        <a:pt x="27" y="3"/>
                      </a:lnTo>
                      <a:lnTo>
                        <a:pt x="26" y="4"/>
                      </a:lnTo>
                      <a:lnTo>
                        <a:pt x="2" y="34"/>
                      </a:lnTo>
                      <a:lnTo>
                        <a:pt x="2" y="35"/>
                      </a:lnTo>
                      <a:lnTo>
                        <a:pt x="1" y="35"/>
                      </a:lnTo>
                      <a:lnTo>
                        <a:pt x="0" y="34"/>
                      </a:lnTo>
                      <a:lnTo>
                        <a:pt x="0" y="33"/>
                      </a:lnTo>
                      <a:lnTo>
                        <a:pt x="0" y="32"/>
                      </a:lnTo>
                      <a:lnTo>
                        <a:pt x="0" y="31"/>
                      </a:lnTo>
                      <a:lnTo>
                        <a:pt x="24" y="0"/>
                      </a:lnTo>
                      <a:close/>
                    </a:path>
                  </a:pathLst>
                </a:custGeom>
                <a:solidFill>
                  <a:srgbClr val="B7A042"/>
                </a:solidFill>
                <a:ln w="9525">
                  <a:noFill/>
                  <a:round/>
                  <a:headEnd/>
                  <a:tailEnd/>
                </a:ln>
              </p:spPr>
              <p:txBody>
                <a:bodyPr/>
                <a:lstStyle/>
                <a:p>
                  <a:endParaRPr lang="en-US"/>
                </a:p>
              </p:txBody>
            </p:sp>
            <p:sp>
              <p:nvSpPr>
                <p:cNvPr id="24733" name="Freeform 214"/>
                <p:cNvSpPr>
                  <a:spLocks/>
                </p:cNvSpPr>
                <p:nvPr/>
              </p:nvSpPr>
              <p:spPr bwMode="auto">
                <a:xfrm>
                  <a:off x="2239" y="3535"/>
                  <a:ext cx="3" cy="7"/>
                </a:xfrm>
                <a:custGeom>
                  <a:avLst/>
                  <a:gdLst>
                    <a:gd name="T0" fmla="*/ 6 w 7"/>
                    <a:gd name="T1" fmla="*/ 7 h 7"/>
                    <a:gd name="T2" fmla="*/ 7 w 7"/>
                    <a:gd name="T3" fmla="*/ 6 h 7"/>
                    <a:gd name="T4" fmla="*/ 7 w 7"/>
                    <a:gd name="T5" fmla="*/ 4 h 7"/>
                    <a:gd name="T6" fmla="*/ 7 w 7"/>
                    <a:gd name="T7" fmla="*/ 2 h 7"/>
                    <a:gd name="T8" fmla="*/ 7 w 7"/>
                    <a:gd name="T9" fmla="*/ 1 h 7"/>
                    <a:gd name="T10" fmla="*/ 6 w 7"/>
                    <a:gd name="T11" fmla="*/ 0 h 7"/>
                    <a:gd name="T12" fmla="*/ 5 w 7"/>
                    <a:gd name="T13" fmla="*/ 0 h 7"/>
                    <a:gd name="T14" fmla="*/ 3 w 7"/>
                    <a:gd name="T15" fmla="*/ 0 h 7"/>
                    <a:gd name="T16" fmla="*/ 2 w 7"/>
                    <a:gd name="T17" fmla="*/ 0 h 7"/>
                    <a:gd name="T18" fmla="*/ 1 w 7"/>
                    <a:gd name="T19" fmla="*/ 1 h 7"/>
                    <a:gd name="T20" fmla="*/ 0 w 7"/>
                    <a:gd name="T21" fmla="*/ 2 h 7"/>
                    <a:gd name="T22" fmla="*/ 0 w 7"/>
                    <a:gd name="T23" fmla="*/ 4 h 7"/>
                    <a:gd name="T24" fmla="*/ 1 w 7"/>
                    <a:gd name="T25" fmla="*/ 6 h 7"/>
                    <a:gd name="T26" fmla="*/ 2 w 7"/>
                    <a:gd name="T27" fmla="*/ 7 h 7"/>
                    <a:gd name="T28" fmla="*/ 3 w 7"/>
                    <a:gd name="T29" fmla="*/ 7 h 7"/>
                    <a:gd name="T30" fmla="*/ 5 w 7"/>
                    <a:gd name="T31" fmla="*/ 7 h 7"/>
                    <a:gd name="T32" fmla="*/ 6 w 7"/>
                    <a:gd name="T33" fmla="*/ 7 h 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
                    <a:gd name="T52" fmla="*/ 0 h 7"/>
                    <a:gd name="T53" fmla="*/ 7 w 7"/>
                    <a:gd name="T54" fmla="*/ 7 h 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 h="7">
                      <a:moveTo>
                        <a:pt x="6" y="7"/>
                      </a:moveTo>
                      <a:lnTo>
                        <a:pt x="7" y="6"/>
                      </a:lnTo>
                      <a:lnTo>
                        <a:pt x="7" y="4"/>
                      </a:lnTo>
                      <a:lnTo>
                        <a:pt x="7" y="2"/>
                      </a:lnTo>
                      <a:lnTo>
                        <a:pt x="7" y="1"/>
                      </a:lnTo>
                      <a:lnTo>
                        <a:pt x="6" y="0"/>
                      </a:lnTo>
                      <a:lnTo>
                        <a:pt x="5" y="0"/>
                      </a:lnTo>
                      <a:lnTo>
                        <a:pt x="3" y="0"/>
                      </a:lnTo>
                      <a:lnTo>
                        <a:pt x="2" y="0"/>
                      </a:lnTo>
                      <a:lnTo>
                        <a:pt x="1" y="1"/>
                      </a:lnTo>
                      <a:lnTo>
                        <a:pt x="0" y="2"/>
                      </a:lnTo>
                      <a:lnTo>
                        <a:pt x="0" y="4"/>
                      </a:lnTo>
                      <a:lnTo>
                        <a:pt x="1" y="6"/>
                      </a:lnTo>
                      <a:lnTo>
                        <a:pt x="2" y="7"/>
                      </a:lnTo>
                      <a:lnTo>
                        <a:pt x="3" y="7"/>
                      </a:lnTo>
                      <a:lnTo>
                        <a:pt x="5" y="7"/>
                      </a:lnTo>
                      <a:lnTo>
                        <a:pt x="6" y="7"/>
                      </a:lnTo>
                      <a:close/>
                    </a:path>
                  </a:pathLst>
                </a:custGeom>
                <a:solidFill>
                  <a:srgbClr val="B7A042"/>
                </a:solidFill>
                <a:ln w="9525">
                  <a:noFill/>
                  <a:round/>
                  <a:headEnd/>
                  <a:tailEnd/>
                </a:ln>
              </p:spPr>
              <p:txBody>
                <a:bodyPr/>
                <a:lstStyle/>
                <a:p>
                  <a:endParaRPr lang="en-US"/>
                </a:p>
              </p:txBody>
            </p:sp>
            <p:sp>
              <p:nvSpPr>
                <p:cNvPr id="24734" name="Freeform 215"/>
                <p:cNvSpPr>
                  <a:spLocks/>
                </p:cNvSpPr>
                <p:nvPr/>
              </p:nvSpPr>
              <p:spPr bwMode="auto">
                <a:xfrm>
                  <a:off x="2236" y="3508"/>
                  <a:ext cx="38" cy="58"/>
                </a:xfrm>
                <a:custGeom>
                  <a:avLst/>
                  <a:gdLst>
                    <a:gd name="T0" fmla="*/ 68 w 71"/>
                    <a:gd name="T1" fmla="*/ 0 h 95"/>
                    <a:gd name="T2" fmla="*/ 0 w 71"/>
                    <a:gd name="T3" fmla="*/ 90 h 95"/>
                    <a:gd name="T4" fmla="*/ 4 w 71"/>
                    <a:gd name="T5" fmla="*/ 95 h 95"/>
                    <a:gd name="T6" fmla="*/ 71 w 71"/>
                    <a:gd name="T7" fmla="*/ 5 h 95"/>
                    <a:gd name="T8" fmla="*/ 68 w 71"/>
                    <a:gd name="T9" fmla="*/ 0 h 95"/>
                    <a:gd name="T10" fmla="*/ 0 60000 65536"/>
                    <a:gd name="T11" fmla="*/ 0 60000 65536"/>
                    <a:gd name="T12" fmla="*/ 0 60000 65536"/>
                    <a:gd name="T13" fmla="*/ 0 60000 65536"/>
                    <a:gd name="T14" fmla="*/ 0 60000 65536"/>
                    <a:gd name="T15" fmla="*/ 0 w 71"/>
                    <a:gd name="T16" fmla="*/ 0 h 95"/>
                    <a:gd name="T17" fmla="*/ 71 w 71"/>
                    <a:gd name="T18" fmla="*/ 95 h 95"/>
                  </a:gdLst>
                  <a:ahLst/>
                  <a:cxnLst>
                    <a:cxn ang="T10">
                      <a:pos x="T0" y="T1"/>
                    </a:cxn>
                    <a:cxn ang="T11">
                      <a:pos x="T2" y="T3"/>
                    </a:cxn>
                    <a:cxn ang="T12">
                      <a:pos x="T4" y="T5"/>
                    </a:cxn>
                    <a:cxn ang="T13">
                      <a:pos x="T6" y="T7"/>
                    </a:cxn>
                    <a:cxn ang="T14">
                      <a:pos x="T8" y="T9"/>
                    </a:cxn>
                  </a:cxnLst>
                  <a:rect l="T15" t="T16" r="T17" b="T18"/>
                  <a:pathLst>
                    <a:path w="71" h="95">
                      <a:moveTo>
                        <a:pt x="68" y="0"/>
                      </a:moveTo>
                      <a:lnTo>
                        <a:pt x="0" y="90"/>
                      </a:lnTo>
                      <a:lnTo>
                        <a:pt x="4" y="95"/>
                      </a:lnTo>
                      <a:lnTo>
                        <a:pt x="71" y="5"/>
                      </a:lnTo>
                      <a:lnTo>
                        <a:pt x="68" y="0"/>
                      </a:lnTo>
                      <a:close/>
                    </a:path>
                  </a:pathLst>
                </a:custGeom>
                <a:solidFill>
                  <a:srgbClr val="000000"/>
                </a:solidFill>
                <a:ln w="9525">
                  <a:noFill/>
                  <a:round/>
                  <a:headEnd/>
                  <a:tailEnd/>
                </a:ln>
              </p:spPr>
              <p:txBody>
                <a:bodyPr/>
                <a:lstStyle/>
                <a:p>
                  <a:endParaRPr lang="en-US"/>
                </a:p>
              </p:txBody>
            </p:sp>
            <p:sp>
              <p:nvSpPr>
                <p:cNvPr id="24735" name="Freeform 216"/>
                <p:cNvSpPr>
                  <a:spLocks/>
                </p:cNvSpPr>
                <p:nvPr/>
              </p:nvSpPr>
              <p:spPr bwMode="auto">
                <a:xfrm>
                  <a:off x="2363" y="3526"/>
                  <a:ext cx="65" cy="76"/>
                </a:xfrm>
                <a:custGeom>
                  <a:avLst/>
                  <a:gdLst>
                    <a:gd name="T0" fmla="*/ 59 w 118"/>
                    <a:gd name="T1" fmla="*/ 127 h 127"/>
                    <a:gd name="T2" fmla="*/ 71 w 118"/>
                    <a:gd name="T3" fmla="*/ 126 h 127"/>
                    <a:gd name="T4" fmla="*/ 82 w 118"/>
                    <a:gd name="T5" fmla="*/ 121 h 127"/>
                    <a:gd name="T6" fmla="*/ 92 w 118"/>
                    <a:gd name="T7" fmla="*/ 116 h 127"/>
                    <a:gd name="T8" fmla="*/ 101 w 118"/>
                    <a:gd name="T9" fmla="*/ 109 h 127"/>
                    <a:gd name="T10" fmla="*/ 108 w 118"/>
                    <a:gd name="T11" fmla="*/ 99 h 127"/>
                    <a:gd name="T12" fmla="*/ 113 w 118"/>
                    <a:gd name="T13" fmla="*/ 88 h 127"/>
                    <a:gd name="T14" fmla="*/ 117 w 118"/>
                    <a:gd name="T15" fmla="*/ 76 h 127"/>
                    <a:gd name="T16" fmla="*/ 118 w 118"/>
                    <a:gd name="T17" fmla="*/ 63 h 127"/>
                    <a:gd name="T18" fmla="*/ 117 w 118"/>
                    <a:gd name="T19" fmla="*/ 50 h 127"/>
                    <a:gd name="T20" fmla="*/ 113 w 118"/>
                    <a:gd name="T21" fmla="*/ 39 h 127"/>
                    <a:gd name="T22" fmla="*/ 108 w 118"/>
                    <a:gd name="T23" fmla="*/ 28 h 127"/>
                    <a:gd name="T24" fmla="*/ 101 w 118"/>
                    <a:gd name="T25" fmla="*/ 18 h 127"/>
                    <a:gd name="T26" fmla="*/ 92 w 118"/>
                    <a:gd name="T27" fmla="*/ 11 h 127"/>
                    <a:gd name="T28" fmla="*/ 82 w 118"/>
                    <a:gd name="T29" fmla="*/ 5 h 127"/>
                    <a:gd name="T30" fmla="*/ 71 w 118"/>
                    <a:gd name="T31" fmla="*/ 1 h 127"/>
                    <a:gd name="T32" fmla="*/ 59 w 118"/>
                    <a:gd name="T33" fmla="*/ 0 h 127"/>
                    <a:gd name="T34" fmla="*/ 47 w 118"/>
                    <a:gd name="T35" fmla="*/ 1 h 127"/>
                    <a:gd name="T36" fmla="*/ 36 w 118"/>
                    <a:gd name="T37" fmla="*/ 5 h 127"/>
                    <a:gd name="T38" fmla="*/ 26 w 118"/>
                    <a:gd name="T39" fmla="*/ 11 h 127"/>
                    <a:gd name="T40" fmla="*/ 18 w 118"/>
                    <a:gd name="T41" fmla="*/ 18 h 127"/>
                    <a:gd name="T42" fmla="*/ 10 w 118"/>
                    <a:gd name="T43" fmla="*/ 28 h 127"/>
                    <a:gd name="T44" fmla="*/ 5 w 118"/>
                    <a:gd name="T45" fmla="*/ 39 h 127"/>
                    <a:gd name="T46" fmla="*/ 1 w 118"/>
                    <a:gd name="T47" fmla="*/ 50 h 127"/>
                    <a:gd name="T48" fmla="*/ 0 w 118"/>
                    <a:gd name="T49" fmla="*/ 63 h 127"/>
                    <a:gd name="T50" fmla="*/ 1 w 118"/>
                    <a:gd name="T51" fmla="*/ 76 h 127"/>
                    <a:gd name="T52" fmla="*/ 5 w 118"/>
                    <a:gd name="T53" fmla="*/ 88 h 127"/>
                    <a:gd name="T54" fmla="*/ 10 w 118"/>
                    <a:gd name="T55" fmla="*/ 99 h 127"/>
                    <a:gd name="T56" fmla="*/ 18 w 118"/>
                    <a:gd name="T57" fmla="*/ 109 h 127"/>
                    <a:gd name="T58" fmla="*/ 26 w 118"/>
                    <a:gd name="T59" fmla="*/ 116 h 127"/>
                    <a:gd name="T60" fmla="*/ 36 w 118"/>
                    <a:gd name="T61" fmla="*/ 121 h 127"/>
                    <a:gd name="T62" fmla="*/ 47 w 118"/>
                    <a:gd name="T63" fmla="*/ 126 h 127"/>
                    <a:gd name="T64" fmla="*/ 59 w 118"/>
                    <a:gd name="T65" fmla="*/ 127 h 1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8"/>
                    <a:gd name="T100" fmla="*/ 0 h 127"/>
                    <a:gd name="T101" fmla="*/ 118 w 118"/>
                    <a:gd name="T102" fmla="*/ 127 h 1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8" h="127">
                      <a:moveTo>
                        <a:pt x="59" y="127"/>
                      </a:moveTo>
                      <a:lnTo>
                        <a:pt x="71" y="126"/>
                      </a:lnTo>
                      <a:lnTo>
                        <a:pt x="82" y="121"/>
                      </a:lnTo>
                      <a:lnTo>
                        <a:pt x="92" y="116"/>
                      </a:lnTo>
                      <a:lnTo>
                        <a:pt x="101" y="109"/>
                      </a:lnTo>
                      <a:lnTo>
                        <a:pt x="108" y="99"/>
                      </a:lnTo>
                      <a:lnTo>
                        <a:pt x="113" y="88"/>
                      </a:lnTo>
                      <a:lnTo>
                        <a:pt x="117" y="76"/>
                      </a:lnTo>
                      <a:lnTo>
                        <a:pt x="118" y="63"/>
                      </a:lnTo>
                      <a:lnTo>
                        <a:pt x="117" y="50"/>
                      </a:lnTo>
                      <a:lnTo>
                        <a:pt x="113" y="39"/>
                      </a:lnTo>
                      <a:lnTo>
                        <a:pt x="108" y="28"/>
                      </a:lnTo>
                      <a:lnTo>
                        <a:pt x="101" y="18"/>
                      </a:lnTo>
                      <a:lnTo>
                        <a:pt x="92" y="11"/>
                      </a:lnTo>
                      <a:lnTo>
                        <a:pt x="82" y="5"/>
                      </a:lnTo>
                      <a:lnTo>
                        <a:pt x="71" y="1"/>
                      </a:lnTo>
                      <a:lnTo>
                        <a:pt x="59" y="0"/>
                      </a:lnTo>
                      <a:lnTo>
                        <a:pt x="47" y="1"/>
                      </a:lnTo>
                      <a:lnTo>
                        <a:pt x="36" y="5"/>
                      </a:lnTo>
                      <a:lnTo>
                        <a:pt x="26" y="11"/>
                      </a:lnTo>
                      <a:lnTo>
                        <a:pt x="18" y="18"/>
                      </a:lnTo>
                      <a:lnTo>
                        <a:pt x="10" y="28"/>
                      </a:lnTo>
                      <a:lnTo>
                        <a:pt x="5" y="39"/>
                      </a:lnTo>
                      <a:lnTo>
                        <a:pt x="1" y="50"/>
                      </a:lnTo>
                      <a:lnTo>
                        <a:pt x="0" y="63"/>
                      </a:lnTo>
                      <a:lnTo>
                        <a:pt x="1" y="76"/>
                      </a:lnTo>
                      <a:lnTo>
                        <a:pt x="5" y="88"/>
                      </a:lnTo>
                      <a:lnTo>
                        <a:pt x="10" y="99"/>
                      </a:lnTo>
                      <a:lnTo>
                        <a:pt x="18" y="109"/>
                      </a:lnTo>
                      <a:lnTo>
                        <a:pt x="26" y="116"/>
                      </a:lnTo>
                      <a:lnTo>
                        <a:pt x="36" y="121"/>
                      </a:lnTo>
                      <a:lnTo>
                        <a:pt x="47" y="126"/>
                      </a:lnTo>
                      <a:lnTo>
                        <a:pt x="59" y="127"/>
                      </a:lnTo>
                      <a:close/>
                    </a:path>
                  </a:pathLst>
                </a:custGeom>
                <a:solidFill>
                  <a:srgbClr val="000000"/>
                </a:solidFill>
                <a:ln w="9525">
                  <a:noFill/>
                  <a:round/>
                  <a:headEnd/>
                  <a:tailEnd/>
                </a:ln>
              </p:spPr>
              <p:txBody>
                <a:bodyPr/>
                <a:lstStyle/>
                <a:p>
                  <a:endParaRPr lang="en-US"/>
                </a:p>
              </p:txBody>
            </p:sp>
            <p:sp>
              <p:nvSpPr>
                <p:cNvPr id="24736" name="Freeform 217"/>
                <p:cNvSpPr>
                  <a:spLocks/>
                </p:cNvSpPr>
                <p:nvPr/>
              </p:nvSpPr>
              <p:spPr bwMode="auto">
                <a:xfrm>
                  <a:off x="2366" y="3529"/>
                  <a:ext cx="60" cy="70"/>
                </a:xfrm>
                <a:custGeom>
                  <a:avLst/>
                  <a:gdLst>
                    <a:gd name="T0" fmla="*/ 54 w 107"/>
                    <a:gd name="T1" fmla="*/ 114 h 114"/>
                    <a:gd name="T2" fmla="*/ 65 w 107"/>
                    <a:gd name="T3" fmla="*/ 113 h 114"/>
                    <a:gd name="T4" fmla="*/ 75 w 107"/>
                    <a:gd name="T5" fmla="*/ 110 h 114"/>
                    <a:gd name="T6" fmla="*/ 84 w 107"/>
                    <a:gd name="T7" fmla="*/ 105 h 114"/>
                    <a:gd name="T8" fmla="*/ 91 w 107"/>
                    <a:gd name="T9" fmla="*/ 98 h 114"/>
                    <a:gd name="T10" fmla="*/ 98 w 107"/>
                    <a:gd name="T11" fmla="*/ 90 h 114"/>
                    <a:gd name="T12" fmla="*/ 103 w 107"/>
                    <a:gd name="T13" fmla="*/ 80 h 114"/>
                    <a:gd name="T14" fmla="*/ 106 w 107"/>
                    <a:gd name="T15" fmla="*/ 69 h 114"/>
                    <a:gd name="T16" fmla="*/ 107 w 107"/>
                    <a:gd name="T17" fmla="*/ 57 h 114"/>
                    <a:gd name="T18" fmla="*/ 106 w 107"/>
                    <a:gd name="T19" fmla="*/ 46 h 114"/>
                    <a:gd name="T20" fmla="*/ 103 w 107"/>
                    <a:gd name="T21" fmla="*/ 35 h 114"/>
                    <a:gd name="T22" fmla="*/ 98 w 107"/>
                    <a:gd name="T23" fmla="*/ 25 h 114"/>
                    <a:gd name="T24" fmla="*/ 91 w 107"/>
                    <a:gd name="T25" fmla="*/ 18 h 114"/>
                    <a:gd name="T26" fmla="*/ 84 w 107"/>
                    <a:gd name="T27" fmla="*/ 10 h 114"/>
                    <a:gd name="T28" fmla="*/ 75 w 107"/>
                    <a:gd name="T29" fmla="*/ 5 h 114"/>
                    <a:gd name="T30" fmla="*/ 65 w 107"/>
                    <a:gd name="T31" fmla="*/ 1 h 114"/>
                    <a:gd name="T32" fmla="*/ 54 w 107"/>
                    <a:gd name="T33" fmla="*/ 0 h 114"/>
                    <a:gd name="T34" fmla="*/ 43 w 107"/>
                    <a:gd name="T35" fmla="*/ 1 h 114"/>
                    <a:gd name="T36" fmla="*/ 33 w 107"/>
                    <a:gd name="T37" fmla="*/ 5 h 114"/>
                    <a:gd name="T38" fmla="*/ 24 w 107"/>
                    <a:gd name="T39" fmla="*/ 10 h 114"/>
                    <a:gd name="T40" fmla="*/ 16 w 107"/>
                    <a:gd name="T41" fmla="*/ 18 h 114"/>
                    <a:gd name="T42" fmla="*/ 9 w 107"/>
                    <a:gd name="T43" fmla="*/ 25 h 114"/>
                    <a:gd name="T44" fmla="*/ 4 w 107"/>
                    <a:gd name="T45" fmla="*/ 35 h 114"/>
                    <a:gd name="T46" fmla="*/ 1 w 107"/>
                    <a:gd name="T47" fmla="*/ 46 h 114"/>
                    <a:gd name="T48" fmla="*/ 0 w 107"/>
                    <a:gd name="T49" fmla="*/ 57 h 114"/>
                    <a:gd name="T50" fmla="*/ 1 w 107"/>
                    <a:gd name="T51" fmla="*/ 69 h 114"/>
                    <a:gd name="T52" fmla="*/ 4 w 107"/>
                    <a:gd name="T53" fmla="*/ 80 h 114"/>
                    <a:gd name="T54" fmla="*/ 9 w 107"/>
                    <a:gd name="T55" fmla="*/ 90 h 114"/>
                    <a:gd name="T56" fmla="*/ 16 w 107"/>
                    <a:gd name="T57" fmla="*/ 98 h 114"/>
                    <a:gd name="T58" fmla="*/ 24 w 107"/>
                    <a:gd name="T59" fmla="*/ 105 h 114"/>
                    <a:gd name="T60" fmla="*/ 33 w 107"/>
                    <a:gd name="T61" fmla="*/ 110 h 114"/>
                    <a:gd name="T62" fmla="*/ 43 w 107"/>
                    <a:gd name="T63" fmla="*/ 113 h 114"/>
                    <a:gd name="T64" fmla="*/ 54 w 107"/>
                    <a:gd name="T65" fmla="*/ 114 h 11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7"/>
                    <a:gd name="T100" fmla="*/ 0 h 114"/>
                    <a:gd name="T101" fmla="*/ 107 w 107"/>
                    <a:gd name="T102" fmla="*/ 114 h 11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7" h="114">
                      <a:moveTo>
                        <a:pt x="54" y="114"/>
                      </a:moveTo>
                      <a:lnTo>
                        <a:pt x="65" y="113"/>
                      </a:lnTo>
                      <a:lnTo>
                        <a:pt x="75" y="110"/>
                      </a:lnTo>
                      <a:lnTo>
                        <a:pt x="84" y="105"/>
                      </a:lnTo>
                      <a:lnTo>
                        <a:pt x="91" y="98"/>
                      </a:lnTo>
                      <a:lnTo>
                        <a:pt x="98" y="90"/>
                      </a:lnTo>
                      <a:lnTo>
                        <a:pt x="103" y="80"/>
                      </a:lnTo>
                      <a:lnTo>
                        <a:pt x="106" y="69"/>
                      </a:lnTo>
                      <a:lnTo>
                        <a:pt x="107" y="57"/>
                      </a:lnTo>
                      <a:lnTo>
                        <a:pt x="106" y="46"/>
                      </a:lnTo>
                      <a:lnTo>
                        <a:pt x="103" y="35"/>
                      </a:lnTo>
                      <a:lnTo>
                        <a:pt x="98" y="25"/>
                      </a:lnTo>
                      <a:lnTo>
                        <a:pt x="91" y="18"/>
                      </a:lnTo>
                      <a:lnTo>
                        <a:pt x="84" y="10"/>
                      </a:lnTo>
                      <a:lnTo>
                        <a:pt x="75" y="5"/>
                      </a:lnTo>
                      <a:lnTo>
                        <a:pt x="65" y="1"/>
                      </a:lnTo>
                      <a:lnTo>
                        <a:pt x="54" y="0"/>
                      </a:lnTo>
                      <a:lnTo>
                        <a:pt x="43" y="1"/>
                      </a:lnTo>
                      <a:lnTo>
                        <a:pt x="33" y="5"/>
                      </a:lnTo>
                      <a:lnTo>
                        <a:pt x="24" y="10"/>
                      </a:lnTo>
                      <a:lnTo>
                        <a:pt x="16" y="18"/>
                      </a:lnTo>
                      <a:lnTo>
                        <a:pt x="9" y="25"/>
                      </a:lnTo>
                      <a:lnTo>
                        <a:pt x="4" y="35"/>
                      </a:lnTo>
                      <a:lnTo>
                        <a:pt x="1" y="46"/>
                      </a:lnTo>
                      <a:lnTo>
                        <a:pt x="0" y="57"/>
                      </a:lnTo>
                      <a:lnTo>
                        <a:pt x="1" y="69"/>
                      </a:lnTo>
                      <a:lnTo>
                        <a:pt x="4" y="80"/>
                      </a:lnTo>
                      <a:lnTo>
                        <a:pt x="9" y="90"/>
                      </a:lnTo>
                      <a:lnTo>
                        <a:pt x="16" y="98"/>
                      </a:lnTo>
                      <a:lnTo>
                        <a:pt x="24" y="105"/>
                      </a:lnTo>
                      <a:lnTo>
                        <a:pt x="33" y="110"/>
                      </a:lnTo>
                      <a:lnTo>
                        <a:pt x="43" y="113"/>
                      </a:lnTo>
                      <a:lnTo>
                        <a:pt x="54" y="114"/>
                      </a:lnTo>
                      <a:close/>
                    </a:path>
                  </a:pathLst>
                </a:custGeom>
                <a:solidFill>
                  <a:srgbClr val="E5CC7F"/>
                </a:solidFill>
                <a:ln w="9525">
                  <a:noFill/>
                  <a:round/>
                  <a:headEnd/>
                  <a:tailEnd/>
                </a:ln>
              </p:spPr>
              <p:txBody>
                <a:bodyPr/>
                <a:lstStyle/>
                <a:p>
                  <a:endParaRPr lang="en-US"/>
                </a:p>
              </p:txBody>
            </p:sp>
            <p:sp>
              <p:nvSpPr>
                <p:cNvPr id="24737" name="Freeform 218"/>
                <p:cNvSpPr>
                  <a:spLocks/>
                </p:cNvSpPr>
                <p:nvPr/>
              </p:nvSpPr>
              <p:spPr bwMode="auto">
                <a:xfrm>
                  <a:off x="2377" y="3538"/>
                  <a:ext cx="30" cy="55"/>
                </a:xfrm>
                <a:custGeom>
                  <a:avLst/>
                  <a:gdLst>
                    <a:gd name="T0" fmla="*/ 53 w 56"/>
                    <a:gd name="T1" fmla="*/ 65 h 94"/>
                    <a:gd name="T2" fmla="*/ 29 w 56"/>
                    <a:gd name="T3" fmla="*/ 27 h 94"/>
                    <a:gd name="T4" fmla="*/ 40 w 56"/>
                    <a:gd name="T5" fmla="*/ 13 h 94"/>
                    <a:gd name="T6" fmla="*/ 41 w 56"/>
                    <a:gd name="T7" fmla="*/ 10 h 94"/>
                    <a:gd name="T8" fmla="*/ 42 w 56"/>
                    <a:gd name="T9" fmla="*/ 8 h 94"/>
                    <a:gd name="T10" fmla="*/ 41 w 56"/>
                    <a:gd name="T11" fmla="*/ 5 h 94"/>
                    <a:gd name="T12" fmla="*/ 40 w 56"/>
                    <a:gd name="T13" fmla="*/ 2 h 94"/>
                    <a:gd name="T14" fmla="*/ 38 w 56"/>
                    <a:gd name="T15" fmla="*/ 1 h 94"/>
                    <a:gd name="T16" fmla="*/ 37 w 56"/>
                    <a:gd name="T17" fmla="*/ 0 h 94"/>
                    <a:gd name="T18" fmla="*/ 35 w 56"/>
                    <a:gd name="T19" fmla="*/ 1 h 94"/>
                    <a:gd name="T20" fmla="*/ 33 w 56"/>
                    <a:gd name="T21" fmla="*/ 2 h 94"/>
                    <a:gd name="T22" fmla="*/ 2 w 56"/>
                    <a:gd name="T23" fmla="*/ 43 h 94"/>
                    <a:gd name="T24" fmla="*/ 1 w 56"/>
                    <a:gd name="T25" fmla="*/ 45 h 94"/>
                    <a:gd name="T26" fmla="*/ 0 w 56"/>
                    <a:gd name="T27" fmla="*/ 48 h 94"/>
                    <a:gd name="T28" fmla="*/ 0 w 56"/>
                    <a:gd name="T29" fmla="*/ 50 h 94"/>
                    <a:gd name="T30" fmla="*/ 1 w 56"/>
                    <a:gd name="T31" fmla="*/ 52 h 94"/>
                    <a:gd name="T32" fmla="*/ 2 w 56"/>
                    <a:gd name="T33" fmla="*/ 53 h 94"/>
                    <a:gd name="T34" fmla="*/ 5 w 56"/>
                    <a:gd name="T35" fmla="*/ 54 h 94"/>
                    <a:gd name="T36" fmla="*/ 7 w 56"/>
                    <a:gd name="T37" fmla="*/ 54 h 94"/>
                    <a:gd name="T38" fmla="*/ 9 w 56"/>
                    <a:gd name="T39" fmla="*/ 53 h 94"/>
                    <a:gd name="T40" fmla="*/ 24 w 56"/>
                    <a:gd name="T41" fmla="*/ 34 h 94"/>
                    <a:gd name="T42" fmla="*/ 46 w 56"/>
                    <a:gd name="T43" fmla="*/ 70 h 94"/>
                    <a:gd name="T44" fmla="*/ 46 w 56"/>
                    <a:gd name="T45" fmla="*/ 71 h 94"/>
                    <a:gd name="T46" fmla="*/ 47 w 56"/>
                    <a:gd name="T47" fmla="*/ 74 h 94"/>
                    <a:gd name="T48" fmla="*/ 48 w 56"/>
                    <a:gd name="T49" fmla="*/ 78 h 94"/>
                    <a:gd name="T50" fmla="*/ 47 w 56"/>
                    <a:gd name="T51" fmla="*/ 82 h 94"/>
                    <a:gd name="T52" fmla="*/ 46 w 56"/>
                    <a:gd name="T53" fmla="*/ 85 h 94"/>
                    <a:gd name="T54" fmla="*/ 42 w 56"/>
                    <a:gd name="T55" fmla="*/ 87 h 94"/>
                    <a:gd name="T56" fmla="*/ 35 w 56"/>
                    <a:gd name="T57" fmla="*/ 87 h 94"/>
                    <a:gd name="T58" fmla="*/ 26 w 56"/>
                    <a:gd name="T59" fmla="*/ 85 h 94"/>
                    <a:gd name="T60" fmla="*/ 27 w 56"/>
                    <a:gd name="T61" fmla="*/ 87 h 94"/>
                    <a:gd name="T62" fmla="*/ 31 w 56"/>
                    <a:gd name="T63" fmla="*/ 92 h 94"/>
                    <a:gd name="T64" fmla="*/ 37 w 56"/>
                    <a:gd name="T65" fmla="*/ 94 h 94"/>
                    <a:gd name="T66" fmla="*/ 47 w 56"/>
                    <a:gd name="T67" fmla="*/ 93 h 94"/>
                    <a:gd name="T68" fmla="*/ 49 w 56"/>
                    <a:gd name="T69" fmla="*/ 92 h 94"/>
                    <a:gd name="T70" fmla="*/ 53 w 56"/>
                    <a:gd name="T71" fmla="*/ 86 h 94"/>
                    <a:gd name="T72" fmla="*/ 56 w 56"/>
                    <a:gd name="T73" fmla="*/ 78 h 94"/>
                    <a:gd name="T74" fmla="*/ 53 w 56"/>
                    <a:gd name="T75" fmla="*/ 65 h 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6"/>
                    <a:gd name="T115" fmla="*/ 0 h 94"/>
                    <a:gd name="T116" fmla="*/ 56 w 56"/>
                    <a:gd name="T117" fmla="*/ 94 h 9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6" h="94">
                      <a:moveTo>
                        <a:pt x="53" y="65"/>
                      </a:moveTo>
                      <a:lnTo>
                        <a:pt x="29" y="27"/>
                      </a:lnTo>
                      <a:lnTo>
                        <a:pt x="40" y="13"/>
                      </a:lnTo>
                      <a:lnTo>
                        <a:pt x="41" y="10"/>
                      </a:lnTo>
                      <a:lnTo>
                        <a:pt x="42" y="8"/>
                      </a:lnTo>
                      <a:lnTo>
                        <a:pt x="41" y="5"/>
                      </a:lnTo>
                      <a:lnTo>
                        <a:pt x="40" y="2"/>
                      </a:lnTo>
                      <a:lnTo>
                        <a:pt x="38" y="1"/>
                      </a:lnTo>
                      <a:lnTo>
                        <a:pt x="37" y="0"/>
                      </a:lnTo>
                      <a:lnTo>
                        <a:pt x="35" y="1"/>
                      </a:lnTo>
                      <a:lnTo>
                        <a:pt x="33" y="2"/>
                      </a:lnTo>
                      <a:lnTo>
                        <a:pt x="2" y="43"/>
                      </a:lnTo>
                      <a:lnTo>
                        <a:pt x="1" y="45"/>
                      </a:lnTo>
                      <a:lnTo>
                        <a:pt x="0" y="48"/>
                      </a:lnTo>
                      <a:lnTo>
                        <a:pt x="0" y="50"/>
                      </a:lnTo>
                      <a:lnTo>
                        <a:pt x="1" y="52"/>
                      </a:lnTo>
                      <a:lnTo>
                        <a:pt x="2" y="53"/>
                      </a:lnTo>
                      <a:lnTo>
                        <a:pt x="5" y="54"/>
                      </a:lnTo>
                      <a:lnTo>
                        <a:pt x="7" y="54"/>
                      </a:lnTo>
                      <a:lnTo>
                        <a:pt x="9" y="53"/>
                      </a:lnTo>
                      <a:lnTo>
                        <a:pt x="24" y="34"/>
                      </a:lnTo>
                      <a:lnTo>
                        <a:pt x="46" y="70"/>
                      </a:lnTo>
                      <a:lnTo>
                        <a:pt x="46" y="71"/>
                      </a:lnTo>
                      <a:lnTo>
                        <a:pt x="47" y="74"/>
                      </a:lnTo>
                      <a:lnTo>
                        <a:pt x="48" y="78"/>
                      </a:lnTo>
                      <a:lnTo>
                        <a:pt x="47" y="82"/>
                      </a:lnTo>
                      <a:lnTo>
                        <a:pt x="46" y="85"/>
                      </a:lnTo>
                      <a:lnTo>
                        <a:pt x="42" y="87"/>
                      </a:lnTo>
                      <a:lnTo>
                        <a:pt x="35" y="87"/>
                      </a:lnTo>
                      <a:lnTo>
                        <a:pt x="26" y="85"/>
                      </a:lnTo>
                      <a:lnTo>
                        <a:pt x="27" y="87"/>
                      </a:lnTo>
                      <a:lnTo>
                        <a:pt x="31" y="92"/>
                      </a:lnTo>
                      <a:lnTo>
                        <a:pt x="37" y="94"/>
                      </a:lnTo>
                      <a:lnTo>
                        <a:pt x="47" y="93"/>
                      </a:lnTo>
                      <a:lnTo>
                        <a:pt x="49" y="92"/>
                      </a:lnTo>
                      <a:lnTo>
                        <a:pt x="53" y="86"/>
                      </a:lnTo>
                      <a:lnTo>
                        <a:pt x="56" y="78"/>
                      </a:lnTo>
                      <a:lnTo>
                        <a:pt x="53" y="65"/>
                      </a:lnTo>
                      <a:close/>
                    </a:path>
                  </a:pathLst>
                </a:custGeom>
                <a:solidFill>
                  <a:srgbClr val="000000"/>
                </a:solidFill>
                <a:ln w="9525">
                  <a:noFill/>
                  <a:round/>
                  <a:headEnd/>
                  <a:tailEnd/>
                </a:ln>
              </p:spPr>
              <p:txBody>
                <a:bodyPr/>
                <a:lstStyle/>
                <a:p>
                  <a:endParaRPr lang="en-US"/>
                </a:p>
              </p:txBody>
            </p:sp>
            <p:sp>
              <p:nvSpPr>
                <p:cNvPr id="24738" name="Freeform 219"/>
                <p:cNvSpPr>
                  <a:spLocks/>
                </p:cNvSpPr>
                <p:nvPr/>
              </p:nvSpPr>
              <p:spPr bwMode="auto">
                <a:xfrm>
                  <a:off x="2382" y="3542"/>
                  <a:ext cx="17" cy="21"/>
                </a:xfrm>
                <a:custGeom>
                  <a:avLst/>
                  <a:gdLst>
                    <a:gd name="T0" fmla="*/ 24 w 27"/>
                    <a:gd name="T1" fmla="*/ 0 h 34"/>
                    <a:gd name="T2" fmla="*/ 25 w 27"/>
                    <a:gd name="T3" fmla="*/ 0 h 34"/>
                    <a:gd name="T4" fmla="*/ 25 w 27"/>
                    <a:gd name="T5" fmla="*/ 0 h 34"/>
                    <a:gd name="T6" fmla="*/ 26 w 27"/>
                    <a:gd name="T7" fmla="*/ 0 h 34"/>
                    <a:gd name="T8" fmla="*/ 26 w 27"/>
                    <a:gd name="T9" fmla="*/ 1 h 34"/>
                    <a:gd name="T10" fmla="*/ 26 w 27"/>
                    <a:gd name="T11" fmla="*/ 1 h 34"/>
                    <a:gd name="T12" fmla="*/ 27 w 27"/>
                    <a:gd name="T13" fmla="*/ 1 h 34"/>
                    <a:gd name="T14" fmla="*/ 27 w 27"/>
                    <a:gd name="T15" fmla="*/ 2 h 34"/>
                    <a:gd name="T16" fmla="*/ 27 w 27"/>
                    <a:gd name="T17" fmla="*/ 3 h 34"/>
                    <a:gd name="T18" fmla="*/ 26 w 27"/>
                    <a:gd name="T19" fmla="*/ 3 h 34"/>
                    <a:gd name="T20" fmla="*/ 3 w 27"/>
                    <a:gd name="T21" fmla="*/ 33 h 34"/>
                    <a:gd name="T22" fmla="*/ 2 w 27"/>
                    <a:gd name="T23" fmla="*/ 34 h 34"/>
                    <a:gd name="T24" fmla="*/ 2 w 27"/>
                    <a:gd name="T25" fmla="*/ 34 h 34"/>
                    <a:gd name="T26" fmla="*/ 1 w 27"/>
                    <a:gd name="T27" fmla="*/ 34 h 34"/>
                    <a:gd name="T28" fmla="*/ 1 w 27"/>
                    <a:gd name="T29" fmla="*/ 33 h 34"/>
                    <a:gd name="T30" fmla="*/ 1 w 27"/>
                    <a:gd name="T31" fmla="*/ 33 h 34"/>
                    <a:gd name="T32" fmla="*/ 0 w 27"/>
                    <a:gd name="T33" fmla="*/ 33 h 34"/>
                    <a:gd name="T34" fmla="*/ 0 w 27"/>
                    <a:gd name="T35" fmla="*/ 32 h 34"/>
                    <a:gd name="T36" fmla="*/ 0 w 27"/>
                    <a:gd name="T37" fmla="*/ 31 h 34"/>
                    <a:gd name="T38" fmla="*/ 1 w 27"/>
                    <a:gd name="T39" fmla="*/ 31 h 34"/>
                    <a:gd name="T40" fmla="*/ 24 w 27"/>
                    <a:gd name="T41" fmla="*/ 0 h 3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7"/>
                    <a:gd name="T64" fmla="*/ 0 h 34"/>
                    <a:gd name="T65" fmla="*/ 27 w 27"/>
                    <a:gd name="T66" fmla="*/ 34 h 3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7" h="34">
                      <a:moveTo>
                        <a:pt x="24" y="0"/>
                      </a:moveTo>
                      <a:lnTo>
                        <a:pt x="25" y="0"/>
                      </a:lnTo>
                      <a:lnTo>
                        <a:pt x="26" y="0"/>
                      </a:lnTo>
                      <a:lnTo>
                        <a:pt x="26" y="1"/>
                      </a:lnTo>
                      <a:lnTo>
                        <a:pt x="27" y="1"/>
                      </a:lnTo>
                      <a:lnTo>
                        <a:pt x="27" y="2"/>
                      </a:lnTo>
                      <a:lnTo>
                        <a:pt x="27" y="3"/>
                      </a:lnTo>
                      <a:lnTo>
                        <a:pt x="26" y="3"/>
                      </a:lnTo>
                      <a:lnTo>
                        <a:pt x="3" y="33"/>
                      </a:lnTo>
                      <a:lnTo>
                        <a:pt x="2" y="34"/>
                      </a:lnTo>
                      <a:lnTo>
                        <a:pt x="1" y="34"/>
                      </a:lnTo>
                      <a:lnTo>
                        <a:pt x="1" y="33"/>
                      </a:lnTo>
                      <a:lnTo>
                        <a:pt x="0" y="33"/>
                      </a:lnTo>
                      <a:lnTo>
                        <a:pt x="0" y="32"/>
                      </a:lnTo>
                      <a:lnTo>
                        <a:pt x="0" y="31"/>
                      </a:lnTo>
                      <a:lnTo>
                        <a:pt x="1" y="31"/>
                      </a:lnTo>
                      <a:lnTo>
                        <a:pt x="24" y="0"/>
                      </a:lnTo>
                      <a:close/>
                    </a:path>
                  </a:pathLst>
                </a:custGeom>
                <a:solidFill>
                  <a:srgbClr val="B7A042"/>
                </a:solidFill>
                <a:ln w="9525">
                  <a:noFill/>
                  <a:round/>
                  <a:headEnd/>
                  <a:tailEnd/>
                </a:ln>
              </p:spPr>
              <p:txBody>
                <a:bodyPr/>
                <a:lstStyle/>
                <a:p>
                  <a:endParaRPr lang="en-US"/>
                </a:p>
              </p:txBody>
            </p:sp>
            <p:sp>
              <p:nvSpPr>
                <p:cNvPr id="24739" name="Freeform 220"/>
                <p:cNvSpPr>
                  <a:spLocks/>
                </p:cNvSpPr>
                <p:nvPr/>
              </p:nvSpPr>
              <p:spPr bwMode="auto">
                <a:xfrm>
                  <a:off x="2380" y="3563"/>
                  <a:ext cx="2" cy="6"/>
                </a:xfrm>
                <a:custGeom>
                  <a:avLst/>
                  <a:gdLst>
                    <a:gd name="T0" fmla="*/ 5 w 7"/>
                    <a:gd name="T1" fmla="*/ 7 h 8"/>
                    <a:gd name="T2" fmla="*/ 6 w 7"/>
                    <a:gd name="T3" fmla="*/ 6 h 8"/>
                    <a:gd name="T4" fmla="*/ 7 w 7"/>
                    <a:gd name="T5" fmla="*/ 5 h 8"/>
                    <a:gd name="T6" fmla="*/ 7 w 7"/>
                    <a:gd name="T7" fmla="*/ 2 h 8"/>
                    <a:gd name="T8" fmla="*/ 6 w 7"/>
                    <a:gd name="T9" fmla="*/ 1 h 8"/>
                    <a:gd name="T10" fmla="*/ 5 w 7"/>
                    <a:gd name="T11" fmla="*/ 0 h 8"/>
                    <a:gd name="T12" fmla="*/ 4 w 7"/>
                    <a:gd name="T13" fmla="*/ 0 h 8"/>
                    <a:gd name="T14" fmla="*/ 2 w 7"/>
                    <a:gd name="T15" fmla="*/ 0 h 8"/>
                    <a:gd name="T16" fmla="*/ 1 w 7"/>
                    <a:gd name="T17" fmla="*/ 0 h 8"/>
                    <a:gd name="T18" fmla="*/ 0 w 7"/>
                    <a:gd name="T19" fmla="*/ 1 h 8"/>
                    <a:gd name="T20" fmla="*/ 0 w 7"/>
                    <a:gd name="T21" fmla="*/ 4 h 8"/>
                    <a:gd name="T22" fmla="*/ 0 w 7"/>
                    <a:gd name="T23" fmla="*/ 5 h 8"/>
                    <a:gd name="T24" fmla="*/ 0 w 7"/>
                    <a:gd name="T25" fmla="*/ 6 h 8"/>
                    <a:gd name="T26" fmla="*/ 1 w 7"/>
                    <a:gd name="T27" fmla="*/ 7 h 8"/>
                    <a:gd name="T28" fmla="*/ 3 w 7"/>
                    <a:gd name="T29" fmla="*/ 8 h 8"/>
                    <a:gd name="T30" fmla="*/ 4 w 7"/>
                    <a:gd name="T31" fmla="*/ 8 h 8"/>
                    <a:gd name="T32" fmla="*/ 5 w 7"/>
                    <a:gd name="T33" fmla="*/ 7 h 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
                    <a:gd name="T52" fmla="*/ 0 h 8"/>
                    <a:gd name="T53" fmla="*/ 7 w 7"/>
                    <a:gd name="T54" fmla="*/ 8 h 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 h="8">
                      <a:moveTo>
                        <a:pt x="5" y="7"/>
                      </a:moveTo>
                      <a:lnTo>
                        <a:pt x="6" y="6"/>
                      </a:lnTo>
                      <a:lnTo>
                        <a:pt x="7" y="5"/>
                      </a:lnTo>
                      <a:lnTo>
                        <a:pt x="7" y="2"/>
                      </a:lnTo>
                      <a:lnTo>
                        <a:pt x="6" y="1"/>
                      </a:lnTo>
                      <a:lnTo>
                        <a:pt x="5" y="0"/>
                      </a:lnTo>
                      <a:lnTo>
                        <a:pt x="4" y="0"/>
                      </a:lnTo>
                      <a:lnTo>
                        <a:pt x="2" y="0"/>
                      </a:lnTo>
                      <a:lnTo>
                        <a:pt x="1" y="0"/>
                      </a:lnTo>
                      <a:lnTo>
                        <a:pt x="0" y="1"/>
                      </a:lnTo>
                      <a:lnTo>
                        <a:pt x="0" y="4"/>
                      </a:lnTo>
                      <a:lnTo>
                        <a:pt x="0" y="5"/>
                      </a:lnTo>
                      <a:lnTo>
                        <a:pt x="0" y="6"/>
                      </a:lnTo>
                      <a:lnTo>
                        <a:pt x="1" y="7"/>
                      </a:lnTo>
                      <a:lnTo>
                        <a:pt x="3" y="8"/>
                      </a:lnTo>
                      <a:lnTo>
                        <a:pt x="4" y="8"/>
                      </a:lnTo>
                      <a:lnTo>
                        <a:pt x="5" y="7"/>
                      </a:lnTo>
                      <a:close/>
                    </a:path>
                  </a:pathLst>
                </a:custGeom>
                <a:solidFill>
                  <a:srgbClr val="B7A042"/>
                </a:solidFill>
                <a:ln w="9525">
                  <a:noFill/>
                  <a:round/>
                  <a:headEnd/>
                  <a:tailEnd/>
                </a:ln>
              </p:spPr>
              <p:txBody>
                <a:bodyPr/>
                <a:lstStyle/>
                <a:p>
                  <a:endParaRPr lang="en-US"/>
                </a:p>
              </p:txBody>
            </p:sp>
            <p:sp>
              <p:nvSpPr>
                <p:cNvPr id="24740" name="Freeform 221"/>
                <p:cNvSpPr>
                  <a:spLocks/>
                </p:cNvSpPr>
                <p:nvPr/>
              </p:nvSpPr>
              <p:spPr bwMode="auto">
                <a:xfrm>
                  <a:off x="2377" y="3535"/>
                  <a:ext cx="38" cy="58"/>
                </a:xfrm>
                <a:custGeom>
                  <a:avLst/>
                  <a:gdLst>
                    <a:gd name="T0" fmla="*/ 68 w 71"/>
                    <a:gd name="T1" fmla="*/ 0 h 95"/>
                    <a:gd name="T2" fmla="*/ 0 w 71"/>
                    <a:gd name="T3" fmla="*/ 92 h 95"/>
                    <a:gd name="T4" fmla="*/ 5 w 71"/>
                    <a:gd name="T5" fmla="*/ 95 h 95"/>
                    <a:gd name="T6" fmla="*/ 71 w 71"/>
                    <a:gd name="T7" fmla="*/ 6 h 95"/>
                    <a:gd name="T8" fmla="*/ 68 w 71"/>
                    <a:gd name="T9" fmla="*/ 0 h 95"/>
                    <a:gd name="T10" fmla="*/ 0 60000 65536"/>
                    <a:gd name="T11" fmla="*/ 0 60000 65536"/>
                    <a:gd name="T12" fmla="*/ 0 60000 65536"/>
                    <a:gd name="T13" fmla="*/ 0 60000 65536"/>
                    <a:gd name="T14" fmla="*/ 0 60000 65536"/>
                    <a:gd name="T15" fmla="*/ 0 w 71"/>
                    <a:gd name="T16" fmla="*/ 0 h 95"/>
                    <a:gd name="T17" fmla="*/ 71 w 71"/>
                    <a:gd name="T18" fmla="*/ 95 h 95"/>
                  </a:gdLst>
                  <a:ahLst/>
                  <a:cxnLst>
                    <a:cxn ang="T10">
                      <a:pos x="T0" y="T1"/>
                    </a:cxn>
                    <a:cxn ang="T11">
                      <a:pos x="T2" y="T3"/>
                    </a:cxn>
                    <a:cxn ang="T12">
                      <a:pos x="T4" y="T5"/>
                    </a:cxn>
                    <a:cxn ang="T13">
                      <a:pos x="T6" y="T7"/>
                    </a:cxn>
                    <a:cxn ang="T14">
                      <a:pos x="T8" y="T9"/>
                    </a:cxn>
                  </a:cxnLst>
                  <a:rect l="T15" t="T16" r="T17" b="T18"/>
                  <a:pathLst>
                    <a:path w="71" h="95">
                      <a:moveTo>
                        <a:pt x="68" y="0"/>
                      </a:moveTo>
                      <a:lnTo>
                        <a:pt x="0" y="92"/>
                      </a:lnTo>
                      <a:lnTo>
                        <a:pt x="5" y="95"/>
                      </a:lnTo>
                      <a:lnTo>
                        <a:pt x="71" y="6"/>
                      </a:lnTo>
                      <a:lnTo>
                        <a:pt x="68" y="0"/>
                      </a:lnTo>
                      <a:close/>
                    </a:path>
                  </a:pathLst>
                </a:custGeom>
                <a:solidFill>
                  <a:srgbClr val="000000"/>
                </a:solidFill>
                <a:ln w="9525">
                  <a:noFill/>
                  <a:round/>
                  <a:headEnd/>
                  <a:tailEnd/>
                </a:ln>
              </p:spPr>
              <p:txBody>
                <a:bodyPr/>
                <a:lstStyle/>
                <a:p>
                  <a:endParaRPr lang="en-US"/>
                </a:p>
              </p:txBody>
            </p:sp>
            <p:sp>
              <p:nvSpPr>
                <p:cNvPr id="24741" name="Freeform 222"/>
                <p:cNvSpPr>
                  <a:spLocks/>
                </p:cNvSpPr>
                <p:nvPr/>
              </p:nvSpPr>
              <p:spPr bwMode="auto">
                <a:xfrm>
                  <a:off x="2296" y="3829"/>
                  <a:ext cx="97" cy="145"/>
                </a:xfrm>
                <a:custGeom>
                  <a:avLst/>
                  <a:gdLst>
                    <a:gd name="T0" fmla="*/ 180 w 180"/>
                    <a:gd name="T1" fmla="*/ 241 h 241"/>
                    <a:gd name="T2" fmla="*/ 180 w 180"/>
                    <a:gd name="T3" fmla="*/ 30 h 241"/>
                    <a:gd name="T4" fmla="*/ 0 w 180"/>
                    <a:gd name="T5" fmla="*/ 0 h 241"/>
                    <a:gd name="T6" fmla="*/ 0 w 180"/>
                    <a:gd name="T7" fmla="*/ 210 h 241"/>
                    <a:gd name="T8" fmla="*/ 180 w 180"/>
                    <a:gd name="T9" fmla="*/ 241 h 241"/>
                    <a:gd name="T10" fmla="*/ 0 60000 65536"/>
                    <a:gd name="T11" fmla="*/ 0 60000 65536"/>
                    <a:gd name="T12" fmla="*/ 0 60000 65536"/>
                    <a:gd name="T13" fmla="*/ 0 60000 65536"/>
                    <a:gd name="T14" fmla="*/ 0 60000 65536"/>
                    <a:gd name="T15" fmla="*/ 0 w 180"/>
                    <a:gd name="T16" fmla="*/ 0 h 241"/>
                    <a:gd name="T17" fmla="*/ 180 w 180"/>
                    <a:gd name="T18" fmla="*/ 241 h 241"/>
                  </a:gdLst>
                  <a:ahLst/>
                  <a:cxnLst>
                    <a:cxn ang="T10">
                      <a:pos x="T0" y="T1"/>
                    </a:cxn>
                    <a:cxn ang="T11">
                      <a:pos x="T2" y="T3"/>
                    </a:cxn>
                    <a:cxn ang="T12">
                      <a:pos x="T4" y="T5"/>
                    </a:cxn>
                    <a:cxn ang="T13">
                      <a:pos x="T6" y="T7"/>
                    </a:cxn>
                    <a:cxn ang="T14">
                      <a:pos x="T8" y="T9"/>
                    </a:cxn>
                  </a:cxnLst>
                  <a:rect l="T15" t="T16" r="T17" b="T18"/>
                  <a:pathLst>
                    <a:path w="180" h="241">
                      <a:moveTo>
                        <a:pt x="180" y="241"/>
                      </a:moveTo>
                      <a:lnTo>
                        <a:pt x="180" y="30"/>
                      </a:lnTo>
                      <a:lnTo>
                        <a:pt x="0" y="0"/>
                      </a:lnTo>
                      <a:lnTo>
                        <a:pt x="0" y="210"/>
                      </a:lnTo>
                      <a:lnTo>
                        <a:pt x="180" y="241"/>
                      </a:lnTo>
                      <a:close/>
                    </a:path>
                  </a:pathLst>
                </a:custGeom>
                <a:solidFill>
                  <a:srgbClr val="775E11"/>
                </a:solidFill>
                <a:ln w="9525">
                  <a:noFill/>
                  <a:round/>
                  <a:headEnd/>
                  <a:tailEnd/>
                </a:ln>
              </p:spPr>
              <p:txBody>
                <a:bodyPr/>
                <a:lstStyle/>
                <a:p>
                  <a:endParaRPr lang="en-US"/>
                </a:p>
              </p:txBody>
            </p:sp>
            <p:sp>
              <p:nvSpPr>
                <p:cNvPr id="24742" name="Freeform 223"/>
                <p:cNvSpPr>
                  <a:spLocks/>
                </p:cNvSpPr>
                <p:nvPr/>
              </p:nvSpPr>
              <p:spPr bwMode="auto">
                <a:xfrm>
                  <a:off x="2296" y="3795"/>
                  <a:ext cx="132" cy="52"/>
                </a:xfrm>
                <a:custGeom>
                  <a:avLst/>
                  <a:gdLst>
                    <a:gd name="T0" fmla="*/ 0 w 245"/>
                    <a:gd name="T1" fmla="*/ 57 h 87"/>
                    <a:gd name="T2" fmla="*/ 79 w 245"/>
                    <a:gd name="T3" fmla="*/ 0 h 87"/>
                    <a:gd name="T4" fmla="*/ 245 w 245"/>
                    <a:gd name="T5" fmla="*/ 28 h 87"/>
                    <a:gd name="T6" fmla="*/ 180 w 245"/>
                    <a:gd name="T7" fmla="*/ 87 h 87"/>
                    <a:gd name="T8" fmla="*/ 0 w 245"/>
                    <a:gd name="T9" fmla="*/ 57 h 87"/>
                    <a:gd name="T10" fmla="*/ 0 60000 65536"/>
                    <a:gd name="T11" fmla="*/ 0 60000 65536"/>
                    <a:gd name="T12" fmla="*/ 0 60000 65536"/>
                    <a:gd name="T13" fmla="*/ 0 60000 65536"/>
                    <a:gd name="T14" fmla="*/ 0 60000 65536"/>
                    <a:gd name="T15" fmla="*/ 0 w 245"/>
                    <a:gd name="T16" fmla="*/ 0 h 87"/>
                    <a:gd name="T17" fmla="*/ 245 w 245"/>
                    <a:gd name="T18" fmla="*/ 87 h 87"/>
                  </a:gdLst>
                  <a:ahLst/>
                  <a:cxnLst>
                    <a:cxn ang="T10">
                      <a:pos x="T0" y="T1"/>
                    </a:cxn>
                    <a:cxn ang="T11">
                      <a:pos x="T2" y="T3"/>
                    </a:cxn>
                    <a:cxn ang="T12">
                      <a:pos x="T4" y="T5"/>
                    </a:cxn>
                    <a:cxn ang="T13">
                      <a:pos x="T6" y="T7"/>
                    </a:cxn>
                    <a:cxn ang="T14">
                      <a:pos x="T8" y="T9"/>
                    </a:cxn>
                  </a:cxnLst>
                  <a:rect l="T15" t="T16" r="T17" b="T18"/>
                  <a:pathLst>
                    <a:path w="245" h="87">
                      <a:moveTo>
                        <a:pt x="0" y="57"/>
                      </a:moveTo>
                      <a:lnTo>
                        <a:pt x="79" y="0"/>
                      </a:lnTo>
                      <a:lnTo>
                        <a:pt x="245" y="28"/>
                      </a:lnTo>
                      <a:lnTo>
                        <a:pt x="180" y="87"/>
                      </a:lnTo>
                      <a:lnTo>
                        <a:pt x="0" y="57"/>
                      </a:lnTo>
                      <a:close/>
                    </a:path>
                  </a:pathLst>
                </a:custGeom>
                <a:solidFill>
                  <a:srgbClr val="B2994C"/>
                </a:solidFill>
                <a:ln w="9525">
                  <a:noFill/>
                  <a:round/>
                  <a:headEnd/>
                  <a:tailEnd/>
                </a:ln>
              </p:spPr>
              <p:txBody>
                <a:bodyPr/>
                <a:lstStyle/>
                <a:p>
                  <a:endParaRPr lang="en-US"/>
                </a:p>
              </p:txBody>
            </p:sp>
            <p:sp>
              <p:nvSpPr>
                <p:cNvPr id="24743" name="Freeform 224"/>
                <p:cNvSpPr>
                  <a:spLocks/>
                </p:cNvSpPr>
                <p:nvPr/>
              </p:nvSpPr>
              <p:spPr bwMode="auto">
                <a:xfrm>
                  <a:off x="2393" y="3810"/>
                  <a:ext cx="35" cy="164"/>
                </a:xfrm>
                <a:custGeom>
                  <a:avLst/>
                  <a:gdLst>
                    <a:gd name="T0" fmla="*/ 0 w 65"/>
                    <a:gd name="T1" fmla="*/ 59 h 270"/>
                    <a:gd name="T2" fmla="*/ 65 w 65"/>
                    <a:gd name="T3" fmla="*/ 0 h 270"/>
                    <a:gd name="T4" fmla="*/ 65 w 65"/>
                    <a:gd name="T5" fmla="*/ 211 h 270"/>
                    <a:gd name="T6" fmla="*/ 0 w 65"/>
                    <a:gd name="T7" fmla="*/ 270 h 270"/>
                    <a:gd name="T8" fmla="*/ 0 w 65"/>
                    <a:gd name="T9" fmla="*/ 59 h 270"/>
                    <a:gd name="T10" fmla="*/ 0 60000 65536"/>
                    <a:gd name="T11" fmla="*/ 0 60000 65536"/>
                    <a:gd name="T12" fmla="*/ 0 60000 65536"/>
                    <a:gd name="T13" fmla="*/ 0 60000 65536"/>
                    <a:gd name="T14" fmla="*/ 0 60000 65536"/>
                    <a:gd name="T15" fmla="*/ 0 w 65"/>
                    <a:gd name="T16" fmla="*/ 0 h 270"/>
                    <a:gd name="T17" fmla="*/ 65 w 65"/>
                    <a:gd name="T18" fmla="*/ 270 h 270"/>
                  </a:gdLst>
                  <a:ahLst/>
                  <a:cxnLst>
                    <a:cxn ang="T10">
                      <a:pos x="T0" y="T1"/>
                    </a:cxn>
                    <a:cxn ang="T11">
                      <a:pos x="T2" y="T3"/>
                    </a:cxn>
                    <a:cxn ang="T12">
                      <a:pos x="T4" y="T5"/>
                    </a:cxn>
                    <a:cxn ang="T13">
                      <a:pos x="T6" y="T7"/>
                    </a:cxn>
                    <a:cxn ang="T14">
                      <a:pos x="T8" y="T9"/>
                    </a:cxn>
                  </a:cxnLst>
                  <a:rect l="T15" t="T16" r="T17" b="T18"/>
                  <a:pathLst>
                    <a:path w="65" h="270">
                      <a:moveTo>
                        <a:pt x="0" y="59"/>
                      </a:moveTo>
                      <a:lnTo>
                        <a:pt x="65" y="0"/>
                      </a:lnTo>
                      <a:lnTo>
                        <a:pt x="65" y="211"/>
                      </a:lnTo>
                      <a:lnTo>
                        <a:pt x="0" y="270"/>
                      </a:lnTo>
                      <a:lnTo>
                        <a:pt x="0" y="59"/>
                      </a:lnTo>
                      <a:close/>
                    </a:path>
                  </a:pathLst>
                </a:custGeom>
                <a:solidFill>
                  <a:srgbClr val="D6BC70"/>
                </a:solidFill>
                <a:ln w="9525">
                  <a:noFill/>
                  <a:round/>
                  <a:headEnd/>
                  <a:tailEnd/>
                </a:ln>
              </p:spPr>
              <p:txBody>
                <a:bodyPr/>
                <a:lstStyle/>
                <a:p>
                  <a:endParaRPr lang="en-US"/>
                </a:p>
              </p:txBody>
            </p:sp>
            <p:sp>
              <p:nvSpPr>
                <p:cNvPr id="24744" name="Freeform 225"/>
                <p:cNvSpPr>
                  <a:spLocks/>
                </p:cNvSpPr>
                <p:nvPr/>
              </p:nvSpPr>
              <p:spPr bwMode="auto">
                <a:xfrm>
                  <a:off x="2315" y="3865"/>
                  <a:ext cx="57" cy="69"/>
                </a:xfrm>
                <a:custGeom>
                  <a:avLst/>
                  <a:gdLst>
                    <a:gd name="T0" fmla="*/ 53 w 107"/>
                    <a:gd name="T1" fmla="*/ 114 h 114"/>
                    <a:gd name="T2" fmla="*/ 64 w 107"/>
                    <a:gd name="T3" fmla="*/ 113 h 114"/>
                    <a:gd name="T4" fmla="*/ 75 w 107"/>
                    <a:gd name="T5" fmla="*/ 110 h 114"/>
                    <a:gd name="T6" fmla="*/ 84 w 107"/>
                    <a:gd name="T7" fmla="*/ 104 h 114"/>
                    <a:gd name="T8" fmla="*/ 92 w 107"/>
                    <a:gd name="T9" fmla="*/ 98 h 114"/>
                    <a:gd name="T10" fmla="*/ 98 w 107"/>
                    <a:gd name="T11" fmla="*/ 89 h 114"/>
                    <a:gd name="T12" fmla="*/ 103 w 107"/>
                    <a:gd name="T13" fmla="*/ 80 h 114"/>
                    <a:gd name="T14" fmla="*/ 106 w 107"/>
                    <a:gd name="T15" fmla="*/ 69 h 114"/>
                    <a:gd name="T16" fmla="*/ 107 w 107"/>
                    <a:gd name="T17" fmla="*/ 57 h 114"/>
                    <a:gd name="T18" fmla="*/ 106 w 107"/>
                    <a:gd name="T19" fmla="*/ 45 h 114"/>
                    <a:gd name="T20" fmla="*/ 103 w 107"/>
                    <a:gd name="T21" fmla="*/ 35 h 114"/>
                    <a:gd name="T22" fmla="*/ 98 w 107"/>
                    <a:gd name="T23" fmla="*/ 25 h 114"/>
                    <a:gd name="T24" fmla="*/ 92 w 107"/>
                    <a:gd name="T25" fmla="*/ 17 h 114"/>
                    <a:gd name="T26" fmla="*/ 84 w 107"/>
                    <a:gd name="T27" fmla="*/ 10 h 114"/>
                    <a:gd name="T28" fmla="*/ 75 w 107"/>
                    <a:gd name="T29" fmla="*/ 4 h 114"/>
                    <a:gd name="T30" fmla="*/ 64 w 107"/>
                    <a:gd name="T31" fmla="*/ 1 h 114"/>
                    <a:gd name="T32" fmla="*/ 53 w 107"/>
                    <a:gd name="T33" fmla="*/ 0 h 114"/>
                    <a:gd name="T34" fmla="*/ 42 w 107"/>
                    <a:gd name="T35" fmla="*/ 1 h 114"/>
                    <a:gd name="T36" fmla="*/ 32 w 107"/>
                    <a:gd name="T37" fmla="*/ 4 h 114"/>
                    <a:gd name="T38" fmla="*/ 23 w 107"/>
                    <a:gd name="T39" fmla="*/ 10 h 114"/>
                    <a:gd name="T40" fmla="*/ 16 w 107"/>
                    <a:gd name="T41" fmla="*/ 17 h 114"/>
                    <a:gd name="T42" fmla="*/ 9 w 107"/>
                    <a:gd name="T43" fmla="*/ 25 h 114"/>
                    <a:gd name="T44" fmla="*/ 4 w 107"/>
                    <a:gd name="T45" fmla="*/ 35 h 114"/>
                    <a:gd name="T46" fmla="*/ 1 w 107"/>
                    <a:gd name="T47" fmla="*/ 45 h 114"/>
                    <a:gd name="T48" fmla="*/ 0 w 107"/>
                    <a:gd name="T49" fmla="*/ 57 h 114"/>
                    <a:gd name="T50" fmla="*/ 1 w 107"/>
                    <a:gd name="T51" fmla="*/ 69 h 114"/>
                    <a:gd name="T52" fmla="*/ 4 w 107"/>
                    <a:gd name="T53" fmla="*/ 80 h 114"/>
                    <a:gd name="T54" fmla="*/ 9 w 107"/>
                    <a:gd name="T55" fmla="*/ 89 h 114"/>
                    <a:gd name="T56" fmla="*/ 16 w 107"/>
                    <a:gd name="T57" fmla="*/ 98 h 114"/>
                    <a:gd name="T58" fmla="*/ 23 w 107"/>
                    <a:gd name="T59" fmla="*/ 104 h 114"/>
                    <a:gd name="T60" fmla="*/ 32 w 107"/>
                    <a:gd name="T61" fmla="*/ 110 h 114"/>
                    <a:gd name="T62" fmla="*/ 42 w 107"/>
                    <a:gd name="T63" fmla="*/ 113 h 114"/>
                    <a:gd name="T64" fmla="*/ 53 w 107"/>
                    <a:gd name="T65" fmla="*/ 114 h 11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7"/>
                    <a:gd name="T100" fmla="*/ 0 h 114"/>
                    <a:gd name="T101" fmla="*/ 107 w 107"/>
                    <a:gd name="T102" fmla="*/ 114 h 11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7" h="114">
                      <a:moveTo>
                        <a:pt x="53" y="114"/>
                      </a:moveTo>
                      <a:lnTo>
                        <a:pt x="64" y="113"/>
                      </a:lnTo>
                      <a:lnTo>
                        <a:pt x="75" y="110"/>
                      </a:lnTo>
                      <a:lnTo>
                        <a:pt x="84" y="104"/>
                      </a:lnTo>
                      <a:lnTo>
                        <a:pt x="92" y="98"/>
                      </a:lnTo>
                      <a:lnTo>
                        <a:pt x="98" y="89"/>
                      </a:lnTo>
                      <a:lnTo>
                        <a:pt x="103" y="80"/>
                      </a:lnTo>
                      <a:lnTo>
                        <a:pt x="106" y="69"/>
                      </a:lnTo>
                      <a:lnTo>
                        <a:pt x="107" y="57"/>
                      </a:lnTo>
                      <a:lnTo>
                        <a:pt x="106" y="45"/>
                      </a:lnTo>
                      <a:lnTo>
                        <a:pt x="103" y="35"/>
                      </a:lnTo>
                      <a:lnTo>
                        <a:pt x="98" y="25"/>
                      </a:lnTo>
                      <a:lnTo>
                        <a:pt x="92" y="17"/>
                      </a:lnTo>
                      <a:lnTo>
                        <a:pt x="84" y="10"/>
                      </a:lnTo>
                      <a:lnTo>
                        <a:pt x="75" y="4"/>
                      </a:lnTo>
                      <a:lnTo>
                        <a:pt x="64" y="1"/>
                      </a:lnTo>
                      <a:lnTo>
                        <a:pt x="53" y="0"/>
                      </a:lnTo>
                      <a:lnTo>
                        <a:pt x="42" y="1"/>
                      </a:lnTo>
                      <a:lnTo>
                        <a:pt x="32" y="4"/>
                      </a:lnTo>
                      <a:lnTo>
                        <a:pt x="23" y="10"/>
                      </a:lnTo>
                      <a:lnTo>
                        <a:pt x="16" y="17"/>
                      </a:lnTo>
                      <a:lnTo>
                        <a:pt x="9" y="25"/>
                      </a:lnTo>
                      <a:lnTo>
                        <a:pt x="4" y="35"/>
                      </a:lnTo>
                      <a:lnTo>
                        <a:pt x="1" y="45"/>
                      </a:lnTo>
                      <a:lnTo>
                        <a:pt x="0" y="57"/>
                      </a:lnTo>
                      <a:lnTo>
                        <a:pt x="1" y="69"/>
                      </a:lnTo>
                      <a:lnTo>
                        <a:pt x="4" y="80"/>
                      </a:lnTo>
                      <a:lnTo>
                        <a:pt x="9" y="89"/>
                      </a:lnTo>
                      <a:lnTo>
                        <a:pt x="16" y="98"/>
                      </a:lnTo>
                      <a:lnTo>
                        <a:pt x="23" y="104"/>
                      </a:lnTo>
                      <a:lnTo>
                        <a:pt x="32" y="110"/>
                      </a:lnTo>
                      <a:lnTo>
                        <a:pt x="42" y="113"/>
                      </a:lnTo>
                      <a:lnTo>
                        <a:pt x="53" y="114"/>
                      </a:lnTo>
                      <a:close/>
                    </a:path>
                  </a:pathLst>
                </a:custGeom>
                <a:solidFill>
                  <a:srgbClr val="000000"/>
                </a:solidFill>
                <a:ln w="9525">
                  <a:noFill/>
                  <a:round/>
                  <a:headEnd/>
                  <a:tailEnd/>
                </a:ln>
              </p:spPr>
              <p:txBody>
                <a:bodyPr/>
                <a:lstStyle/>
                <a:p>
                  <a:endParaRPr lang="en-US"/>
                </a:p>
              </p:txBody>
            </p:sp>
            <p:sp>
              <p:nvSpPr>
                <p:cNvPr id="24745" name="Freeform 226"/>
                <p:cNvSpPr>
                  <a:spLocks/>
                </p:cNvSpPr>
                <p:nvPr/>
              </p:nvSpPr>
              <p:spPr bwMode="auto">
                <a:xfrm>
                  <a:off x="2317" y="3871"/>
                  <a:ext cx="55" cy="60"/>
                </a:xfrm>
                <a:custGeom>
                  <a:avLst/>
                  <a:gdLst>
                    <a:gd name="T0" fmla="*/ 48 w 97"/>
                    <a:gd name="T1" fmla="*/ 103 h 103"/>
                    <a:gd name="T2" fmla="*/ 58 w 97"/>
                    <a:gd name="T3" fmla="*/ 102 h 103"/>
                    <a:gd name="T4" fmla="*/ 66 w 97"/>
                    <a:gd name="T5" fmla="*/ 99 h 103"/>
                    <a:gd name="T6" fmla="*/ 76 w 97"/>
                    <a:gd name="T7" fmla="*/ 94 h 103"/>
                    <a:gd name="T8" fmla="*/ 83 w 97"/>
                    <a:gd name="T9" fmla="*/ 88 h 103"/>
                    <a:gd name="T10" fmla="*/ 89 w 97"/>
                    <a:gd name="T11" fmla="*/ 80 h 103"/>
                    <a:gd name="T12" fmla="*/ 93 w 97"/>
                    <a:gd name="T13" fmla="*/ 71 h 103"/>
                    <a:gd name="T14" fmla="*/ 96 w 97"/>
                    <a:gd name="T15" fmla="*/ 62 h 103"/>
                    <a:gd name="T16" fmla="*/ 97 w 97"/>
                    <a:gd name="T17" fmla="*/ 51 h 103"/>
                    <a:gd name="T18" fmla="*/ 96 w 97"/>
                    <a:gd name="T19" fmla="*/ 40 h 103"/>
                    <a:gd name="T20" fmla="*/ 93 w 97"/>
                    <a:gd name="T21" fmla="*/ 31 h 103"/>
                    <a:gd name="T22" fmla="*/ 89 w 97"/>
                    <a:gd name="T23" fmla="*/ 22 h 103"/>
                    <a:gd name="T24" fmla="*/ 83 w 97"/>
                    <a:gd name="T25" fmla="*/ 15 h 103"/>
                    <a:gd name="T26" fmla="*/ 76 w 97"/>
                    <a:gd name="T27" fmla="*/ 8 h 103"/>
                    <a:gd name="T28" fmla="*/ 66 w 97"/>
                    <a:gd name="T29" fmla="*/ 4 h 103"/>
                    <a:gd name="T30" fmla="*/ 58 w 97"/>
                    <a:gd name="T31" fmla="*/ 1 h 103"/>
                    <a:gd name="T32" fmla="*/ 48 w 97"/>
                    <a:gd name="T33" fmla="*/ 0 h 103"/>
                    <a:gd name="T34" fmla="*/ 38 w 97"/>
                    <a:gd name="T35" fmla="*/ 1 h 103"/>
                    <a:gd name="T36" fmla="*/ 29 w 97"/>
                    <a:gd name="T37" fmla="*/ 4 h 103"/>
                    <a:gd name="T38" fmla="*/ 21 w 97"/>
                    <a:gd name="T39" fmla="*/ 8 h 103"/>
                    <a:gd name="T40" fmla="*/ 14 w 97"/>
                    <a:gd name="T41" fmla="*/ 15 h 103"/>
                    <a:gd name="T42" fmla="*/ 8 w 97"/>
                    <a:gd name="T43" fmla="*/ 22 h 103"/>
                    <a:gd name="T44" fmla="*/ 4 w 97"/>
                    <a:gd name="T45" fmla="*/ 31 h 103"/>
                    <a:gd name="T46" fmla="*/ 1 w 97"/>
                    <a:gd name="T47" fmla="*/ 40 h 103"/>
                    <a:gd name="T48" fmla="*/ 0 w 97"/>
                    <a:gd name="T49" fmla="*/ 51 h 103"/>
                    <a:gd name="T50" fmla="*/ 1 w 97"/>
                    <a:gd name="T51" fmla="*/ 62 h 103"/>
                    <a:gd name="T52" fmla="*/ 4 w 97"/>
                    <a:gd name="T53" fmla="*/ 71 h 103"/>
                    <a:gd name="T54" fmla="*/ 8 w 97"/>
                    <a:gd name="T55" fmla="*/ 80 h 103"/>
                    <a:gd name="T56" fmla="*/ 14 w 97"/>
                    <a:gd name="T57" fmla="*/ 88 h 103"/>
                    <a:gd name="T58" fmla="*/ 21 w 97"/>
                    <a:gd name="T59" fmla="*/ 94 h 103"/>
                    <a:gd name="T60" fmla="*/ 29 w 97"/>
                    <a:gd name="T61" fmla="*/ 99 h 103"/>
                    <a:gd name="T62" fmla="*/ 38 w 97"/>
                    <a:gd name="T63" fmla="*/ 102 h 103"/>
                    <a:gd name="T64" fmla="*/ 48 w 97"/>
                    <a:gd name="T65" fmla="*/ 103 h 1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7"/>
                    <a:gd name="T100" fmla="*/ 0 h 103"/>
                    <a:gd name="T101" fmla="*/ 97 w 97"/>
                    <a:gd name="T102" fmla="*/ 103 h 10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7" h="103">
                      <a:moveTo>
                        <a:pt x="48" y="103"/>
                      </a:moveTo>
                      <a:lnTo>
                        <a:pt x="58" y="102"/>
                      </a:lnTo>
                      <a:lnTo>
                        <a:pt x="66" y="99"/>
                      </a:lnTo>
                      <a:lnTo>
                        <a:pt x="76" y="94"/>
                      </a:lnTo>
                      <a:lnTo>
                        <a:pt x="83" y="88"/>
                      </a:lnTo>
                      <a:lnTo>
                        <a:pt x="89" y="80"/>
                      </a:lnTo>
                      <a:lnTo>
                        <a:pt x="93" y="71"/>
                      </a:lnTo>
                      <a:lnTo>
                        <a:pt x="96" y="62"/>
                      </a:lnTo>
                      <a:lnTo>
                        <a:pt x="97" y="51"/>
                      </a:lnTo>
                      <a:lnTo>
                        <a:pt x="96" y="40"/>
                      </a:lnTo>
                      <a:lnTo>
                        <a:pt x="93" y="31"/>
                      </a:lnTo>
                      <a:lnTo>
                        <a:pt x="89" y="22"/>
                      </a:lnTo>
                      <a:lnTo>
                        <a:pt x="83" y="15"/>
                      </a:lnTo>
                      <a:lnTo>
                        <a:pt x="76" y="8"/>
                      </a:lnTo>
                      <a:lnTo>
                        <a:pt x="66" y="4"/>
                      </a:lnTo>
                      <a:lnTo>
                        <a:pt x="58" y="1"/>
                      </a:lnTo>
                      <a:lnTo>
                        <a:pt x="48" y="0"/>
                      </a:lnTo>
                      <a:lnTo>
                        <a:pt x="38" y="1"/>
                      </a:lnTo>
                      <a:lnTo>
                        <a:pt x="29" y="4"/>
                      </a:lnTo>
                      <a:lnTo>
                        <a:pt x="21" y="8"/>
                      </a:lnTo>
                      <a:lnTo>
                        <a:pt x="14" y="15"/>
                      </a:lnTo>
                      <a:lnTo>
                        <a:pt x="8" y="22"/>
                      </a:lnTo>
                      <a:lnTo>
                        <a:pt x="4" y="31"/>
                      </a:lnTo>
                      <a:lnTo>
                        <a:pt x="1" y="40"/>
                      </a:lnTo>
                      <a:lnTo>
                        <a:pt x="0" y="51"/>
                      </a:lnTo>
                      <a:lnTo>
                        <a:pt x="1" y="62"/>
                      </a:lnTo>
                      <a:lnTo>
                        <a:pt x="4" y="71"/>
                      </a:lnTo>
                      <a:lnTo>
                        <a:pt x="8" y="80"/>
                      </a:lnTo>
                      <a:lnTo>
                        <a:pt x="14" y="88"/>
                      </a:lnTo>
                      <a:lnTo>
                        <a:pt x="21" y="94"/>
                      </a:lnTo>
                      <a:lnTo>
                        <a:pt x="29" y="99"/>
                      </a:lnTo>
                      <a:lnTo>
                        <a:pt x="38" y="102"/>
                      </a:lnTo>
                      <a:lnTo>
                        <a:pt x="48" y="103"/>
                      </a:lnTo>
                      <a:close/>
                    </a:path>
                  </a:pathLst>
                </a:custGeom>
                <a:solidFill>
                  <a:srgbClr val="E5CC7F"/>
                </a:solidFill>
                <a:ln w="9525">
                  <a:noFill/>
                  <a:round/>
                  <a:headEnd/>
                  <a:tailEnd/>
                </a:ln>
              </p:spPr>
              <p:txBody>
                <a:bodyPr/>
                <a:lstStyle/>
                <a:p>
                  <a:endParaRPr lang="en-US"/>
                </a:p>
              </p:txBody>
            </p:sp>
            <p:sp>
              <p:nvSpPr>
                <p:cNvPr id="24746" name="Freeform 227"/>
                <p:cNvSpPr>
                  <a:spLocks/>
                </p:cNvSpPr>
                <p:nvPr/>
              </p:nvSpPr>
              <p:spPr bwMode="auto">
                <a:xfrm>
                  <a:off x="2328" y="3877"/>
                  <a:ext cx="27" cy="48"/>
                </a:xfrm>
                <a:custGeom>
                  <a:avLst/>
                  <a:gdLst>
                    <a:gd name="T0" fmla="*/ 47 w 50"/>
                    <a:gd name="T1" fmla="*/ 58 h 84"/>
                    <a:gd name="T2" fmla="*/ 26 w 50"/>
                    <a:gd name="T3" fmla="*/ 24 h 84"/>
                    <a:gd name="T4" fmla="*/ 36 w 50"/>
                    <a:gd name="T5" fmla="*/ 11 h 84"/>
                    <a:gd name="T6" fmla="*/ 37 w 50"/>
                    <a:gd name="T7" fmla="*/ 9 h 84"/>
                    <a:gd name="T8" fmla="*/ 37 w 50"/>
                    <a:gd name="T9" fmla="*/ 6 h 84"/>
                    <a:gd name="T10" fmla="*/ 37 w 50"/>
                    <a:gd name="T11" fmla="*/ 4 h 84"/>
                    <a:gd name="T12" fmla="*/ 36 w 50"/>
                    <a:gd name="T13" fmla="*/ 1 h 84"/>
                    <a:gd name="T14" fmla="*/ 35 w 50"/>
                    <a:gd name="T15" fmla="*/ 0 h 84"/>
                    <a:gd name="T16" fmla="*/ 33 w 50"/>
                    <a:gd name="T17" fmla="*/ 0 h 84"/>
                    <a:gd name="T18" fmla="*/ 32 w 50"/>
                    <a:gd name="T19" fmla="*/ 1 h 84"/>
                    <a:gd name="T20" fmla="*/ 30 w 50"/>
                    <a:gd name="T21" fmla="*/ 3 h 84"/>
                    <a:gd name="T22" fmla="*/ 2 w 50"/>
                    <a:gd name="T23" fmla="*/ 38 h 84"/>
                    <a:gd name="T24" fmla="*/ 1 w 50"/>
                    <a:gd name="T25" fmla="*/ 40 h 84"/>
                    <a:gd name="T26" fmla="*/ 0 w 50"/>
                    <a:gd name="T27" fmla="*/ 42 h 84"/>
                    <a:gd name="T28" fmla="*/ 0 w 50"/>
                    <a:gd name="T29" fmla="*/ 44 h 84"/>
                    <a:gd name="T30" fmla="*/ 1 w 50"/>
                    <a:gd name="T31" fmla="*/ 47 h 84"/>
                    <a:gd name="T32" fmla="*/ 2 w 50"/>
                    <a:gd name="T33" fmla="*/ 48 h 84"/>
                    <a:gd name="T34" fmla="*/ 4 w 50"/>
                    <a:gd name="T35" fmla="*/ 49 h 84"/>
                    <a:gd name="T36" fmla="*/ 6 w 50"/>
                    <a:gd name="T37" fmla="*/ 49 h 84"/>
                    <a:gd name="T38" fmla="*/ 8 w 50"/>
                    <a:gd name="T39" fmla="*/ 48 h 84"/>
                    <a:gd name="T40" fmla="*/ 21 w 50"/>
                    <a:gd name="T41" fmla="*/ 30 h 84"/>
                    <a:gd name="T42" fmla="*/ 41 w 50"/>
                    <a:gd name="T43" fmla="*/ 63 h 84"/>
                    <a:gd name="T44" fmla="*/ 42 w 50"/>
                    <a:gd name="T45" fmla="*/ 66 h 84"/>
                    <a:gd name="T46" fmla="*/ 42 w 50"/>
                    <a:gd name="T47" fmla="*/ 72 h 84"/>
                    <a:gd name="T48" fmla="*/ 37 w 50"/>
                    <a:gd name="T49" fmla="*/ 78 h 84"/>
                    <a:gd name="T50" fmla="*/ 23 w 50"/>
                    <a:gd name="T51" fmla="*/ 77 h 84"/>
                    <a:gd name="T52" fmla="*/ 24 w 50"/>
                    <a:gd name="T53" fmla="*/ 79 h 84"/>
                    <a:gd name="T54" fmla="*/ 28 w 50"/>
                    <a:gd name="T55" fmla="*/ 82 h 84"/>
                    <a:gd name="T56" fmla="*/ 34 w 50"/>
                    <a:gd name="T57" fmla="*/ 84 h 84"/>
                    <a:gd name="T58" fmla="*/ 42 w 50"/>
                    <a:gd name="T59" fmla="*/ 83 h 84"/>
                    <a:gd name="T60" fmla="*/ 44 w 50"/>
                    <a:gd name="T61" fmla="*/ 82 h 84"/>
                    <a:gd name="T62" fmla="*/ 48 w 50"/>
                    <a:gd name="T63" fmla="*/ 78 h 84"/>
                    <a:gd name="T64" fmla="*/ 50 w 50"/>
                    <a:gd name="T65" fmla="*/ 70 h 84"/>
                    <a:gd name="T66" fmla="*/ 47 w 50"/>
                    <a:gd name="T67" fmla="*/ 58 h 8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0"/>
                    <a:gd name="T103" fmla="*/ 0 h 84"/>
                    <a:gd name="T104" fmla="*/ 50 w 50"/>
                    <a:gd name="T105" fmla="*/ 84 h 8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0" h="84">
                      <a:moveTo>
                        <a:pt x="47" y="58"/>
                      </a:moveTo>
                      <a:lnTo>
                        <a:pt x="26" y="24"/>
                      </a:lnTo>
                      <a:lnTo>
                        <a:pt x="36" y="11"/>
                      </a:lnTo>
                      <a:lnTo>
                        <a:pt x="37" y="9"/>
                      </a:lnTo>
                      <a:lnTo>
                        <a:pt x="37" y="6"/>
                      </a:lnTo>
                      <a:lnTo>
                        <a:pt x="37" y="4"/>
                      </a:lnTo>
                      <a:lnTo>
                        <a:pt x="36" y="1"/>
                      </a:lnTo>
                      <a:lnTo>
                        <a:pt x="35" y="0"/>
                      </a:lnTo>
                      <a:lnTo>
                        <a:pt x="33" y="0"/>
                      </a:lnTo>
                      <a:lnTo>
                        <a:pt x="32" y="1"/>
                      </a:lnTo>
                      <a:lnTo>
                        <a:pt x="30" y="3"/>
                      </a:lnTo>
                      <a:lnTo>
                        <a:pt x="2" y="38"/>
                      </a:lnTo>
                      <a:lnTo>
                        <a:pt x="1" y="40"/>
                      </a:lnTo>
                      <a:lnTo>
                        <a:pt x="0" y="42"/>
                      </a:lnTo>
                      <a:lnTo>
                        <a:pt x="0" y="44"/>
                      </a:lnTo>
                      <a:lnTo>
                        <a:pt x="1" y="47"/>
                      </a:lnTo>
                      <a:lnTo>
                        <a:pt x="2" y="48"/>
                      </a:lnTo>
                      <a:lnTo>
                        <a:pt x="4" y="49"/>
                      </a:lnTo>
                      <a:lnTo>
                        <a:pt x="6" y="49"/>
                      </a:lnTo>
                      <a:lnTo>
                        <a:pt x="8" y="48"/>
                      </a:lnTo>
                      <a:lnTo>
                        <a:pt x="21" y="30"/>
                      </a:lnTo>
                      <a:lnTo>
                        <a:pt x="41" y="63"/>
                      </a:lnTo>
                      <a:lnTo>
                        <a:pt x="42" y="66"/>
                      </a:lnTo>
                      <a:lnTo>
                        <a:pt x="42" y="72"/>
                      </a:lnTo>
                      <a:lnTo>
                        <a:pt x="37" y="78"/>
                      </a:lnTo>
                      <a:lnTo>
                        <a:pt x="23" y="77"/>
                      </a:lnTo>
                      <a:lnTo>
                        <a:pt x="24" y="79"/>
                      </a:lnTo>
                      <a:lnTo>
                        <a:pt x="28" y="82"/>
                      </a:lnTo>
                      <a:lnTo>
                        <a:pt x="34" y="84"/>
                      </a:lnTo>
                      <a:lnTo>
                        <a:pt x="42" y="83"/>
                      </a:lnTo>
                      <a:lnTo>
                        <a:pt x="44" y="82"/>
                      </a:lnTo>
                      <a:lnTo>
                        <a:pt x="48" y="78"/>
                      </a:lnTo>
                      <a:lnTo>
                        <a:pt x="50" y="70"/>
                      </a:lnTo>
                      <a:lnTo>
                        <a:pt x="47" y="58"/>
                      </a:lnTo>
                      <a:close/>
                    </a:path>
                  </a:pathLst>
                </a:custGeom>
                <a:solidFill>
                  <a:srgbClr val="000000"/>
                </a:solidFill>
                <a:ln w="9525">
                  <a:noFill/>
                  <a:round/>
                  <a:headEnd/>
                  <a:tailEnd/>
                </a:ln>
              </p:spPr>
              <p:txBody>
                <a:bodyPr/>
                <a:lstStyle/>
                <a:p>
                  <a:endParaRPr lang="en-US"/>
                </a:p>
              </p:txBody>
            </p:sp>
            <p:sp>
              <p:nvSpPr>
                <p:cNvPr id="24747" name="Freeform 228"/>
                <p:cNvSpPr>
                  <a:spLocks/>
                </p:cNvSpPr>
                <p:nvPr/>
              </p:nvSpPr>
              <p:spPr bwMode="auto">
                <a:xfrm>
                  <a:off x="2334" y="3880"/>
                  <a:ext cx="11" cy="18"/>
                </a:xfrm>
                <a:custGeom>
                  <a:avLst/>
                  <a:gdLst>
                    <a:gd name="T0" fmla="*/ 22 w 24"/>
                    <a:gd name="T1" fmla="*/ 1 h 31"/>
                    <a:gd name="T2" fmla="*/ 22 w 24"/>
                    <a:gd name="T3" fmla="*/ 0 h 31"/>
                    <a:gd name="T4" fmla="*/ 23 w 24"/>
                    <a:gd name="T5" fmla="*/ 0 h 31"/>
                    <a:gd name="T6" fmla="*/ 23 w 24"/>
                    <a:gd name="T7" fmla="*/ 0 h 31"/>
                    <a:gd name="T8" fmla="*/ 23 w 24"/>
                    <a:gd name="T9" fmla="*/ 1 h 31"/>
                    <a:gd name="T10" fmla="*/ 23 w 24"/>
                    <a:gd name="T11" fmla="*/ 1 h 31"/>
                    <a:gd name="T12" fmla="*/ 24 w 24"/>
                    <a:gd name="T13" fmla="*/ 1 h 31"/>
                    <a:gd name="T14" fmla="*/ 24 w 24"/>
                    <a:gd name="T15" fmla="*/ 2 h 31"/>
                    <a:gd name="T16" fmla="*/ 24 w 24"/>
                    <a:gd name="T17" fmla="*/ 2 h 31"/>
                    <a:gd name="T18" fmla="*/ 23 w 24"/>
                    <a:gd name="T19" fmla="*/ 3 h 31"/>
                    <a:gd name="T20" fmla="*/ 2 w 24"/>
                    <a:gd name="T21" fmla="*/ 30 h 31"/>
                    <a:gd name="T22" fmla="*/ 2 w 24"/>
                    <a:gd name="T23" fmla="*/ 31 h 31"/>
                    <a:gd name="T24" fmla="*/ 1 w 24"/>
                    <a:gd name="T25" fmla="*/ 31 h 31"/>
                    <a:gd name="T26" fmla="*/ 1 w 24"/>
                    <a:gd name="T27" fmla="*/ 31 h 31"/>
                    <a:gd name="T28" fmla="*/ 0 w 24"/>
                    <a:gd name="T29" fmla="*/ 30 h 31"/>
                    <a:gd name="T30" fmla="*/ 0 w 24"/>
                    <a:gd name="T31" fmla="*/ 30 h 31"/>
                    <a:gd name="T32" fmla="*/ 0 w 24"/>
                    <a:gd name="T33" fmla="*/ 30 h 31"/>
                    <a:gd name="T34" fmla="*/ 0 w 24"/>
                    <a:gd name="T35" fmla="*/ 29 h 31"/>
                    <a:gd name="T36" fmla="*/ 0 w 24"/>
                    <a:gd name="T37" fmla="*/ 28 h 31"/>
                    <a:gd name="T38" fmla="*/ 0 w 24"/>
                    <a:gd name="T39" fmla="*/ 28 h 31"/>
                    <a:gd name="T40" fmla="*/ 22 w 2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
                    <a:gd name="T64" fmla="*/ 0 h 31"/>
                    <a:gd name="T65" fmla="*/ 24 w 2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 h="31">
                      <a:moveTo>
                        <a:pt x="22" y="1"/>
                      </a:moveTo>
                      <a:lnTo>
                        <a:pt x="22" y="0"/>
                      </a:lnTo>
                      <a:lnTo>
                        <a:pt x="23" y="0"/>
                      </a:lnTo>
                      <a:lnTo>
                        <a:pt x="23" y="1"/>
                      </a:lnTo>
                      <a:lnTo>
                        <a:pt x="24" y="1"/>
                      </a:lnTo>
                      <a:lnTo>
                        <a:pt x="24" y="2"/>
                      </a:lnTo>
                      <a:lnTo>
                        <a:pt x="23" y="3"/>
                      </a:lnTo>
                      <a:lnTo>
                        <a:pt x="2" y="30"/>
                      </a:lnTo>
                      <a:lnTo>
                        <a:pt x="2" y="31"/>
                      </a:lnTo>
                      <a:lnTo>
                        <a:pt x="1" y="31"/>
                      </a:lnTo>
                      <a:lnTo>
                        <a:pt x="0" y="30"/>
                      </a:lnTo>
                      <a:lnTo>
                        <a:pt x="0" y="29"/>
                      </a:lnTo>
                      <a:lnTo>
                        <a:pt x="0" y="28"/>
                      </a:lnTo>
                      <a:lnTo>
                        <a:pt x="22" y="1"/>
                      </a:lnTo>
                      <a:close/>
                    </a:path>
                  </a:pathLst>
                </a:custGeom>
                <a:solidFill>
                  <a:srgbClr val="B7A042"/>
                </a:solidFill>
                <a:ln w="9525">
                  <a:noFill/>
                  <a:round/>
                  <a:headEnd/>
                  <a:tailEnd/>
                </a:ln>
              </p:spPr>
              <p:txBody>
                <a:bodyPr/>
                <a:lstStyle/>
                <a:p>
                  <a:endParaRPr lang="en-US"/>
                </a:p>
              </p:txBody>
            </p:sp>
            <p:sp>
              <p:nvSpPr>
                <p:cNvPr id="24748" name="Freeform 229"/>
                <p:cNvSpPr>
                  <a:spLocks/>
                </p:cNvSpPr>
                <p:nvPr/>
              </p:nvSpPr>
              <p:spPr bwMode="auto">
                <a:xfrm>
                  <a:off x="2328" y="3898"/>
                  <a:ext cx="3" cy="6"/>
                </a:xfrm>
                <a:custGeom>
                  <a:avLst/>
                  <a:gdLst>
                    <a:gd name="T0" fmla="*/ 5 w 6"/>
                    <a:gd name="T1" fmla="*/ 7 h 8"/>
                    <a:gd name="T2" fmla="*/ 6 w 6"/>
                    <a:gd name="T3" fmla="*/ 5 h 8"/>
                    <a:gd name="T4" fmla="*/ 6 w 6"/>
                    <a:gd name="T5" fmla="*/ 4 h 8"/>
                    <a:gd name="T6" fmla="*/ 6 w 6"/>
                    <a:gd name="T7" fmla="*/ 3 h 8"/>
                    <a:gd name="T8" fmla="*/ 6 w 6"/>
                    <a:gd name="T9" fmla="*/ 2 h 8"/>
                    <a:gd name="T10" fmla="*/ 5 w 6"/>
                    <a:gd name="T11" fmla="*/ 1 h 8"/>
                    <a:gd name="T12" fmla="*/ 4 w 6"/>
                    <a:gd name="T13" fmla="*/ 0 h 8"/>
                    <a:gd name="T14" fmla="*/ 3 w 6"/>
                    <a:gd name="T15" fmla="*/ 0 h 8"/>
                    <a:gd name="T16" fmla="*/ 2 w 6"/>
                    <a:gd name="T17" fmla="*/ 1 h 8"/>
                    <a:gd name="T18" fmla="*/ 1 w 6"/>
                    <a:gd name="T19" fmla="*/ 2 h 8"/>
                    <a:gd name="T20" fmla="*/ 0 w 6"/>
                    <a:gd name="T21" fmla="*/ 3 h 8"/>
                    <a:gd name="T22" fmla="*/ 0 w 6"/>
                    <a:gd name="T23" fmla="*/ 4 h 8"/>
                    <a:gd name="T24" fmla="*/ 1 w 6"/>
                    <a:gd name="T25" fmla="*/ 5 h 8"/>
                    <a:gd name="T26" fmla="*/ 2 w 6"/>
                    <a:gd name="T27" fmla="*/ 7 h 8"/>
                    <a:gd name="T28" fmla="*/ 3 w 6"/>
                    <a:gd name="T29" fmla="*/ 8 h 8"/>
                    <a:gd name="T30" fmla="*/ 4 w 6"/>
                    <a:gd name="T31" fmla="*/ 8 h 8"/>
                    <a:gd name="T32" fmla="*/ 5 w 6"/>
                    <a:gd name="T33" fmla="*/ 7 h 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
                    <a:gd name="T52" fmla="*/ 0 h 8"/>
                    <a:gd name="T53" fmla="*/ 6 w 6"/>
                    <a:gd name="T54" fmla="*/ 8 h 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 h="8">
                      <a:moveTo>
                        <a:pt x="5" y="7"/>
                      </a:moveTo>
                      <a:lnTo>
                        <a:pt x="6" y="5"/>
                      </a:lnTo>
                      <a:lnTo>
                        <a:pt x="6" y="4"/>
                      </a:lnTo>
                      <a:lnTo>
                        <a:pt x="6" y="3"/>
                      </a:lnTo>
                      <a:lnTo>
                        <a:pt x="6" y="2"/>
                      </a:lnTo>
                      <a:lnTo>
                        <a:pt x="5" y="1"/>
                      </a:lnTo>
                      <a:lnTo>
                        <a:pt x="4" y="0"/>
                      </a:lnTo>
                      <a:lnTo>
                        <a:pt x="3" y="0"/>
                      </a:lnTo>
                      <a:lnTo>
                        <a:pt x="2" y="1"/>
                      </a:lnTo>
                      <a:lnTo>
                        <a:pt x="1" y="2"/>
                      </a:lnTo>
                      <a:lnTo>
                        <a:pt x="0" y="3"/>
                      </a:lnTo>
                      <a:lnTo>
                        <a:pt x="0" y="4"/>
                      </a:lnTo>
                      <a:lnTo>
                        <a:pt x="1" y="5"/>
                      </a:lnTo>
                      <a:lnTo>
                        <a:pt x="2" y="7"/>
                      </a:lnTo>
                      <a:lnTo>
                        <a:pt x="3" y="8"/>
                      </a:lnTo>
                      <a:lnTo>
                        <a:pt x="4" y="8"/>
                      </a:lnTo>
                      <a:lnTo>
                        <a:pt x="5" y="7"/>
                      </a:lnTo>
                      <a:close/>
                    </a:path>
                  </a:pathLst>
                </a:custGeom>
                <a:solidFill>
                  <a:srgbClr val="B7A042"/>
                </a:solidFill>
                <a:ln w="9525">
                  <a:noFill/>
                  <a:round/>
                  <a:headEnd/>
                  <a:tailEnd/>
                </a:ln>
              </p:spPr>
              <p:txBody>
                <a:bodyPr/>
                <a:lstStyle/>
                <a:p>
                  <a:endParaRPr lang="en-US"/>
                </a:p>
              </p:txBody>
            </p:sp>
            <p:sp>
              <p:nvSpPr>
                <p:cNvPr id="24749" name="Freeform 230"/>
                <p:cNvSpPr>
                  <a:spLocks/>
                </p:cNvSpPr>
                <p:nvPr/>
              </p:nvSpPr>
              <p:spPr bwMode="auto">
                <a:xfrm>
                  <a:off x="2328" y="3874"/>
                  <a:ext cx="35" cy="51"/>
                </a:xfrm>
                <a:custGeom>
                  <a:avLst/>
                  <a:gdLst>
                    <a:gd name="T0" fmla="*/ 62 w 65"/>
                    <a:gd name="T1" fmla="*/ 0 h 85"/>
                    <a:gd name="T2" fmla="*/ 0 w 65"/>
                    <a:gd name="T3" fmla="*/ 82 h 85"/>
                    <a:gd name="T4" fmla="*/ 4 w 65"/>
                    <a:gd name="T5" fmla="*/ 85 h 85"/>
                    <a:gd name="T6" fmla="*/ 65 w 65"/>
                    <a:gd name="T7" fmla="*/ 5 h 85"/>
                    <a:gd name="T8" fmla="*/ 62 w 65"/>
                    <a:gd name="T9" fmla="*/ 0 h 85"/>
                    <a:gd name="T10" fmla="*/ 0 60000 65536"/>
                    <a:gd name="T11" fmla="*/ 0 60000 65536"/>
                    <a:gd name="T12" fmla="*/ 0 60000 65536"/>
                    <a:gd name="T13" fmla="*/ 0 60000 65536"/>
                    <a:gd name="T14" fmla="*/ 0 60000 65536"/>
                    <a:gd name="T15" fmla="*/ 0 w 65"/>
                    <a:gd name="T16" fmla="*/ 0 h 85"/>
                    <a:gd name="T17" fmla="*/ 65 w 65"/>
                    <a:gd name="T18" fmla="*/ 85 h 85"/>
                  </a:gdLst>
                  <a:ahLst/>
                  <a:cxnLst>
                    <a:cxn ang="T10">
                      <a:pos x="T0" y="T1"/>
                    </a:cxn>
                    <a:cxn ang="T11">
                      <a:pos x="T2" y="T3"/>
                    </a:cxn>
                    <a:cxn ang="T12">
                      <a:pos x="T4" y="T5"/>
                    </a:cxn>
                    <a:cxn ang="T13">
                      <a:pos x="T6" y="T7"/>
                    </a:cxn>
                    <a:cxn ang="T14">
                      <a:pos x="T8" y="T9"/>
                    </a:cxn>
                  </a:cxnLst>
                  <a:rect l="T15" t="T16" r="T17" b="T18"/>
                  <a:pathLst>
                    <a:path w="65" h="85">
                      <a:moveTo>
                        <a:pt x="62" y="0"/>
                      </a:moveTo>
                      <a:lnTo>
                        <a:pt x="0" y="82"/>
                      </a:lnTo>
                      <a:lnTo>
                        <a:pt x="4" y="85"/>
                      </a:lnTo>
                      <a:lnTo>
                        <a:pt x="65" y="5"/>
                      </a:lnTo>
                      <a:lnTo>
                        <a:pt x="62" y="0"/>
                      </a:lnTo>
                      <a:close/>
                    </a:path>
                  </a:pathLst>
                </a:custGeom>
                <a:solidFill>
                  <a:srgbClr val="000000"/>
                </a:solidFill>
                <a:ln w="9525">
                  <a:noFill/>
                  <a:round/>
                  <a:headEnd/>
                  <a:tailEnd/>
                </a:ln>
              </p:spPr>
              <p:txBody>
                <a:bodyPr/>
                <a:lstStyle/>
                <a:p>
                  <a:endParaRPr lang="en-US"/>
                </a:p>
              </p:txBody>
            </p:sp>
            <p:sp>
              <p:nvSpPr>
                <p:cNvPr id="24750" name="Freeform 231"/>
                <p:cNvSpPr>
                  <a:spLocks/>
                </p:cNvSpPr>
                <p:nvPr/>
              </p:nvSpPr>
              <p:spPr bwMode="auto">
                <a:xfrm>
                  <a:off x="2258" y="3922"/>
                  <a:ext cx="54" cy="79"/>
                </a:xfrm>
                <a:custGeom>
                  <a:avLst/>
                  <a:gdLst>
                    <a:gd name="T0" fmla="*/ 98 w 98"/>
                    <a:gd name="T1" fmla="*/ 132 h 132"/>
                    <a:gd name="T2" fmla="*/ 98 w 98"/>
                    <a:gd name="T3" fmla="*/ 17 h 132"/>
                    <a:gd name="T4" fmla="*/ 0 w 98"/>
                    <a:gd name="T5" fmla="*/ 0 h 132"/>
                    <a:gd name="T6" fmla="*/ 0 w 98"/>
                    <a:gd name="T7" fmla="*/ 115 h 132"/>
                    <a:gd name="T8" fmla="*/ 98 w 98"/>
                    <a:gd name="T9" fmla="*/ 132 h 132"/>
                    <a:gd name="T10" fmla="*/ 0 60000 65536"/>
                    <a:gd name="T11" fmla="*/ 0 60000 65536"/>
                    <a:gd name="T12" fmla="*/ 0 60000 65536"/>
                    <a:gd name="T13" fmla="*/ 0 60000 65536"/>
                    <a:gd name="T14" fmla="*/ 0 60000 65536"/>
                    <a:gd name="T15" fmla="*/ 0 w 98"/>
                    <a:gd name="T16" fmla="*/ 0 h 132"/>
                    <a:gd name="T17" fmla="*/ 98 w 98"/>
                    <a:gd name="T18" fmla="*/ 132 h 132"/>
                  </a:gdLst>
                  <a:ahLst/>
                  <a:cxnLst>
                    <a:cxn ang="T10">
                      <a:pos x="T0" y="T1"/>
                    </a:cxn>
                    <a:cxn ang="T11">
                      <a:pos x="T2" y="T3"/>
                    </a:cxn>
                    <a:cxn ang="T12">
                      <a:pos x="T4" y="T5"/>
                    </a:cxn>
                    <a:cxn ang="T13">
                      <a:pos x="T6" y="T7"/>
                    </a:cxn>
                    <a:cxn ang="T14">
                      <a:pos x="T8" y="T9"/>
                    </a:cxn>
                  </a:cxnLst>
                  <a:rect l="T15" t="T16" r="T17" b="T18"/>
                  <a:pathLst>
                    <a:path w="98" h="132">
                      <a:moveTo>
                        <a:pt x="98" y="132"/>
                      </a:moveTo>
                      <a:lnTo>
                        <a:pt x="98" y="17"/>
                      </a:lnTo>
                      <a:lnTo>
                        <a:pt x="0" y="0"/>
                      </a:lnTo>
                      <a:lnTo>
                        <a:pt x="0" y="115"/>
                      </a:lnTo>
                      <a:lnTo>
                        <a:pt x="98" y="132"/>
                      </a:lnTo>
                      <a:close/>
                    </a:path>
                  </a:pathLst>
                </a:custGeom>
                <a:solidFill>
                  <a:srgbClr val="775E11"/>
                </a:solidFill>
                <a:ln w="9525">
                  <a:noFill/>
                  <a:round/>
                  <a:headEnd/>
                  <a:tailEnd/>
                </a:ln>
              </p:spPr>
              <p:txBody>
                <a:bodyPr/>
                <a:lstStyle/>
                <a:p>
                  <a:endParaRPr lang="en-US"/>
                </a:p>
              </p:txBody>
            </p:sp>
            <p:sp>
              <p:nvSpPr>
                <p:cNvPr id="24751" name="Freeform 232"/>
                <p:cNvSpPr>
                  <a:spLocks/>
                </p:cNvSpPr>
                <p:nvPr/>
              </p:nvSpPr>
              <p:spPr bwMode="auto">
                <a:xfrm>
                  <a:off x="2258" y="3904"/>
                  <a:ext cx="73" cy="27"/>
                </a:xfrm>
                <a:custGeom>
                  <a:avLst/>
                  <a:gdLst>
                    <a:gd name="T0" fmla="*/ 0 w 134"/>
                    <a:gd name="T1" fmla="*/ 31 h 48"/>
                    <a:gd name="T2" fmla="*/ 43 w 134"/>
                    <a:gd name="T3" fmla="*/ 0 h 48"/>
                    <a:gd name="T4" fmla="*/ 134 w 134"/>
                    <a:gd name="T5" fmla="*/ 15 h 48"/>
                    <a:gd name="T6" fmla="*/ 98 w 134"/>
                    <a:gd name="T7" fmla="*/ 48 h 48"/>
                    <a:gd name="T8" fmla="*/ 0 w 134"/>
                    <a:gd name="T9" fmla="*/ 31 h 48"/>
                    <a:gd name="T10" fmla="*/ 0 60000 65536"/>
                    <a:gd name="T11" fmla="*/ 0 60000 65536"/>
                    <a:gd name="T12" fmla="*/ 0 60000 65536"/>
                    <a:gd name="T13" fmla="*/ 0 60000 65536"/>
                    <a:gd name="T14" fmla="*/ 0 60000 65536"/>
                    <a:gd name="T15" fmla="*/ 0 w 134"/>
                    <a:gd name="T16" fmla="*/ 0 h 48"/>
                    <a:gd name="T17" fmla="*/ 134 w 134"/>
                    <a:gd name="T18" fmla="*/ 48 h 48"/>
                  </a:gdLst>
                  <a:ahLst/>
                  <a:cxnLst>
                    <a:cxn ang="T10">
                      <a:pos x="T0" y="T1"/>
                    </a:cxn>
                    <a:cxn ang="T11">
                      <a:pos x="T2" y="T3"/>
                    </a:cxn>
                    <a:cxn ang="T12">
                      <a:pos x="T4" y="T5"/>
                    </a:cxn>
                    <a:cxn ang="T13">
                      <a:pos x="T6" y="T7"/>
                    </a:cxn>
                    <a:cxn ang="T14">
                      <a:pos x="T8" y="T9"/>
                    </a:cxn>
                  </a:cxnLst>
                  <a:rect l="T15" t="T16" r="T17" b="T18"/>
                  <a:pathLst>
                    <a:path w="134" h="48">
                      <a:moveTo>
                        <a:pt x="0" y="31"/>
                      </a:moveTo>
                      <a:lnTo>
                        <a:pt x="43" y="0"/>
                      </a:lnTo>
                      <a:lnTo>
                        <a:pt x="134" y="15"/>
                      </a:lnTo>
                      <a:lnTo>
                        <a:pt x="98" y="48"/>
                      </a:lnTo>
                      <a:lnTo>
                        <a:pt x="0" y="31"/>
                      </a:lnTo>
                      <a:close/>
                    </a:path>
                  </a:pathLst>
                </a:custGeom>
                <a:solidFill>
                  <a:srgbClr val="B2994C"/>
                </a:solidFill>
                <a:ln w="9525">
                  <a:noFill/>
                  <a:round/>
                  <a:headEnd/>
                  <a:tailEnd/>
                </a:ln>
              </p:spPr>
              <p:txBody>
                <a:bodyPr/>
                <a:lstStyle/>
                <a:p>
                  <a:endParaRPr lang="en-US"/>
                </a:p>
              </p:txBody>
            </p:sp>
            <p:sp>
              <p:nvSpPr>
                <p:cNvPr id="24752" name="Freeform 233"/>
                <p:cNvSpPr>
                  <a:spLocks/>
                </p:cNvSpPr>
                <p:nvPr/>
              </p:nvSpPr>
              <p:spPr bwMode="auto">
                <a:xfrm>
                  <a:off x="2312" y="3913"/>
                  <a:ext cx="19" cy="88"/>
                </a:xfrm>
                <a:custGeom>
                  <a:avLst/>
                  <a:gdLst>
                    <a:gd name="T0" fmla="*/ 0 w 36"/>
                    <a:gd name="T1" fmla="*/ 33 h 148"/>
                    <a:gd name="T2" fmla="*/ 36 w 36"/>
                    <a:gd name="T3" fmla="*/ 0 h 148"/>
                    <a:gd name="T4" fmla="*/ 36 w 36"/>
                    <a:gd name="T5" fmla="*/ 116 h 148"/>
                    <a:gd name="T6" fmla="*/ 0 w 36"/>
                    <a:gd name="T7" fmla="*/ 148 h 148"/>
                    <a:gd name="T8" fmla="*/ 0 w 36"/>
                    <a:gd name="T9" fmla="*/ 33 h 148"/>
                    <a:gd name="T10" fmla="*/ 0 60000 65536"/>
                    <a:gd name="T11" fmla="*/ 0 60000 65536"/>
                    <a:gd name="T12" fmla="*/ 0 60000 65536"/>
                    <a:gd name="T13" fmla="*/ 0 60000 65536"/>
                    <a:gd name="T14" fmla="*/ 0 60000 65536"/>
                    <a:gd name="T15" fmla="*/ 0 w 36"/>
                    <a:gd name="T16" fmla="*/ 0 h 148"/>
                    <a:gd name="T17" fmla="*/ 36 w 36"/>
                    <a:gd name="T18" fmla="*/ 148 h 148"/>
                  </a:gdLst>
                  <a:ahLst/>
                  <a:cxnLst>
                    <a:cxn ang="T10">
                      <a:pos x="T0" y="T1"/>
                    </a:cxn>
                    <a:cxn ang="T11">
                      <a:pos x="T2" y="T3"/>
                    </a:cxn>
                    <a:cxn ang="T12">
                      <a:pos x="T4" y="T5"/>
                    </a:cxn>
                    <a:cxn ang="T13">
                      <a:pos x="T6" y="T7"/>
                    </a:cxn>
                    <a:cxn ang="T14">
                      <a:pos x="T8" y="T9"/>
                    </a:cxn>
                  </a:cxnLst>
                  <a:rect l="T15" t="T16" r="T17" b="T18"/>
                  <a:pathLst>
                    <a:path w="36" h="148">
                      <a:moveTo>
                        <a:pt x="0" y="33"/>
                      </a:moveTo>
                      <a:lnTo>
                        <a:pt x="36" y="0"/>
                      </a:lnTo>
                      <a:lnTo>
                        <a:pt x="36" y="116"/>
                      </a:lnTo>
                      <a:lnTo>
                        <a:pt x="0" y="148"/>
                      </a:lnTo>
                      <a:lnTo>
                        <a:pt x="0" y="33"/>
                      </a:lnTo>
                      <a:close/>
                    </a:path>
                  </a:pathLst>
                </a:custGeom>
                <a:solidFill>
                  <a:srgbClr val="D6BC70"/>
                </a:solidFill>
                <a:ln w="9525">
                  <a:noFill/>
                  <a:round/>
                  <a:headEnd/>
                  <a:tailEnd/>
                </a:ln>
              </p:spPr>
              <p:txBody>
                <a:bodyPr/>
                <a:lstStyle/>
                <a:p>
                  <a:endParaRPr lang="en-US"/>
                </a:p>
              </p:txBody>
            </p:sp>
            <p:sp>
              <p:nvSpPr>
                <p:cNvPr id="24753" name="Freeform 234"/>
                <p:cNvSpPr>
                  <a:spLocks/>
                </p:cNvSpPr>
                <p:nvPr/>
              </p:nvSpPr>
              <p:spPr bwMode="auto">
                <a:xfrm>
                  <a:off x="2228" y="3372"/>
                  <a:ext cx="54" cy="82"/>
                </a:xfrm>
                <a:custGeom>
                  <a:avLst/>
                  <a:gdLst>
                    <a:gd name="T0" fmla="*/ 99 w 99"/>
                    <a:gd name="T1" fmla="*/ 136 h 136"/>
                    <a:gd name="T2" fmla="*/ 99 w 99"/>
                    <a:gd name="T3" fmla="*/ 16 h 136"/>
                    <a:gd name="T4" fmla="*/ 0 w 99"/>
                    <a:gd name="T5" fmla="*/ 0 h 136"/>
                    <a:gd name="T6" fmla="*/ 0 w 99"/>
                    <a:gd name="T7" fmla="*/ 119 h 136"/>
                    <a:gd name="T8" fmla="*/ 99 w 99"/>
                    <a:gd name="T9" fmla="*/ 136 h 136"/>
                    <a:gd name="T10" fmla="*/ 0 60000 65536"/>
                    <a:gd name="T11" fmla="*/ 0 60000 65536"/>
                    <a:gd name="T12" fmla="*/ 0 60000 65536"/>
                    <a:gd name="T13" fmla="*/ 0 60000 65536"/>
                    <a:gd name="T14" fmla="*/ 0 60000 65536"/>
                    <a:gd name="T15" fmla="*/ 0 w 99"/>
                    <a:gd name="T16" fmla="*/ 0 h 136"/>
                    <a:gd name="T17" fmla="*/ 99 w 99"/>
                    <a:gd name="T18" fmla="*/ 136 h 136"/>
                  </a:gdLst>
                  <a:ahLst/>
                  <a:cxnLst>
                    <a:cxn ang="T10">
                      <a:pos x="T0" y="T1"/>
                    </a:cxn>
                    <a:cxn ang="T11">
                      <a:pos x="T2" y="T3"/>
                    </a:cxn>
                    <a:cxn ang="T12">
                      <a:pos x="T4" y="T5"/>
                    </a:cxn>
                    <a:cxn ang="T13">
                      <a:pos x="T6" y="T7"/>
                    </a:cxn>
                    <a:cxn ang="T14">
                      <a:pos x="T8" y="T9"/>
                    </a:cxn>
                  </a:cxnLst>
                  <a:rect l="T15" t="T16" r="T17" b="T18"/>
                  <a:pathLst>
                    <a:path w="99" h="136">
                      <a:moveTo>
                        <a:pt x="99" y="136"/>
                      </a:moveTo>
                      <a:lnTo>
                        <a:pt x="99" y="16"/>
                      </a:lnTo>
                      <a:lnTo>
                        <a:pt x="0" y="0"/>
                      </a:lnTo>
                      <a:lnTo>
                        <a:pt x="0" y="119"/>
                      </a:lnTo>
                      <a:lnTo>
                        <a:pt x="99" y="136"/>
                      </a:lnTo>
                      <a:close/>
                    </a:path>
                  </a:pathLst>
                </a:custGeom>
                <a:solidFill>
                  <a:srgbClr val="C1A85B"/>
                </a:solidFill>
                <a:ln w="9525">
                  <a:noFill/>
                  <a:round/>
                  <a:headEnd/>
                  <a:tailEnd/>
                </a:ln>
              </p:spPr>
              <p:txBody>
                <a:bodyPr/>
                <a:lstStyle/>
                <a:p>
                  <a:endParaRPr lang="en-US"/>
                </a:p>
              </p:txBody>
            </p:sp>
            <p:sp>
              <p:nvSpPr>
                <p:cNvPr id="24754" name="Freeform 235"/>
                <p:cNvSpPr>
                  <a:spLocks/>
                </p:cNvSpPr>
                <p:nvPr/>
              </p:nvSpPr>
              <p:spPr bwMode="auto">
                <a:xfrm>
                  <a:off x="2228" y="3351"/>
                  <a:ext cx="73" cy="30"/>
                </a:xfrm>
                <a:custGeom>
                  <a:avLst/>
                  <a:gdLst>
                    <a:gd name="T0" fmla="*/ 0 w 134"/>
                    <a:gd name="T1" fmla="*/ 32 h 48"/>
                    <a:gd name="T2" fmla="*/ 44 w 134"/>
                    <a:gd name="T3" fmla="*/ 0 h 48"/>
                    <a:gd name="T4" fmla="*/ 134 w 134"/>
                    <a:gd name="T5" fmla="*/ 16 h 48"/>
                    <a:gd name="T6" fmla="*/ 99 w 134"/>
                    <a:gd name="T7" fmla="*/ 48 h 48"/>
                    <a:gd name="T8" fmla="*/ 0 w 134"/>
                    <a:gd name="T9" fmla="*/ 32 h 48"/>
                    <a:gd name="T10" fmla="*/ 0 60000 65536"/>
                    <a:gd name="T11" fmla="*/ 0 60000 65536"/>
                    <a:gd name="T12" fmla="*/ 0 60000 65536"/>
                    <a:gd name="T13" fmla="*/ 0 60000 65536"/>
                    <a:gd name="T14" fmla="*/ 0 60000 65536"/>
                    <a:gd name="T15" fmla="*/ 0 w 134"/>
                    <a:gd name="T16" fmla="*/ 0 h 48"/>
                    <a:gd name="T17" fmla="*/ 134 w 134"/>
                    <a:gd name="T18" fmla="*/ 48 h 48"/>
                  </a:gdLst>
                  <a:ahLst/>
                  <a:cxnLst>
                    <a:cxn ang="T10">
                      <a:pos x="T0" y="T1"/>
                    </a:cxn>
                    <a:cxn ang="T11">
                      <a:pos x="T2" y="T3"/>
                    </a:cxn>
                    <a:cxn ang="T12">
                      <a:pos x="T4" y="T5"/>
                    </a:cxn>
                    <a:cxn ang="T13">
                      <a:pos x="T6" y="T7"/>
                    </a:cxn>
                    <a:cxn ang="T14">
                      <a:pos x="T8" y="T9"/>
                    </a:cxn>
                  </a:cxnLst>
                  <a:rect l="T15" t="T16" r="T17" b="T18"/>
                  <a:pathLst>
                    <a:path w="134" h="48">
                      <a:moveTo>
                        <a:pt x="0" y="32"/>
                      </a:moveTo>
                      <a:lnTo>
                        <a:pt x="44" y="0"/>
                      </a:lnTo>
                      <a:lnTo>
                        <a:pt x="134" y="16"/>
                      </a:lnTo>
                      <a:lnTo>
                        <a:pt x="99" y="48"/>
                      </a:lnTo>
                      <a:lnTo>
                        <a:pt x="0" y="32"/>
                      </a:lnTo>
                      <a:close/>
                    </a:path>
                  </a:pathLst>
                </a:custGeom>
                <a:solidFill>
                  <a:srgbClr val="967C30"/>
                </a:solidFill>
                <a:ln w="9525">
                  <a:noFill/>
                  <a:round/>
                  <a:headEnd/>
                  <a:tailEnd/>
                </a:ln>
              </p:spPr>
              <p:txBody>
                <a:bodyPr/>
                <a:lstStyle/>
                <a:p>
                  <a:endParaRPr lang="en-US"/>
                </a:p>
              </p:txBody>
            </p:sp>
            <p:sp>
              <p:nvSpPr>
                <p:cNvPr id="24755" name="Freeform 236"/>
                <p:cNvSpPr>
                  <a:spLocks/>
                </p:cNvSpPr>
                <p:nvPr/>
              </p:nvSpPr>
              <p:spPr bwMode="auto">
                <a:xfrm>
                  <a:off x="2534" y="3218"/>
                  <a:ext cx="59" cy="178"/>
                </a:xfrm>
                <a:custGeom>
                  <a:avLst/>
                  <a:gdLst>
                    <a:gd name="T0" fmla="*/ 41 w 110"/>
                    <a:gd name="T1" fmla="*/ 294 h 296"/>
                    <a:gd name="T2" fmla="*/ 52 w 110"/>
                    <a:gd name="T3" fmla="*/ 296 h 296"/>
                    <a:gd name="T4" fmla="*/ 63 w 110"/>
                    <a:gd name="T5" fmla="*/ 292 h 296"/>
                    <a:gd name="T6" fmla="*/ 73 w 110"/>
                    <a:gd name="T7" fmla="*/ 282 h 296"/>
                    <a:gd name="T8" fmla="*/ 82 w 110"/>
                    <a:gd name="T9" fmla="*/ 268 h 296"/>
                    <a:gd name="T10" fmla="*/ 91 w 110"/>
                    <a:gd name="T11" fmla="*/ 249 h 296"/>
                    <a:gd name="T12" fmla="*/ 98 w 110"/>
                    <a:gd name="T13" fmla="*/ 226 h 296"/>
                    <a:gd name="T14" fmla="*/ 104 w 110"/>
                    <a:gd name="T15" fmla="*/ 200 h 296"/>
                    <a:gd name="T16" fmla="*/ 108 w 110"/>
                    <a:gd name="T17" fmla="*/ 171 h 296"/>
                    <a:gd name="T18" fmla="*/ 110 w 110"/>
                    <a:gd name="T19" fmla="*/ 141 h 296"/>
                    <a:gd name="T20" fmla="*/ 109 w 110"/>
                    <a:gd name="T21" fmla="*/ 113 h 296"/>
                    <a:gd name="T22" fmla="*/ 106 w 110"/>
                    <a:gd name="T23" fmla="*/ 86 h 296"/>
                    <a:gd name="T24" fmla="*/ 102 w 110"/>
                    <a:gd name="T25" fmla="*/ 62 h 296"/>
                    <a:gd name="T26" fmla="*/ 96 w 110"/>
                    <a:gd name="T27" fmla="*/ 40 h 296"/>
                    <a:gd name="T28" fmla="*/ 88 w 110"/>
                    <a:gd name="T29" fmla="*/ 23 h 296"/>
                    <a:gd name="T30" fmla="*/ 79 w 110"/>
                    <a:gd name="T31" fmla="*/ 10 h 296"/>
                    <a:gd name="T32" fmla="*/ 68 w 110"/>
                    <a:gd name="T33" fmla="*/ 2 h 296"/>
                    <a:gd name="T34" fmla="*/ 57 w 110"/>
                    <a:gd name="T35" fmla="*/ 0 h 296"/>
                    <a:gd name="T36" fmla="*/ 47 w 110"/>
                    <a:gd name="T37" fmla="*/ 5 h 296"/>
                    <a:gd name="T38" fmla="*/ 37 w 110"/>
                    <a:gd name="T39" fmla="*/ 14 h 296"/>
                    <a:gd name="T40" fmla="*/ 28 w 110"/>
                    <a:gd name="T41" fmla="*/ 29 h 296"/>
                    <a:gd name="T42" fmla="*/ 19 w 110"/>
                    <a:gd name="T43" fmla="*/ 48 h 296"/>
                    <a:gd name="T44" fmla="*/ 12 w 110"/>
                    <a:gd name="T45" fmla="*/ 70 h 296"/>
                    <a:gd name="T46" fmla="*/ 6 w 110"/>
                    <a:gd name="T47" fmla="*/ 96 h 296"/>
                    <a:gd name="T48" fmla="*/ 2 w 110"/>
                    <a:gd name="T49" fmla="*/ 125 h 296"/>
                    <a:gd name="T50" fmla="*/ 0 w 110"/>
                    <a:gd name="T51" fmla="*/ 155 h 296"/>
                    <a:gd name="T52" fmla="*/ 1 w 110"/>
                    <a:gd name="T53" fmla="*/ 183 h 296"/>
                    <a:gd name="T54" fmla="*/ 4 w 110"/>
                    <a:gd name="T55" fmla="*/ 210 h 296"/>
                    <a:gd name="T56" fmla="*/ 8 w 110"/>
                    <a:gd name="T57" fmla="*/ 235 h 296"/>
                    <a:gd name="T58" fmla="*/ 14 w 110"/>
                    <a:gd name="T59" fmla="*/ 256 h 296"/>
                    <a:gd name="T60" fmla="*/ 22 w 110"/>
                    <a:gd name="T61" fmla="*/ 273 h 296"/>
                    <a:gd name="T62" fmla="*/ 31 w 110"/>
                    <a:gd name="T63" fmla="*/ 286 h 296"/>
                    <a:gd name="T64" fmla="*/ 41 w 110"/>
                    <a:gd name="T65" fmla="*/ 294 h 29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0"/>
                    <a:gd name="T100" fmla="*/ 0 h 296"/>
                    <a:gd name="T101" fmla="*/ 110 w 110"/>
                    <a:gd name="T102" fmla="*/ 296 h 29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0" h="296">
                      <a:moveTo>
                        <a:pt x="41" y="294"/>
                      </a:moveTo>
                      <a:lnTo>
                        <a:pt x="52" y="296"/>
                      </a:lnTo>
                      <a:lnTo>
                        <a:pt x="63" y="292"/>
                      </a:lnTo>
                      <a:lnTo>
                        <a:pt x="73" y="282"/>
                      </a:lnTo>
                      <a:lnTo>
                        <a:pt x="82" y="268"/>
                      </a:lnTo>
                      <a:lnTo>
                        <a:pt x="91" y="249"/>
                      </a:lnTo>
                      <a:lnTo>
                        <a:pt x="98" y="226"/>
                      </a:lnTo>
                      <a:lnTo>
                        <a:pt x="104" y="200"/>
                      </a:lnTo>
                      <a:lnTo>
                        <a:pt x="108" y="171"/>
                      </a:lnTo>
                      <a:lnTo>
                        <a:pt x="110" y="141"/>
                      </a:lnTo>
                      <a:lnTo>
                        <a:pt x="109" y="113"/>
                      </a:lnTo>
                      <a:lnTo>
                        <a:pt x="106" y="86"/>
                      </a:lnTo>
                      <a:lnTo>
                        <a:pt x="102" y="62"/>
                      </a:lnTo>
                      <a:lnTo>
                        <a:pt x="96" y="40"/>
                      </a:lnTo>
                      <a:lnTo>
                        <a:pt x="88" y="23"/>
                      </a:lnTo>
                      <a:lnTo>
                        <a:pt x="79" y="10"/>
                      </a:lnTo>
                      <a:lnTo>
                        <a:pt x="68" y="2"/>
                      </a:lnTo>
                      <a:lnTo>
                        <a:pt x="57" y="0"/>
                      </a:lnTo>
                      <a:lnTo>
                        <a:pt x="47" y="5"/>
                      </a:lnTo>
                      <a:lnTo>
                        <a:pt x="37" y="14"/>
                      </a:lnTo>
                      <a:lnTo>
                        <a:pt x="28" y="29"/>
                      </a:lnTo>
                      <a:lnTo>
                        <a:pt x="19" y="48"/>
                      </a:lnTo>
                      <a:lnTo>
                        <a:pt x="12" y="70"/>
                      </a:lnTo>
                      <a:lnTo>
                        <a:pt x="6" y="96"/>
                      </a:lnTo>
                      <a:lnTo>
                        <a:pt x="2" y="125"/>
                      </a:lnTo>
                      <a:lnTo>
                        <a:pt x="0" y="155"/>
                      </a:lnTo>
                      <a:lnTo>
                        <a:pt x="1" y="183"/>
                      </a:lnTo>
                      <a:lnTo>
                        <a:pt x="4" y="210"/>
                      </a:lnTo>
                      <a:lnTo>
                        <a:pt x="8" y="235"/>
                      </a:lnTo>
                      <a:lnTo>
                        <a:pt x="14" y="256"/>
                      </a:lnTo>
                      <a:lnTo>
                        <a:pt x="22" y="273"/>
                      </a:lnTo>
                      <a:lnTo>
                        <a:pt x="31" y="286"/>
                      </a:lnTo>
                      <a:lnTo>
                        <a:pt x="41" y="294"/>
                      </a:lnTo>
                      <a:close/>
                    </a:path>
                  </a:pathLst>
                </a:custGeom>
                <a:solidFill>
                  <a:schemeClr val="bg2"/>
                </a:solidFill>
                <a:ln w="9525">
                  <a:noFill/>
                  <a:round/>
                  <a:headEnd/>
                  <a:tailEnd/>
                </a:ln>
              </p:spPr>
              <p:txBody>
                <a:bodyPr/>
                <a:lstStyle/>
                <a:p>
                  <a:endParaRPr lang="en-US"/>
                </a:p>
              </p:txBody>
            </p:sp>
            <p:sp>
              <p:nvSpPr>
                <p:cNvPr id="24756" name="Freeform 237"/>
                <p:cNvSpPr>
                  <a:spLocks/>
                </p:cNvSpPr>
                <p:nvPr/>
              </p:nvSpPr>
              <p:spPr bwMode="auto">
                <a:xfrm>
                  <a:off x="2547" y="3251"/>
                  <a:ext cx="33" cy="118"/>
                </a:xfrm>
                <a:custGeom>
                  <a:avLst/>
                  <a:gdLst>
                    <a:gd name="T0" fmla="*/ 22 w 60"/>
                    <a:gd name="T1" fmla="*/ 191 h 192"/>
                    <a:gd name="T2" fmla="*/ 28 w 60"/>
                    <a:gd name="T3" fmla="*/ 192 h 192"/>
                    <a:gd name="T4" fmla="*/ 34 w 60"/>
                    <a:gd name="T5" fmla="*/ 189 h 192"/>
                    <a:gd name="T6" fmla="*/ 40 w 60"/>
                    <a:gd name="T7" fmla="*/ 183 h 192"/>
                    <a:gd name="T8" fmla="*/ 45 w 60"/>
                    <a:gd name="T9" fmla="*/ 173 h 192"/>
                    <a:gd name="T10" fmla="*/ 50 w 60"/>
                    <a:gd name="T11" fmla="*/ 161 h 192"/>
                    <a:gd name="T12" fmla="*/ 54 w 60"/>
                    <a:gd name="T13" fmla="*/ 146 h 192"/>
                    <a:gd name="T14" fmla="*/ 57 w 60"/>
                    <a:gd name="T15" fmla="*/ 130 h 192"/>
                    <a:gd name="T16" fmla="*/ 59 w 60"/>
                    <a:gd name="T17" fmla="*/ 111 h 192"/>
                    <a:gd name="T18" fmla="*/ 60 w 60"/>
                    <a:gd name="T19" fmla="*/ 73 h 192"/>
                    <a:gd name="T20" fmla="*/ 56 w 60"/>
                    <a:gd name="T21" fmla="*/ 40 h 192"/>
                    <a:gd name="T22" fmla="*/ 48 w 60"/>
                    <a:gd name="T23" fmla="*/ 14 h 192"/>
                    <a:gd name="T24" fmla="*/ 37 w 60"/>
                    <a:gd name="T25" fmla="*/ 1 h 192"/>
                    <a:gd name="T26" fmla="*/ 31 w 60"/>
                    <a:gd name="T27" fmla="*/ 0 h 192"/>
                    <a:gd name="T28" fmla="*/ 25 w 60"/>
                    <a:gd name="T29" fmla="*/ 2 h 192"/>
                    <a:gd name="T30" fmla="*/ 20 w 60"/>
                    <a:gd name="T31" fmla="*/ 9 h 192"/>
                    <a:gd name="T32" fmla="*/ 15 w 60"/>
                    <a:gd name="T33" fmla="*/ 18 h 192"/>
                    <a:gd name="T34" fmla="*/ 10 w 60"/>
                    <a:gd name="T35" fmla="*/ 30 h 192"/>
                    <a:gd name="T36" fmla="*/ 6 w 60"/>
                    <a:gd name="T37" fmla="*/ 45 h 192"/>
                    <a:gd name="T38" fmla="*/ 3 w 60"/>
                    <a:gd name="T39" fmla="*/ 61 h 192"/>
                    <a:gd name="T40" fmla="*/ 1 w 60"/>
                    <a:gd name="T41" fmla="*/ 81 h 192"/>
                    <a:gd name="T42" fmla="*/ 0 w 60"/>
                    <a:gd name="T43" fmla="*/ 118 h 192"/>
                    <a:gd name="T44" fmla="*/ 4 w 60"/>
                    <a:gd name="T45" fmla="*/ 152 h 192"/>
                    <a:gd name="T46" fmla="*/ 11 w 60"/>
                    <a:gd name="T47" fmla="*/ 178 h 192"/>
                    <a:gd name="T48" fmla="*/ 22 w 60"/>
                    <a:gd name="T49" fmla="*/ 191 h 19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0"/>
                    <a:gd name="T76" fmla="*/ 0 h 192"/>
                    <a:gd name="T77" fmla="*/ 60 w 60"/>
                    <a:gd name="T78" fmla="*/ 192 h 19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0" h="192">
                      <a:moveTo>
                        <a:pt x="22" y="191"/>
                      </a:moveTo>
                      <a:lnTo>
                        <a:pt x="28" y="192"/>
                      </a:lnTo>
                      <a:lnTo>
                        <a:pt x="34" y="189"/>
                      </a:lnTo>
                      <a:lnTo>
                        <a:pt x="40" y="183"/>
                      </a:lnTo>
                      <a:lnTo>
                        <a:pt x="45" y="173"/>
                      </a:lnTo>
                      <a:lnTo>
                        <a:pt x="50" y="161"/>
                      </a:lnTo>
                      <a:lnTo>
                        <a:pt x="54" y="146"/>
                      </a:lnTo>
                      <a:lnTo>
                        <a:pt x="57" y="130"/>
                      </a:lnTo>
                      <a:lnTo>
                        <a:pt x="59" y="111"/>
                      </a:lnTo>
                      <a:lnTo>
                        <a:pt x="60" y="73"/>
                      </a:lnTo>
                      <a:lnTo>
                        <a:pt x="56" y="40"/>
                      </a:lnTo>
                      <a:lnTo>
                        <a:pt x="48" y="14"/>
                      </a:lnTo>
                      <a:lnTo>
                        <a:pt x="37" y="1"/>
                      </a:lnTo>
                      <a:lnTo>
                        <a:pt x="31" y="0"/>
                      </a:lnTo>
                      <a:lnTo>
                        <a:pt x="25" y="2"/>
                      </a:lnTo>
                      <a:lnTo>
                        <a:pt x="20" y="9"/>
                      </a:lnTo>
                      <a:lnTo>
                        <a:pt x="15" y="18"/>
                      </a:lnTo>
                      <a:lnTo>
                        <a:pt x="10" y="30"/>
                      </a:lnTo>
                      <a:lnTo>
                        <a:pt x="6" y="45"/>
                      </a:lnTo>
                      <a:lnTo>
                        <a:pt x="3" y="61"/>
                      </a:lnTo>
                      <a:lnTo>
                        <a:pt x="1" y="81"/>
                      </a:lnTo>
                      <a:lnTo>
                        <a:pt x="0" y="118"/>
                      </a:lnTo>
                      <a:lnTo>
                        <a:pt x="4" y="152"/>
                      </a:lnTo>
                      <a:lnTo>
                        <a:pt x="11" y="178"/>
                      </a:lnTo>
                      <a:lnTo>
                        <a:pt x="22" y="191"/>
                      </a:lnTo>
                      <a:close/>
                    </a:path>
                  </a:pathLst>
                </a:custGeom>
                <a:solidFill>
                  <a:srgbClr val="FFFFFF"/>
                </a:solidFill>
                <a:ln w="9525">
                  <a:noFill/>
                  <a:round/>
                  <a:headEnd/>
                  <a:tailEnd/>
                </a:ln>
              </p:spPr>
              <p:txBody>
                <a:bodyPr/>
                <a:lstStyle/>
                <a:p>
                  <a:endParaRPr lang="en-US"/>
                </a:p>
              </p:txBody>
            </p:sp>
            <p:sp>
              <p:nvSpPr>
                <p:cNvPr id="24757" name="Freeform 238"/>
                <p:cNvSpPr>
                  <a:spLocks/>
                </p:cNvSpPr>
                <p:nvPr/>
              </p:nvSpPr>
              <p:spPr bwMode="auto">
                <a:xfrm>
                  <a:off x="2361" y="3892"/>
                  <a:ext cx="97" cy="145"/>
                </a:xfrm>
                <a:custGeom>
                  <a:avLst/>
                  <a:gdLst>
                    <a:gd name="T0" fmla="*/ 179 w 179"/>
                    <a:gd name="T1" fmla="*/ 241 h 241"/>
                    <a:gd name="T2" fmla="*/ 179 w 179"/>
                    <a:gd name="T3" fmla="*/ 31 h 241"/>
                    <a:gd name="T4" fmla="*/ 0 w 179"/>
                    <a:gd name="T5" fmla="*/ 0 h 241"/>
                    <a:gd name="T6" fmla="*/ 0 w 179"/>
                    <a:gd name="T7" fmla="*/ 210 h 241"/>
                    <a:gd name="T8" fmla="*/ 179 w 179"/>
                    <a:gd name="T9" fmla="*/ 241 h 241"/>
                    <a:gd name="T10" fmla="*/ 0 60000 65536"/>
                    <a:gd name="T11" fmla="*/ 0 60000 65536"/>
                    <a:gd name="T12" fmla="*/ 0 60000 65536"/>
                    <a:gd name="T13" fmla="*/ 0 60000 65536"/>
                    <a:gd name="T14" fmla="*/ 0 60000 65536"/>
                    <a:gd name="T15" fmla="*/ 0 w 179"/>
                    <a:gd name="T16" fmla="*/ 0 h 241"/>
                    <a:gd name="T17" fmla="*/ 179 w 179"/>
                    <a:gd name="T18" fmla="*/ 241 h 241"/>
                  </a:gdLst>
                  <a:ahLst/>
                  <a:cxnLst>
                    <a:cxn ang="T10">
                      <a:pos x="T0" y="T1"/>
                    </a:cxn>
                    <a:cxn ang="T11">
                      <a:pos x="T2" y="T3"/>
                    </a:cxn>
                    <a:cxn ang="T12">
                      <a:pos x="T4" y="T5"/>
                    </a:cxn>
                    <a:cxn ang="T13">
                      <a:pos x="T6" y="T7"/>
                    </a:cxn>
                    <a:cxn ang="T14">
                      <a:pos x="T8" y="T9"/>
                    </a:cxn>
                  </a:cxnLst>
                  <a:rect l="T15" t="T16" r="T17" b="T18"/>
                  <a:pathLst>
                    <a:path w="179" h="241">
                      <a:moveTo>
                        <a:pt x="179" y="241"/>
                      </a:moveTo>
                      <a:lnTo>
                        <a:pt x="179" y="31"/>
                      </a:lnTo>
                      <a:lnTo>
                        <a:pt x="0" y="0"/>
                      </a:lnTo>
                      <a:lnTo>
                        <a:pt x="0" y="210"/>
                      </a:lnTo>
                      <a:lnTo>
                        <a:pt x="179" y="241"/>
                      </a:lnTo>
                      <a:close/>
                    </a:path>
                  </a:pathLst>
                </a:custGeom>
                <a:solidFill>
                  <a:srgbClr val="775E11"/>
                </a:solidFill>
                <a:ln w="9525">
                  <a:noFill/>
                  <a:round/>
                  <a:headEnd/>
                  <a:tailEnd/>
                </a:ln>
              </p:spPr>
              <p:txBody>
                <a:bodyPr/>
                <a:lstStyle/>
                <a:p>
                  <a:endParaRPr lang="en-US"/>
                </a:p>
              </p:txBody>
            </p:sp>
            <p:sp>
              <p:nvSpPr>
                <p:cNvPr id="24758" name="Freeform 239"/>
                <p:cNvSpPr>
                  <a:spLocks/>
                </p:cNvSpPr>
                <p:nvPr/>
              </p:nvSpPr>
              <p:spPr bwMode="auto">
                <a:xfrm>
                  <a:off x="2361" y="3859"/>
                  <a:ext cx="132" cy="51"/>
                </a:xfrm>
                <a:custGeom>
                  <a:avLst/>
                  <a:gdLst>
                    <a:gd name="T0" fmla="*/ 0 w 244"/>
                    <a:gd name="T1" fmla="*/ 56 h 87"/>
                    <a:gd name="T2" fmla="*/ 79 w 244"/>
                    <a:gd name="T3" fmla="*/ 0 h 87"/>
                    <a:gd name="T4" fmla="*/ 244 w 244"/>
                    <a:gd name="T5" fmla="*/ 27 h 87"/>
                    <a:gd name="T6" fmla="*/ 179 w 244"/>
                    <a:gd name="T7" fmla="*/ 87 h 87"/>
                    <a:gd name="T8" fmla="*/ 0 w 244"/>
                    <a:gd name="T9" fmla="*/ 56 h 87"/>
                    <a:gd name="T10" fmla="*/ 0 60000 65536"/>
                    <a:gd name="T11" fmla="*/ 0 60000 65536"/>
                    <a:gd name="T12" fmla="*/ 0 60000 65536"/>
                    <a:gd name="T13" fmla="*/ 0 60000 65536"/>
                    <a:gd name="T14" fmla="*/ 0 60000 65536"/>
                    <a:gd name="T15" fmla="*/ 0 w 244"/>
                    <a:gd name="T16" fmla="*/ 0 h 87"/>
                    <a:gd name="T17" fmla="*/ 244 w 244"/>
                    <a:gd name="T18" fmla="*/ 87 h 87"/>
                  </a:gdLst>
                  <a:ahLst/>
                  <a:cxnLst>
                    <a:cxn ang="T10">
                      <a:pos x="T0" y="T1"/>
                    </a:cxn>
                    <a:cxn ang="T11">
                      <a:pos x="T2" y="T3"/>
                    </a:cxn>
                    <a:cxn ang="T12">
                      <a:pos x="T4" y="T5"/>
                    </a:cxn>
                    <a:cxn ang="T13">
                      <a:pos x="T6" y="T7"/>
                    </a:cxn>
                    <a:cxn ang="T14">
                      <a:pos x="T8" y="T9"/>
                    </a:cxn>
                  </a:cxnLst>
                  <a:rect l="T15" t="T16" r="T17" b="T18"/>
                  <a:pathLst>
                    <a:path w="244" h="87">
                      <a:moveTo>
                        <a:pt x="0" y="56"/>
                      </a:moveTo>
                      <a:lnTo>
                        <a:pt x="79" y="0"/>
                      </a:lnTo>
                      <a:lnTo>
                        <a:pt x="244" y="27"/>
                      </a:lnTo>
                      <a:lnTo>
                        <a:pt x="179" y="87"/>
                      </a:lnTo>
                      <a:lnTo>
                        <a:pt x="0" y="56"/>
                      </a:lnTo>
                      <a:close/>
                    </a:path>
                  </a:pathLst>
                </a:custGeom>
                <a:solidFill>
                  <a:srgbClr val="B2994C"/>
                </a:solidFill>
                <a:ln w="9525">
                  <a:noFill/>
                  <a:round/>
                  <a:headEnd/>
                  <a:tailEnd/>
                </a:ln>
              </p:spPr>
              <p:txBody>
                <a:bodyPr/>
                <a:lstStyle/>
                <a:p>
                  <a:endParaRPr lang="en-US"/>
                </a:p>
              </p:txBody>
            </p:sp>
            <p:sp>
              <p:nvSpPr>
                <p:cNvPr id="24759" name="Freeform 240"/>
                <p:cNvSpPr>
                  <a:spLocks/>
                </p:cNvSpPr>
                <p:nvPr/>
              </p:nvSpPr>
              <p:spPr bwMode="auto">
                <a:xfrm>
                  <a:off x="2458" y="3874"/>
                  <a:ext cx="35" cy="163"/>
                </a:xfrm>
                <a:custGeom>
                  <a:avLst/>
                  <a:gdLst>
                    <a:gd name="T0" fmla="*/ 0 w 65"/>
                    <a:gd name="T1" fmla="*/ 60 h 270"/>
                    <a:gd name="T2" fmla="*/ 65 w 65"/>
                    <a:gd name="T3" fmla="*/ 0 h 270"/>
                    <a:gd name="T4" fmla="*/ 65 w 65"/>
                    <a:gd name="T5" fmla="*/ 211 h 270"/>
                    <a:gd name="T6" fmla="*/ 0 w 65"/>
                    <a:gd name="T7" fmla="*/ 270 h 270"/>
                    <a:gd name="T8" fmla="*/ 0 w 65"/>
                    <a:gd name="T9" fmla="*/ 60 h 270"/>
                    <a:gd name="T10" fmla="*/ 0 60000 65536"/>
                    <a:gd name="T11" fmla="*/ 0 60000 65536"/>
                    <a:gd name="T12" fmla="*/ 0 60000 65536"/>
                    <a:gd name="T13" fmla="*/ 0 60000 65536"/>
                    <a:gd name="T14" fmla="*/ 0 60000 65536"/>
                    <a:gd name="T15" fmla="*/ 0 w 65"/>
                    <a:gd name="T16" fmla="*/ 0 h 270"/>
                    <a:gd name="T17" fmla="*/ 65 w 65"/>
                    <a:gd name="T18" fmla="*/ 270 h 270"/>
                  </a:gdLst>
                  <a:ahLst/>
                  <a:cxnLst>
                    <a:cxn ang="T10">
                      <a:pos x="T0" y="T1"/>
                    </a:cxn>
                    <a:cxn ang="T11">
                      <a:pos x="T2" y="T3"/>
                    </a:cxn>
                    <a:cxn ang="T12">
                      <a:pos x="T4" y="T5"/>
                    </a:cxn>
                    <a:cxn ang="T13">
                      <a:pos x="T6" y="T7"/>
                    </a:cxn>
                    <a:cxn ang="T14">
                      <a:pos x="T8" y="T9"/>
                    </a:cxn>
                  </a:cxnLst>
                  <a:rect l="T15" t="T16" r="T17" b="T18"/>
                  <a:pathLst>
                    <a:path w="65" h="270">
                      <a:moveTo>
                        <a:pt x="0" y="60"/>
                      </a:moveTo>
                      <a:lnTo>
                        <a:pt x="65" y="0"/>
                      </a:lnTo>
                      <a:lnTo>
                        <a:pt x="65" y="211"/>
                      </a:lnTo>
                      <a:lnTo>
                        <a:pt x="0" y="270"/>
                      </a:lnTo>
                      <a:lnTo>
                        <a:pt x="0" y="60"/>
                      </a:lnTo>
                      <a:close/>
                    </a:path>
                  </a:pathLst>
                </a:custGeom>
                <a:solidFill>
                  <a:srgbClr val="D6BC70"/>
                </a:solidFill>
                <a:ln w="9525">
                  <a:noFill/>
                  <a:round/>
                  <a:headEnd/>
                  <a:tailEnd/>
                </a:ln>
              </p:spPr>
              <p:txBody>
                <a:bodyPr/>
                <a:lstStyle/>
                <a:p>
                  <a:endParaRPr lang="en-US"/>
                </a:p>
              </p:txBody>
            </p:sp>
            <p:sp>
              <p:nvSpPr>
                <p:cNvPr id="24760" name="Freeform 241"/>
                <p:cNvSpPr>
                  <a:spLocks/>
                </p:cNvSpPr>
                <p:nvPr/>
              </p:nvSpPr>
              <p:spPr bwMode="auto">
                <a:xfrm>
                  <a:off x="2382" y="3928"/>
                  <a:ext cx="57" cy="70"/>
                </a:xfrm>
                <a:custGeom>
                  <a:avLst/>
                  <a:gdLst>
                    <a:gd name="T0" fmla="*/ 53 w 106"/>
                    <a:gd name="T1" fmla="*/ 113 h 113"/>
                    <a:gd name="T2" fmla="*/ 64 w 106"/>
                    <a:gd name="T3" fmla="*/ 112 h 113"/>
                    <a:gd name="T4" fmla="*/ 74 w 106"/>
                    <a:gd name="T5" fmla="*/ 109 h 113"/>
                    <a:gd name="T6" fmla="*/ 83 w 106"/>
                    <a:gd name="T7" fmla="*/ 104 h 113"/>
                    <a:gd name="T8" fmla="*/ 90 w 106"/>
                    <a:gd name="T9" fmla="*/ 96 h 113"/>
                    <a:gd name="T10" fmla="*/ 97 w 106"/>
                    <a:gd name="T11" fmla="*/ 89 h 113"/>
                    <a:gd name="T12" fmla="*/ 102 w 106"/>
                    <a:gd name="T13" fmla="*/ 79 h 113"/>
                    <a:gd name="T14" fmla="*/ 105 w 106"/>
                    <a:gd name="T15" fmla="*/ 68 h 113"/>
                    <a:gd name="T16" fmla="*/ 106 w 106"/>
                    <a:gd name="T17" fmla="*/ 57 h 113"/>
                    <a:gd name="T18" fmla="*/ 105 w 106"/>
                    <a:gd name="T19" fmla="*/ 45 h 113"/>
                    <a:gd name="T20" fmla="*/ 102 w 106"/>
                    <a:gd name="T21" fmla="*/ 34 h 113"/>
                    <a:gd name="T22" fmla="*/ 97 w 106"/>
                    <a:gd name="T23" fmla="*/ 24 h 113"/>
                    <a:gd name="T24" fmla="*/ 90 w 106"/>
                    <a:gd name="T25" fmla="*/ 17 h 113"/>
                    <a:gd name="T26" fmla="*/ 83 w 106"/>
                    <a:gd name="T27" fmla="*/ 9 h 113"/>
                    <a:gd name="T28" fmla="*/ 74 w 106"/>
                    <a:gd name="T29" fmla="*/ 4 h 113"/>
                    <a:gd name="T30" fmla="*/ 64 w 106"/>
                    <a:gd name="T31" fmla="*/ 1 h 113"/>
                    <a:gd name="T32" fmla="*/ 53 w 106"/>
                    <a:gd name="T33" fmla="*/ 0 h 113"/>
                    <a:gd name="T34" fmla="*/ 42 w 106"/>
                    <a:gd name="T35" fmla="*/ 1 h 113"/>
                    <a:gd name="T36" fmla="*/ 32 w 106"/>
                    <a:gd name="T37" fmla="*/ 4 h 113"/>
                    <a:gd name="T38" fmla="*/ 23 w 106"/>
                    <a:gd name="T39" fmla="*/ 9 h 113"/>
                    <a:gd name="T40" fmla="*/ 16 w 106"/>
                    <a:gd name="T41" fmla="*/ 17 h 113"/>
                    <a:gd name="T42" fmla="*/ 9 w 106"/>
                    <a:gd name="T43" fmla="*/ 24 h 113"/>
                    <a:gd name="T44" fmla="*/ 4 w 106"/>
                    <a:gd name="T45" fmla="*/ 34 h 113"/>
                    <a:gd name="T46" fmla="*/ 1 w 106"/>
                    <a:gd name="T47" fmla="*/ 45 h 113"/>
                    <a:gd name="T48" fmla="*/ 0 w 106"/>
                    <a:gd name="T49" fmla="*/ 57 h 113"/>
                    <a:gd name="T50" fmla="*/ 1 w 106"/>
                    <a:gd name="T51" fmla="*/ 68 h 113"/>
                    <a:gd name="T52" fmla="*/ 4 w 106"/>
                    <a:gd name="T53" fmla="*/ 79 h 113"/>
                    <a:gd name="T54" fmla="*/ 9 w 106"/>
                    <a:gd name="T55" fmla="*/ 89 h 113"/>
                    <a:gd name="T56" fmla="*/ 16 w 106"/>
                    <a:gd name="T57" fmla="*/ 96 h 113"/>
                    <a:gd name="T58" fmla="*/ 23 w 106"/>
                    <a:gd name="T59" fmla="*/ 104 h 113"/>
                    <a:gd name="T60" fmla="*/ 32 w 106"/>
                    <a:gd name="T61" fmla="*/ 109 h 113"/>
                    <a:gd name="T62" fmla="*/ 42 w 106"/>
                    <a:gd name="T63" fmla="*/ 112 h 113"/>
                    <a:gd name="T64" fmla="*/ 53 w 106"/>
                    <a:gd name="T65" fmla="*/ 113 h 11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6"/>
                    <a:gd name="T100" fmla="*/ 0 h 113"/>
                    <a:gd name="T101" fmla="*/ 106 w 106"/>
                    <a:gd name="T102" fmla="*/ 113 h 11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6" h="113">
                      <a:moveTo>
                        <a:pt x="53" y="113"/>
                      </a:moveTo>
                      <a:lnTo>
                        <a:pt x="64" y="112"/>
                      </a:lnTo>
                      <a:lnTo>
                        <a:pt x="74" y="109"/>
                      </a:lnTo>
                      <a:lnTo>
                        <a:pt x="83" y="104"/>
                      </a:lnTo>
                      <a:lnTo>
                        <a:pt x="90" y="96"/>
                      </a:lnTo>
                      <a:lnTo>
                        <a:pt x="97" y="89"/>
                      </a:lnTo>
                      <a:lnTo>
                        <a:pt x="102" y="79"/>
                      </a:lnTo>
                      <a:lnTo>
                        <a:pt x="105" y="68"/>
                      </a:lnTo>
                      <a:lnTo>
                        <a:pt x="106" y="57"/>
                      </a:lnTo>
                      <a:lnTo>
                        <a:pt x="105" y="45"/>
                      </a:lnTo>
                      <a:lnTo>
                        <a:pt x="102" y="34"/>
                      </a:lnTo>
                      <a:lnTo>
                        <a:pt x="97" y="24"/>
                      </a:lnTo>
                      <a:lnTo>
                        <a:pt x="90" y="17"/>
                      </a:lnTo>
                      <a:lnTo>
                        <a:pt x="83" y="9"/>
                      </a:lnTo>
                      <a:lnTo>
                        <a:pt x="74" y="4"/>
                      </a:lnTo>
                      <a:lnTo>
                        <a:pt x="64" y="1"/>
                      </a:lnTo>
                      <a:lnTo>
                        <a:pt x="53" y="0"/>
                      </a:lnTo>
                      <a:lnTo>
                        <a:pt x="42" y="1"/>
                      </a:lnTo>
                      <a:lnTo>
                        <a:pt x="32" y="4"/>
                      </a:lnTo>
                      <a:lnTo>
                        <a:pt x="23" y="9"/>
                      </a:lnTo>
                      <a:lnTo>
                        <a:pt x="16" y="17"/>
                      </a:lnTo>
                      <a:lnTo>
                        <a:pt x="9" y="24"/>
                      </a:lnTo>
                      <a:lnTo>
                        <a:pt x="4" y="34"/>
                      </a:lnTo>
                      <a:lnTo>
                        <a:pt x="1" y="45"/>
                      </a:lnTo>
                      <a:lnTo>
                        <a:pt x="0" y="57"/>
                      </a:lnTo>
                      <a:lnTo>
                        <a:pt x="1" y="68"/>
                      </a:lnTo>
                      <a:lnTo>
                        <a:pt x="4" y="79"/>
                      </a:lnTo>
                      <a:lnTo>
                        <a:pt x="9" y="89"/>
                      </a:lnTo>
                      <a:lnTo>
                        <a:pt x="16" y="96"/>
                      </a:lnTo>
                      <a:lnTo>
                        <a:pt x="23" y="104"/>
                      </a:lnTo>
                      <a:lnTo>
                        <a:pt x="32" y="109"/>
                      </a:lnTo>
                      <a:lnTo>
                        <a:pt x="42" y="112"/>
                      </a:lnTo>
                      <a:lnTo>
                        <a:pt x="53" y="113"/>
                      </a:lnTo>
                      <a:close/>
                    </a:path>
                  </a:pathLst>
                </a:custGeom>
                <a:solidFill>
                  <a:srgbClr val="000000"/>
                </a:solidFill>
                <a:ln w="9525">
                  <a:noFill/>
                  <a:round/>
                  <a:headEnd/>
                  <a:tailEnd/>
                </a:ln>
              </p:spPr>
              <p:txBody>
                <a:bodyPr/>
                <a:lstStyle/>
                <a:p>
                  <a:endParaRPr lang="en-US"/>
                </a:p>
              </p:txBody>
            </p:sp>
            <p:sp>
              <p:nvSpPr>
                <p:cNvPr id="24761" name="Freeform 242"/>
                <p:cNvSpPr>
                  <a:spLocks/>
                </p:cNvSpPr>
                <p:nvPr/>
              </p:nvSpPr>
              <p:spPr bwMode="auto">
                <a:xfrm>
                  <a:off x="2385" y="3931"/>
                  <a:ext cx="51" cy="64"/>
                </a:xfrm>
                <a:custGeom>
                  <a:avLst/>
                  <a:gdLst>
                    <a:gd name="T0" fmla="*/ 47 w 95"/>
                    <a:gd name="T1" fmla="*/ 103 h 103"/>
                    <a:gd name="T2" fmla="*/ 57 w 95"/>
                    <a:gd name="T3" fmla="*/ 102 h 103"/>
                    <a:gd name="T4" fmla="*/ 66 w 95"/>
                    <a:gd name="T5" fmla="*/ 99 h 103"/>
                    <a:gd name="T6" fmla="*/ 74 w 95"/>
                    <a:gd name="T7" fmla="*/ 95 h 103"/>
                    <a:gd name="T8" fmla="*/ 81 w 95"/>
                    <a:gd name="T9" fmla="*/ 88 h 103"/>
                    <a:gd name="T10" fmla="*/ 87 w 95"/>
                    <a:gd name="T11" fmla="*/ 81 h 103"/>
                    <a:gd name="T12" fmla="*/ 91 w 95"/>
                    <a:gd name="T13" fmla="*/ 72 h 103"/>
                    <a:gd name="T14" fmla="*/ 94 w 95"/>
                    <a:gd name="T15" fmla="*/ 62 h 103"/>
                    <a:gd name="T16" fmla="*/ 95 w 95"/>
                    <a:gd name="T17" fmla="*/ 52 h 103"/>
                    <a:gd name="T18" fmla="*/ 94 w 95"/>
                    <a:gd name="T19" fmla="*/ 41 h 103"/>
                    <a:gd name="T20" fmla="*/ 91 w 95"/>
                    <a:gd name="T21" fmla="*/ 32 h 103"/>
                    <a:gd name="T22" fmla="*/ 87 w 95"/>
                    <a:gd name="T23" fmla="*/ 22 h 103"/>
                    <a:gd name="T24" fmla="*/ 81 w 95"/>
                    <a:gd name="T25" fmla="*/ 15 h 103"/>
                    <a:gd name="T26" fmla="*/ 74 w 95"/>
                    <a:gd name="T27" fmla="*/ 9 h 103"/>
                    <a:gd name="T28" fmla="*/ 66 w 95"/>
                    <a:gd name="T29" fmla="*/ 4 h 103"/>
                    <a:gd name="T30" fmla="*/ 57 w 95"/>
                    <a:gd name="T31" fmla="*/ 1 h 103"/>
                    <a:gd name="T32" fmla="*/ 47 w 95"/>
                    <a:gd name="T33" fmla="*/ 0 h 103"/>
                    <a:gd name="T34" fmla="*/ 38 w 95"/>
                    <a:gd name="T35" fmla="*/ 1 h 103"/>
                    <a:gd name="T36" fmla="*/ 29 w 95"/>
                    <a:gd name="T37" fmla="*/ 4 h 103"/>
                    <a:gd name="T38" fmla="*/ 21 w 95"/>
                    <a:gd name="T39" fmla="*/ 9 h 103"/>
                    <a:gd name="T40" fmla="*/ 14 w 95"/>
                    <a:gd name="T41" fmla="*/ 15 h 103"/>
                    <a:gd name="T42" fmla="*/ 8 w 95"/>
                    <a:gd name="T43" fmla="*/ 22 h 103"/>
                    <a:gd name="T44" fmla="*/ 4 w 95"/>
                    <a:gd name="T45" fmla="*/ 32 h 103"/>
                    <a:gd name="T46" fmla="*/ 1 w 95"/>
                    <a:gd name="T47" fmla="*/ 41 h 103"/>
                    <a:gd name="T48" fmla="*/ 0 w 95"/>
                    <a:gd name="T49" fmla="*/ 52 h 103"/>
                    <a:gd name="T50" fmla="*/ 1 w 95"/>
                    <a:gd name="T51" fmla="*/ 62 h 103"/>
                    <a:gd name="T52" fmla="*/ 4 w 95"/>
                    <a:gd name="T53" fmla="*/ 72 h 103"/>
                    <a:gd name="T54" fmla="*/ 8 w 95"/>
                    <a:gd name="T55" fmla="*/ 81 h 103"/>
                    <a:gd name="T56" fmla="*/ 14 w 95"/>
                    <a:gd name="T57" fmla="*/ 88 h 103"/>
                    <a:gd name="T58" fmla="*/ 21 w 95"/>
                    <a:gd name="T59" fmla="*/ 95 h 103"/>
                    <a:gd name="T60" fmla="*/ 29 w 95"/>
                    <a:gd name="T61" fmla="*/ 99 h 103"/>
                    <a:gd name="T62" fmla="*/ 38 w 95"/>
                    <a:gd name="T63" fmla="*/ 102 h 103"/>
                    <a:gd name="T64" fmla="*/ 47 w 95"/>
                    <a:gd name="T65" fmla="*/ 103 h 1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5"/>
                    <a:gd name="T100" fmla="*/ 0 h 103"/>
                    <a:gd name="T101" fmla="*/ 95 w 95"/>
                    <a:gd name="T102" fmla="*/ 103 h 10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5" h="103">
                      <a:moveTo>
                        <a:pt x="47" y="103"/>
                      </a:moveTo>
                      <a:lnTo>
                        <a:pt x="57" y="102"/>
                      </a:lnTo>
                      <a:lnTo>
                        <a:pt x="66" y="99"/>
                      </a:lnTo>
                      <a:lnTo>
                        <a:pt x="74" y="95"/>
                      </a:lnTo>
                      <a:lnTo>
                        <a:pt x="81" y="88"/>
                      </a:lnTo>
                      <a:lnTo>
                        <a:pt x="87" y="81"/>
                      </a:lnTo>
                      <a:lnTo>
                        <a:pt x="91" y="72"/>
                      </a:lnTo>
                      <a:lnTo>
                        <a:pt x="94" y="62"/>
                      </a:lnTo>
                      <a:lnTo>
                        <a:pt x="95" y="52"/>
                      </a:lnTo>
                      <a:lnTo>
                        <a:pt x="94" y="41"/>
                      </a:lnTo>
                      <a:lnTo>
                        <a:pt x="91" y="32"/>
                      </a:lnTo>
                      <a:lnTo>
                        <a:pt x="87" y="22"/>
                      </a:lnTo>
                      <a:lnTo>
                        <a:pt x="81" y="15"/>
                      </a:lnTo>
                      <a:lnTo>
                        <a:pt x="74" y="9"/>
                      </a:lnTo>
                      <a:lnTo>
                        <a:pt x="66" y="4"/>
                      </a:lnTo>
                      <a:lnTo>
                        <a:pt x="57" y="1"/>
                      </a:lnTo>
                      <a:lnTo>
                        <a:pt x="47" y="0"/>
                      </a:lnTo>
                      <a:lnTo>
                        <a:pt x="38" y="1"/>
                      </a:lnTo>
                      <a:lnTo>
                        <a:pt x="29" y="4"/>
                      </a:lnTo>
                      <a:lnTo>
                        <a:pt x="21" y="9"/>
                      </a:lnTo>
                      <a:lnTo>
                        <a:pt x="14" y="15"/>
                      </a:lnTo>
                      <a:lnTo>
                        <a:pt x="8" y="22"/>
                      </a:lnTo>
                      <a:lnTo>
                        <a:pt x="4" y="32"/>
                      </a:lnTo>
                      <a:lnTo>
                        <a:pt x="1" y="41"/>
                      </a:lnTo>
                      <a:lnTo>
                        <a:pt x="0" y="52"/>
                      </a:lnTo>
                      <a:lnTo>
                        <a:pt x="1" y="62"/>
                      </a:lnTo>
                      <a:lnTo>
                        <a:pt x="4" y="72"/>
                      </a:lnTo>
                      <a:lnTo>
                        <a:pt x="8" y="81"/>
                      </a:lnTo>
                      <a:lnTo>
                        <a:pt x="14" y="88"/>
                      </a:lnTo>
                      <a:lnTo>
                        <a:pt x="21" y="95"/>
                      </a:lnTo>
                      <a:lnTo>
                        <a:pt x="29" y="99"/>
                      </a:lnTo>
                      <a:lnTo>
                        <a:pt x="38" y="102"/>
                      </a:lnTo>
                      <a:lnTo>
                        <a:pt x="47" y="103"/>
                      </a:lnTo>
                      <a:close/>
                    </a:path>
                  </a:pathLst>
                </a:custGeom>
                <a:solidFill>
                  <a:srgbClr val="E5CC7F"/>
                </a:solidFill>
                <a:ln w="9525">
                  <a:noFill/>
                  <a:round/>
                  <a:headEnd/>
                  <a:tailEnd/>
                </a:ln>
              </p:spPr>
              <p:txBody>
                <a:bodyPr/>
                <a:lstStyle/>
                <a:p>
                  <a:endParaRPr lang="en-US"/>
                </a:p>
              </p:txBody>
            </p:sp>
            <p:sp>
              <p:nvSpPr>
                <p:cNvPr id="24762" name="Freeform 243"/>
                <p:cNvSpPr>
                  <a:spLocks/>
                </p:cNvSpPr>
                <p:nvPr/>
              </p:nvSpPr>
              <p:spPr bwMode="auto">
                <a:xfrm>
                  <a:off x="2393" y="3940"/>
                  <a:ext cx="27" cy="52"/>
                </a:xfrm>
                <a:custGeom>
                  <a:avLst/>
                  <a:gdLst>
                    <a:gd name="T0" fmla="*/ 48 w 50"/>
                    <a:gd name="T1" fmla="*/ 58 h 85"/>
                    <a:gd name="T2" fmla="*/ 27 w 50"/>
                    <a:gd name="T3" fmla="*/ 24 h 85"/>
                    <a:gd name="T4" fmla="*/ 37 w 50"/>
                    <a:gd name="T5" fmla="*/ 11 h 85"/>
                    <a:gd name="T6" fmla="*/ 38 w 50"/>
                    <a:gd name="T7" fmla="*/ 9 h 85"/>
                    <a:gd name="T8" fmla="*/ 38 w 50"/>
                    <a:gd name="T9" fmla="*/ 6 h 85"/>
                    <a:gd name="T10" fmla="*/ 37 w 50"/>
                    <a:gd name="T11" fmla="*/ 3 h 85"/>
                    <a:gd name="T12" fmla="*/ 36 w 50"/>
                    <a:gd name="T13" fmla="*/ 1 h 85"/>
                    <a:gd name="T14" fmla="*/ 35 w 50"/>
                    <a:gd name="T15" fmla="*/ 0 h 85"/>
                    <a:gd name="T16" fmla="*/ 33 w 50"/>
                    <a:gd name="T17" fmla="*/ 0 h 85"/>
                    <a:gd name="T18" fmla="*/ 32 w 50"/>
                    <a:gd name="T19" fmla="*/ 1 h 85"/>
                    <a:gd name="T20" fmla="*/ 30 w 50"/>
                    <a:gd name="T21" fmla="*/ 2 h 85"/>
                    <a:gd name="T22" fmla="*/ 2 w 50"/>
                    <a:gd name="T23" fmla="*/ 38 h 85"/>
                    <a:gd name="T24" fmla="*/ 1 w 50"/>
                    <a:gd name="T25" fmla="*/ 41 h 85"/>
                    <a:gd name="T26" fmla="*/ 0 w 50"/>
                    <a:gd name="T27" fmla="*/ 42 h 85"/>
                    <a:gd name="T28" fmla="*/ 0 w 50"/>
                    <a:gd name="T29" fmla="*/ 44 h 85"/>
                    <a:gd name="T30" fmla="*/ 1 w 50"/>
                    <a:gd name="T31" fmla="*/ 46 h 85"/>
                    <a:gd name="T32" fmla="*/ 3 w 50"/>
                    <a:gd name="T33" fmla="*/ 47 h 85"/>
                    <a:gd name="T34" fmla="*/ 5 w 50"/>
                    <a:gd name="T35" fmla="*/ 48 h 85"/>
                    <a:gd name="T36" fmla="*/ 7 w 50"/>
                    <a:gd name="T37" fmla="*/ 48 h 85"/>
                    <a:gd name="T38" fmla="*/ 9 w 50"/>
                    <a:gd name="T39" fmla="*/ 47 h 85"/>
                    <a:gd name="T40" fmla="*/ 22 w 50"/>
                    <a:gd name="T41" fmla="*/ 30 h 85"/>
                    <a:gd name="T42" fmla="*/ 42 w 50"/>
                    <a:gd name="T43" fmla="*/ 62 h 85"/>
                    <a:gd name="T44" fmla="*/ 43 w 50"/>
                    <a:gd name="T45" fmla="*/ 65 h 85"/>
                    <a:gd name="T46" fmla="*/ 43 w 50"/>
                    <a:gd name="T47" fmla="*/ 73 h 85"/>
                    <a:gd name="T48" fmla="*/ 38 w 50"/>
                    <a:gd name="T49" fmla="*/ 78 h 85"/>
                    <a:gd name="T50" fmla="*/ 24 w 50"/>
                    <a:gd name="T51" fmla="*/ 76 h 85"/>
                    <a:gd name="T52" fmla="*/ 25 w 50"/>
                    <a:gd name="T53" fmla="*/ 78 h 85"/>
                    <a:gd name="T54" fmla="*/ 29 w 50"/>
                    <a:gd name="T55" fmla="*/ 81 h 85"/>
                    <a:gd name="T56" fmla="*/ 34 w 50"/>
                    <a:gd name="T57" fmla="*/ 85 h 85"/>
                    <a:gd name="T58" fmla="*/ 42 w 50"/>
                    <a:gd name="T59" fmla="*/ 82 h 85"/>
                    <a:gd name="T60" fmla="*/ 44 w 50"/>
                    <a:gd name="T61" fmla="*/ 81 h 85"/>
                    <a:gd name="T62" fmla="*/ 48 w 50"/>
                    <a:gd name="T63" fmla="*/ 77 h 85"/>
                    <a:gd name="T64" fmla="*/ 50 w 50"/>
                    <a:gd name="T65" fmla="*/ 70 h 85"/>
                    <a:gd name="T66" fmla="*/ 48 w 50"/>
                    <a:gd name="T67" fmla="*/ 58 h 8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0"/>
                    <a:gd name="T103" fmla="*/ 0 h 85"/>
                    <a:gd name="T104" fmla="*/ 50 w 50"/>
                    <a:gd name="T105" fmla="*/ 85 h 8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0" h="85">
                      <a:moveTo>
                        <a:pt x="48" y="58"/>
                      </a:moveTo>
                      <a:lnTo>
                        <a:pt x="27" y="24"/>
                      </a:lnTo>
                      <a:lnTo>
                        <a:pt x="37" y="11"/>
                      </a:lnTo>
                      <a:lnTo>
                        <a:pt x="38" y="9"/>
                      </a:lnTo>
                      <a:lnTo>
                        <a:pt x="38" y="6"/>
                      </a:lnTo>
                      <a:lnTo>
                        <a:pt x="37" y="3"/>
                      </a:lnTo>
                      <a:lnTo>
                        <a:pt x="36" y="1"/>
                      </a:lnTo>
                      <a:lnTo>
                        <a:pt x="35" y="0"/>
                      </a:lnTo>
                      <a:lnTo>
                        <a:pt x="33" y="0"/>
                      </a:lnTo>
                      <a:lnTo>
                        <a:pt x="32" y="1"/>
                      </a:lnTo>
                      <a:lnTo>
                        <a:pt x="30" y="2"/>
                      </a:lnTo>
                      <a:lnTo>
                        <a:pt x="2" y="38"/>
                      </a:lnTo>
                      <a:lnTo>
                        <a:pt x="1" y="41"/>
                      </a:lnTo>
                      <a:lnTo>
                        <a:pt x="0" y="42"/>
                      </a:lnTo>
                      <a:lnTo>
                        <a:pt x="0" y="44"/>
                      </a:lnTo>
                      <a:lnTo>
                        <a:pt x="1" y="46"/>
                      </a:lnTo>
                      <a:lnTo>
                        <a:pt x="3" y="47"/>
                      </a:lnTo>
                      <a:lnTo>
                        <a:pt x="5" y="48"/>
                      </a:lnTo>
                      <a:lnTo>
                        <a:pt x="7" y="48"/>
                      </a:lnTo>
                      <a:lnTo>
                        <a:pt x="9" y="47"/>
                      </a:lnTo>
                      <a:lnTo>
                        <a:pt x="22" y="30"/>
                      </a:lnTo>
                      <a:lnTo>
                        <a:pt x="42" y="62"/>
                      </a:lnTo>
                      <a:lnTo>
                        <a:pt x="43" y="65"/>
                      </a:lnTo>
                      <a:lnTo>
                        <a:pt x="43" y="73"/>
                      </a:lnTo>
                      <a:lnTo>
                        <a:pt x="38" y="78"/>
                      </a:lnTo>
                      <a:lnTo>
                        <a:pt x="24" y="76"/>
                      </a:lnTo>
                      <a:lnTo>
                        <a:pt x="25" y="78"/>
                      </a:lnTo>
                      <a:lnTo>
                        <a:pt x="29" y="81"/>
                      </a:lnTo>
                      <a:lnTo>
                        <a:pt x="34" y="85"/>
                      </a:lnTo>
                      <a:lnTo>
                        <a:pt x="42" y="82"/>
                      </a:lnTo>
                      <a:lnTo>
                        <a:pt x="44" y="81"/>
                      </a:lnTo>
                      <a:lnTo>
                        <a:pt x="48" y="77"/>
                      </a:lnTo>
                      <a:lnTo>
                        <a:pt x="50" y="70"/>
                      </a:lnTo>
                      <a:lnTo>
                        <a:pt x="48" y="58"/>
                      </a:lnTo>
                      <a:close/>
                    </a:path>
                  </a:pathLst>
                </a:custGeom>
                <a:solidFill>
                  <a:srgbClr val="000000"/>
                </a:solidFill>
                <a:ln w="9525">
                  <a:noFill/>
                  <a:round/>
                  <a:headEnd/>
                  <a:tailEnd/>
                </a:ln>
              </p:spPr>
              <p:txBody>
                <a:bodyPr/>
                <a:lstStyle/>
                <a:p>
                  <a:endParaRPr lang="en-US"/>
                </a:p>
              </p:txBody>
            </p:sp>
            <p:sp>
              <p:nvSpPr>
                <p:cNvPr id="24763" name="Freeform 244"/>
                <p:cNvSpPr>
                  <a:spLocks/>
                </p:cNvSpPr>
                <p:nvPr/>
              </p:nvSpPr>
              <p:spPr bwMode="auto">
                <a:xfrm>
                  <a:off x="2399" y="3943"/>
                  <a:ext cx="13" cy="18"/>
                </a:xfrm>
                <a:custGeom>
                  <a:avLst/>
                  <a:gdLst>
                    <a:gd name="T0" fmla="*/ 22 w 25"/>
                    <a:gd name="T1" fmla="*/ 1 h 31"/>
                    <a:gd name="T2" fmla="*/ 23 w 25"/>
                    <a:gd name="T3" fmla="*/ 0 h 31"/>
                    <a:gd name="T4" fmla="*/ 23 w 25"/>
                    <a:gd name="T5" fmla="*/ 0 h 31"/>
                    <a:gd name="T6" fmla="*/ 24 w 25"/>
                    <a:gd name="T7" fmla="*/ 0 h 31"/>
                    <a:gd name="T8" fmla="*/ 24 w 25"/>
                    <a:gd name="T9" fmla="*/ 1 h 31"/>
                    <a:gd name="T10" fmla="*/ 24 w 25"/>
                    <a:gd name="T11" fmla="*/ 1 h 31"/>
                    <a:gd name="T12" fmla="*/ 25 w 25"/>
                    <a:gd name="T13" fmla="*/ 2 h 31"/>
                    <a:gd name="T14" fmla="*/ 25 w 25"/>
                    <a:gd name="T15" fmla="*/ 2 h 31"/>
                    <a:gd name="T16" fmla="*/ 25 w 25"/>
                    <a:gd name="T17" fmla="*/ 3 h 31"/>
                    <a:gd name="T18" fmla="*/ 24 w 25"/>
                    <a:gd name="T19" fmla="*/ 3 h 31"/>
                    <a:gd name="T20" fmla="*/ 3 w 25"/>
                    <a:gd name="T21" fmla="*/ 31 h 31"/>
                    <a:gd name="T22" fmla="*/ 2 w 25"/>
                    <a:gd name="T23" fmla="*/ 31 h 31"/>
                    <a:gd name="T24" fmla="*/ 2 w 25"/>
                    <a:gd name="T25" fmla="*/ 31 h 31"/>
                    <a:gd name="T26" fmla="*/ 1 w 25"/>
                    <a:gd name="T27" fmla="*/ 31 h 31"/>
                    <a:gd name="T28" fmla="*/ 1 w 25"/>
                    <a:gd name="T29" fmla="*/ 31 h 31"/>
                    <a:gd name="T30" fmla="*/ 1 w 25"/>
                    <a:gd name="T31" fmla="*/ 31 h 31"/>
                    <a:gd name="T32" fmla="*/ 0 w 25"/>
                    <a:gd name="T33" fmla="*/ 30 h 31"/>
                    <a:gd name="T34" fmla="*/ 0 w 25"/>
                    <a:gd name="T35" fmla="*/ 29 h 31"/>
                    <a:gd name="T36" fmla="*/ 0 w 25"/>
                    <a:gd name="T37" fmla="*/ 29 h 31"/>
                    <a:gd name="T38" fmla="*/ 1 w 25"/>
                    <a:gd name="T39" fmla="*/ 28 h 31"/>
                    <a:gd name="T40" fmla="*/ 22 w 25"/>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5"/>
                    <a:gd name="T64" fmla="*/ 0 h 31"/>
                    <a:gd name="T65" fmla="*/ 25 w 25"/>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5" h="31">
                      <a:moveTo>
                        <a:pt x="22" y="1"/>
                      </a:moveTo>
                      <a:lnTo>
                        <a:pt x="23" y="0"/>
                      </a:lnTo>
                      <a:lnTo>
                        <a:pt x="24" y="0"/>
                      </a:lnTo>
                      <a:lnTo>
                        <a:pt x="24" y="1"/>
                      </a:lnTo>
                      <a:lnTo>
                        <a:pt x="25" y="2"/>
                      </a:lnTo>
                      <a:lnTo>
                        <a:pt x="25" y="3"/>
                      </a:lnTo>
                      <a:lnTo>
                        <a:pt x="24" y="3"/>
                      </a:lnTo>
                      <a:lnTo>
                        <a:pt x="3" y="31"/>
                      </a:lnTo>
                      <a:lnTo>
                        <a:pt x="2" y="31"/>
                      </a:lnTo>
                      <a:lnTo>
                        <a:pt x="1" y="31"/>
                      </a:lnTo>
                      <a:lnTo>
                        <a:pt x="0" y="30"/>
                      </a:lnTo>
                      <a:lnTo>
                        <a:pt x="0" y="29"/>
                      </a:lnTo>
                      <a:lnTo>
                        <a:pt x="1" y="28"/>
                      </a:lnTo>
                      <a:lnTo>
                        <a:pt x="22" y="1"/>
                      </a:lnTo>
                      <a:close/>
                    </a:path>
                  </a:pathLst>
                </a:custGeom>
                <a:solidFill>
                  <a:srgbClr val="B7A042"/>
                </a:solidFill>
                <a:ln w="9525">
                  <a:noFill/>
                  <a:round/>
                  <a:headEnd/>
                  <a:tailEnd/>
                </a:ln>
              </p:spPr>
              <p:txBody>
                <a:bodyPr/>
                <a:lstStyle/>
                <a:p>
                  <a:endParaRPr lang="en-US"/>
                </a:p>
              </p:txBody>
            </p:sp>
            <p:sp>
              <p:nvSpPr>
                <p:cNvPr id="24764" name="Freeform 245"/>
                <p:cNvSpPr>
                  <a:spLocks/>
                </p:cNvSpPr>
                <p:nvPr/>
              </p:nvSpPr>
              <p:spPr bwMode="auto">
                <a:xfrm>
                  <a:off x="2396" y="3961"/>
                  <a:ext cx="3" cy="7"/>
                </a:xfrm>
                <a:custGeom>
                  <a:avLst/>
                  <a:gdLst>
                    <a:gd name="T0" fmla="*/ 5 w 6"/>
                    <a:gd name="T1" fmla="*/ 6 h 7"/>
                    <a:gd name="T2" fmla="*/ 6 w 6"/>
                    <a:gd name="T3" fmla="*/ 5 h 7"/>
                    <a:gd name="T4" fmla="*/ 6 w 6"/>
                    <a:gd name="T5" fmla="*/ 4 h 7"/>
                    <a:gd name="T6" fmla="*/ 6 w 6"/>
                    <a:gd name="T7" fmla="*/ 3 h 7"/>
                    <a:gd name="T8" fmla="*/ 5 w 6"/>
                    <a:gd name="T9" fmla="*/ 2 h 7"/>
                    <a:gd name="T10" fmla="*/ 5 w 6"/>
                    <a:gd name="T11" fmla="*/ 0 h 7"/>
                    <a:gd name="T12" fmla="*/ 4 w 6"/>
                    <a:gd name="T13" fmla="*/ 0 h 7"/>
                    <a:gd name="T14" fmla="*/ 2 w 6"/>
                    <a:gd name="T15" fmla="*/ 0 h 7"/>
                    <a:gd name="T16" fmla="*/ 1 w 6"/>
                    <a:gd name="T17" fmla="*/ 0 h 7"/>
                    <a:gd name="T18" fmla="*/ 0 w 6"/>
                    <a:gd name="T19" fmla="*/ 2 h 7"/>
                    <a:gd name="T20" fmla="*/ 0 w 6"/>
                    <a:gd name="T21" fmla="*/ 3 h 7"/>
                    <a:gd name="T22" fmla="*/ 0 w 6"/>
                    <a:gd name="T23" fmla="*/ 5 h 7"/>
                    <a:gd name="T24" fmla="*/ 1 w 6"/>
                    <a:gd name="T25" fmla="*/ 6 h 7"/>
                    <a:gd name="T26" fmla="*/ 1 w 6"/>
                    <a:gd name="T27" fmla="*/ 7 h 7"/>
                    <a:gd name="T28" fmla="*/ 2 w 6"/>
                    <a:gd name="T29" fmla="*/ 7 h 7"/>
                    <a:gd name="T30" fmla="*/ 4 w 6"/>
                    <a:gd name="T31" fmla="*/ 7 h 7"/>
                    <a:gd name="T32" fmla="*/ 5 w 6"/>
                    <a:gd name="T33" fmla="*/ 6 h 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
                    <a:gd name="T52" fmla="*/ 0 h 7"/>
                    <a:gd name="T53" fmla="*/ 6 w 6"/>
                    <a:gd name="T54" fmla="*/ 7 h 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 h="7">
                      <a:moveTo>
                        <a:pt x="5" y="6"/>
                      </a:moveTo>
                      <a:lnTo>
                        <a:pt x="6" y="5"/>
                      </a:lnTo>
                      <a:lnTo>
                        <a:pt x="6" y="4"/>
                      </a:lnTo>
                      <a:lnTo>
                        <a:pt x="6" y="3"/>
                      </a:lnTo>
                      <a:lnTo>
                        <a:pt x="5" y="2"/>
                      </a:lnTo>
                      <a:lnTo>
                        <a:pt x="5" y="0"/>
                      </a:lnTo>
                      <a:lnTo>
                        <a:pt x="4" y="0"/>
                      </a:lnTo>
                      <a:lnTo>
                        <a:pt x="2" y="0"/>
                      </a:lnTo>
                      <a:lnTo>
                        <a:pt x="1" y="0"/>
                      </a:lnTo>
                      <a:lnTo>
                        <a:pt x="0" y="2"/>
                      </a:lnTo>
                      <a:lnTo>
                        <a:pt x="0" y="3"/>
                      </a:lnTo>
                      <a:lnTo>
                        <a:pt x="0" y="5"/>
                      </a:lnTo>
                      <a:lnTo>
                        <a:pt x="1" y="6"/>
                      </a:lnTo>
                      <a:lnTo>
                        <a:pt x="1" y="7"/>
                      </a:lnTo>
                      <a:lnTo>
                        <a:pt x="2" y="7"/>
                      </a:lnTo>
                      <a:lnTo>
                        <a:pt x="4" y="7"/>
                      </a:lnTo>
                      <a:lnTo>
                        <a:pt x="5" y="6"/>
                      </a:lnTo>
                      <a:close/>
                    </a:path>
                  </a:pathLst>
                </a:custGeom>
                <a:solidFill>
                  <a:srgbClr val="B7A042"/>
                </a:solidFill>
                <a:ln w="9525">
                  <a:noFill/>
                  <a:round/>
                  <a:headEnd/>
                  <a:tailEnd/>
                </a:ln>
              </p:spPr>
              <p:txBody>
                <a:bodyPr/>
                <a:lstStyle/>
                <a:p>
                  <a:endParaRPr lang="en-US"/>
                </a:p>
              </p:txBody>
            </p:sp>
            <p:sp>
              <p:nvSpPr>
                <p:cNvPr id="24765" name="Freeform 246"/>
                <p:cNvSpPr>
                  <a:spLocks/>
                </p:cNvSpPr>
                <p:nvPr/>
              </p:nvSpPr>
              <p:spPr bwMode="auto">
                <a:xfrm>
                  <a:off x="2393" y="3940"/>
                  <a:ext cx="35" cy="49"/>
                </a:xfrm>
                <a:custGeom>
                  <a:avLst/>
                  <a:gdLst>
                    <a:gd name="T0" fmla="*/ 61 w 64"/>
                    <a:gd name="T1" fmla="*/ 0 h 84"/>
                    <a:gd name="T2" fmla="*/ 0 w 64"/>
                    <a:gd name="T3" fmla="*/ 80 h 84"/>
                    <a:gd name="T4" fmla="*/ 4 w 64"/>
                    <a:gd name="T5" fmla="*/ 84 h 84"/>
                    <a:gd name="T6" fmla="*/ 64 w 64"/>
                    <a:gd name="T7" fmla="*/ 3 h 84"/>
                    <a:gd name="T8" fmla="*/ 61 w 64"/>
                    <a:gd name="T9" fmla="*/ 0 h 84"/>
                    <a:gd name="T10" fmla="*/ 0 60000 65536"/>
                    <a:gd name="T11" fmla="*/ 0 60000 65536"/>
                    <a:gd name="T12" fmla="*/ 0 60000 65536"/>
                    <a:gd name="T13" fmla="*/ 0 60000 65536"/>
                    <a:gd name="T14" fmla="*/ 0 60000 65536"/>
                    <a:gd name="T15" fmla="*/ 0 w 64"/>
                    <a:gd name="T16" fmla="*/ 0 h 84"/>
                    <a:gd name="T17" fmla="*/ 64 w 64"/>
                    <a:gd name="T18" fmla="*/ 84 h 84"/>
                  </a:gdLst>
                  <a:ahLst/>
                  <a:cxnLst>
                    <a:cxn ang="T10">
                      <a:pos x="T0" y="T1"/>
                    </a:cxn>
                    <a:cxn ang="T11">
                      <a:pos x="T2" y="T3"/>
                    </a:cxn>
                    <a:cxn ang="T12">
                      <a:pos x="T4" y="T5"/>
                    </a:cxn>
                    <a:cxn ang="T13">
                      <a:pos x="T6" y="T7"/>
                    </a:cxn>
                    <a:cxn ang="T14">
                      <a:pos x="T8" y="T9"/>
                    </a:cxn>
                  </a:cxnLst>
                  <a:rect l="T15" t="T16" r="T17" b="T18"/>
                  <a:pathLst>
                    <a:path w="64" h="84">
                      <a:moveTo>
                        <a:pt x="61" y="0"/>
                      </a:moveTo>
                      <a:lnTo>
                        <a:pt x="0" y="80"/>
                      </a:lnTo>
                      <a:lnTo>
                        <a:pt x="4" y="84"/>
                      </a:lnTo>
                      <a:lnTo>
                        <a:pt x="64" y="3"/>
                      </a:lnTo>
                      <a:lnTo>
                        <a:pt x="61" y="0"/>
                      </a:lnTo>
                      <a:close/>
                    </a:path>
                  </a:pathLst>
                </a:custGeom>
                <a:solidFill>
                  <a:srgbClr val="000000"/>
                </a:solidFill>
                <a:ln w="9525">
                  <a:noFill/>
                  <a:round/>
                  <a:headEnd/>
                  <a:tailEnd/>
                </a:ln>
              </p:spPr>
              <p:txBody>
                <a:bodyPr/>
                <a:lstStyle/>
                <a:p>
                  <a:endParaRPr lang="en-US"/>
                </a:p>
              </p:txBody>
            </p:sp>
            <p:sp>
              <p:nvSpPr>
                <p:cNvPr id="24766" name="Freeform 247"/>
                <p:cNvSpPr>
                  <a:spLocks/>
                </p:cNvSpPr>
                <p:nvPr/>
              </p:nvSpPr>
              <p:spPr bwMode="auto">
                <a:xfrm>
                  <a:off x="2277" y="3348"/>
                  <a:ext cx="51" cy="124"/>
                </a:xfrm>
                <a:custGeom>
                  <a:avLst/>
                  <a:gdLst>
                    <a:gd name="T0" fmla="*/ 98 w 98"/>
                    <a:gd name="T1" fmla="*/ 204 h 204"/>
                    <a:gd name="T2" fmla="*/ 98 w 98"/>
                    <a:gd name="T3" fmla="*/ 17 h 204"/>
                    <a:gd name="T4" fmla="*/ 0 w 98"/>
                    <a:gd name="T5" fmla="*/ 0 h 204"/>
                    <a:gd name="T6" fmla="*/ 0 w 98"/>
                    <a:gd name="T7" fmla="*/ 186 h 204"/>
                    <a:gd name="T8" fmla="*/ 98 w 98"/>
                    <a:gd name="T9" fmla="*/ 204 h 204"/>
                    <a:gd name="T10" fmla="*/ 0 60000 65536"/>
                    <a:gd name="T11" fmla="*/ 0 60000 65536"/>
                    <a:gd name="T12" fmla="*/ 0 60000 65536"/>
                    <a:gd name="T13" fmla="*/ 0 60000 65536"/>
                    <a:gd name="T14" fmla="*/ 0 60000 65536"/>
                    <a:gd name="T15" fmla="*/ 0 w 98"/>
                    <a:gd name="T16" fmla="*/ 0 h 204"/>
                    <a:gd name="T17" fmla="*/ 98 w 98"/>
                    <a:gd name="T18" fmla="*/ 204 h 204"/>
                  </a:gdLst>
                  <a:ahLst/>
                  <a:cxnLst>
                    <a:cxn ang="T10">
                      <a:pos x="T0" y="T1"/>
                    </a:cxn>
                    <a:cxn ang="T11">
                      <a:pos x="T2" y="T3"/>
                    </a:cxn>
                    <a:cxn ang="T12">
                      <a:pos x="T4" y="T5"/>
                    </a:cxn>
                    <a:cxn ang="T13">
                      <a:pos x="T6" y="T7"/>
                    </a:cxn>
                    <a:cxn ang="T14">
                      <a:pos x="T8" y="T9"/>
                    </a:cxn>
                  </a:cxnLst>
                  <a:rect l="T15" t="T16" r="T17" b="T18"/>
                  <a:pathLst>
                    <a:path w="98" h="204">
                      <a:moveTo>
                        <a:pt x="98" y="204"/>
                      </a:moveTo>
                      <a:lnTo>
                        <a:pt x="98" y="17"/>
                      </a:lnTo>
                      <a:lnTo>
                        <a:pt x="0" y="0"/>
                      </a:lnTo>
                      <a:lnTo>
                        <a:pt x="0" y="186"/>
                      </a:lnTo>
                      <a:lnTo>
                        <a:pt x="98" y="204"/>
                      </a:lnTo>
                      <a:close/>
                    </a:path>
                  </a:pathLst>
                </a:custGeom>
                <a:solidFill>
                  <a:srgbClr val="E5D689"/>
                </a:solidFill>
                <a:ln w="9525">
                  <a:noFill/>
                  <a:round/>
                  <a:headEnd/>
                  <a:tailEnd/>
                </a:ln>
              </p:spPr>
              <p:txBody>
                <a:bodyPr/>
                <a:lstStyle/>
                <a:p>
                  <a:endParaRPr lang="en-US"/>
                </a:p>
              </p:txBody>
            </p:sp>
            <p:sp>
              <p:nvSpPr>
                <p:cNvPr id="24767" name="Freeform 248"/>
                <p:cNvSpPr>
                  <a:spLocks/>
                </p:cNvSpPr>
                <p:nvPr/>
              </p:nvSpPr>
              <p:spPr bwMode="auto">
                <a:xfrm>
                  <a:off x="2277" y="3330"/>
                  <a:ext cx="73" cy="30"/>
                </a:xfrm>
                <a:custGeom>
                  <a:avLst/>
                  <a:gdLst>
                    <a:gd name="T0" fmla="*/ 0 w 134"/>
                    <a:gd name="T1" fmla="*/ 31 h 49"/>
                    <a:gd name="T2" fmla="*/ 43 w 134"/>
                    <a:gd name="T3" fmla="*/ 0 h 49"/>
                    <a:gd name="T4" fmla="*/ 134 w 134"/>
                    <a:gd name="T5" fmla="*/ 15 h 49"/>
                    <a:gd name="T6" fmla="*/ 98 w 134"/>
                    <a:gd name="T7" fmla="*/ 49 h 49"/>
                    <a:gd name="T8" fmla="*/ 0 w 134"/>
                    <a:gd name="T9" fmla="*/ 31 h 49"/>
                    <a:gd name="T10" fmla="*/ 0 60000 65536"/>
                    <a:gd name="T11" fmla="*/ 0 60000 65536"/>
                    <a:gd name="T12" fmla="*/ 0 60000 65536"/>
                    <a:gd name="T13" fmla="*/ 0 60000 65536"/>
                    <a:gd name="T14" fmla="*/ 0 60000 65536"/>
                    <a:gd name="T15" fmla="*/ 0 w 134"/>
                    <a:gd name="T16" fmla="*/ 0 h 49"/>
                    <a:gd name="T17" fmla="*/ 134 w 134"/>
                    <a:gd name="T18" fmla="*/ 49 h 49"/>
                  </a:gdLst>
                  <a:ahLst/>
                  <a:cxnLst>
                    <a:cxn ang="T10">
                      <a:pos x="T0" y="T1"/>
                    </a:cxn>
                    <a:cxn ang="T11">
                      <a:pos x="T2" y="T3"/>
                    </a:cxn>
                    <a:cxn ang="T12">
                      <a:pos x="T4" y="T5"/>
                    </a:cxn>
                    <a:cxn ang="T13">
                      <a:pos x="T6" y="T7"/>
                    </a:cxn>
                    <a:cxn ang="T14">
                      <a:pos x="T8" y="T9"/>
                    </a:cxn>
                  </a:cxnLst>
                  <a:rect l="T15" t="T16" r="T17" b="T18"/>
                  <a:pathLst>
                    <a:path w="134" h="49">
                      <a:moveTo>
                        <a:pt x="0" y="31"/>
                      </a:moveTo>
                      <a:lnTo>
                        <a:pt x="43" y="0"/>
                      </a:lnTo>
                      <a:lnTo>
                        <a:pt x="134" y="15"/>
                      </a:lnTo>
                      <a:lnTo>
                        <a:pt x="98" y="49"/>
                      </a:lnTo>
                      <a:lnTo>
                        <a:pt x="0" y="31"/>
                      </a:lnTo>
                      <a:close/>
                    </a:path>
                  </a:pathLst>
                </a:custGeom>
                <a:solidFill>
                  <a:srgbClr val="AD9347"/>
                </a:solidFill>
                <a:ln w="9525">
                  <a:noFill/>
                  <a:round/>
                  <a:headEnd/>
                  <a:tailEnd/>
                </a:ln>
              </p:spPr>
              <p:txBody>
                <a:bodyPr/>
                <a:lstStyle/>
                <a:p>
                  <a:endParaRPr lang="en-US"/>
                </a:p>
              </p:txBody>
            </p:sp>
            <p:sp>
              <p:nvSpPr>
                <p:cNvPr id="24768" name="Freeform 249"/>
                <p:cNvSpPr>
                  <a:spLocks/>
                </p:cNvSpPr>
                <p:nvPr/>
              </p:nvSpPr>
              <p:spPr bwMode="auto">
                <a:xfrm>
                  <a:off x="2328" y="3339"/>
                  <a:ext cx="22" cy="133"/>
                </a:xfrm>
                <a:custGeom>
                  <a:avLst/>
                  <a:gdLst>
                    <a:gd name="T0" fmla="*/ 0 w 36"/>
                    <a:gd name="T1" fmla="*/ 33 h 221"/>
                    <a:gd name="T2" fmla="*/ 36 w 36"/>
                    <a:gd name="T3" fmla="*/ 0 h 221"/>
                    <a:gd name="T4" fmla="*/ 36 w 36"/>
                    <a:gd name="T5" fmla="*/ 188 h 221"/>
                    <a:gd name="T6" fmla="*/ 0 w 36"/>
                    <a:gd name="T7" fmla="*/ 221 h 221"/>
                    <a:gd name="T8" fmla="*/ 0 w 36"/>
                    <a:gd name="T9" fmla="*/ 33 h 221"/>
                    <a:gd name="T10" fmla="*/ 0 60000 65536"/>
                    <a:gd name="T11" fmla="*/ 0 60000 65536"/>
                    <a:gd name="T12" fmla="*/ 0 60000 65536"/>
                    <a:gd name="T13" fmla="*/ 0 60000 65536"/>
                    <a:gd name="T14" fmla="*/ 0 60000 65536"/>
                    <a:gd name="T15" fmla="*/ 0 w 36"/>
                    <a:gd name="T16" fmla="*/ 0 h 221"/>
                    <a:gd name="T17" fmla="*/ 36 w 36"/>
                    <a:gd name="T18" fmla="*/ 221 h 221"/>
                  </a:gdLst>
                  <a:ahLst/>
                  <a:cxnLst>
                    <a:cxn ang="T10">
                      <a:pos x="T0" y="T1"/>
                    </a:cxn>
                    <a:cxn ang="T11">
                      <a:pos x="T2" y="T3"/>
                    </a:cxn>
                    <a:cxn ang="T12">
                      <a:pos x="T4" y="T5"/>
                    </a:cxn>
                    <a:cxn ang="T13">
                      <a:pos x="T6" y="T7"/>
                    </a:cxn>
                    <a:cxn ang="T14">
                      <a:pos x="T8" y="T9"/>
                    </a:cxn>
                  </a:cxnLst>
                  <a:rect l="T15" t="T16" r="T17" b="T18"/>
                  <a:pathLst>
                    <a:path w="36" h="221">
                      <a:moveTo>
                        <a:pt x="0" y="33"/>
                      </a:moveTo>
                      <a:lnTo>
                        <a:pt x="36" y="0"/>
                      </a:lnTo>
                      <a:lnTo>
                        <a:pt x="36" y="188"/>
                      </a:lnTo>
                      <a:lnTo>
                        <a:pt x="0" y="221"/>
                      </a:lnTo>
                      <a:lnTo>
                        <a:pt x="0" y="33"/>
                      </a:lnTo>
                      <a:close/>
                    </a:path>
                  </a:pathLst>
                </a:custGeom>
                <a:solidFill>
                  <a:srgbClr val="70560A"/>
                </a:solidFill>
                <a:ln w="9525">
                  <a:noFill/>
                  <a:round/>
                  <a:headEnd/>
                  <a:tailEnd/>
                </a:ln>
              </p:spPr>
              <p:txBody>
                <a:bodyPr/>
                <a:lstStyle/>
                <a:p>
                  <a:endParaRPr lang="en-US"/>
                </a:p>
              </p:txBody>
            </p:sp>
            <p:sp>
              <p:nvSpPr>
                <p:cNvPr id="24769" name="Freeform 250"/>
                <p:cNvSpPr>
                  <a:spLocks/>
                </p:cNvSpPr>
                <p:nvPr/>
              </p:nvSpPr>
              <p:spPr bwMode="auto">
                <a:xfrm>
                  <a:off x="2390" y="3378"/>
                  <a:ext cx="54" cy="97"/>
                </a:xfrm>
                <a:custGeom>
                  <a:avLst/>
                  <a:gdLst>
                    <a:gd name="T0" fmla="*/ 98 w 98"/>
                    <a:gd name="T1" fmla="*/ 159 h 159"/>
                    <a:gd name="T2" fmla="*/ 98 w 98"/>
                    <a:gd name="T3" fmla="*/ 16 h 159"/>
                    <a:gd name="T4" fmla="*/ 0 w 98"/>
                    <a:gd name="T5" fmla="*/ 0 h 159"/>
                    <a:gd name="T6" fmla="*/ 0 w 98"/>
                    <a:gd name="T7" fmla="*/ 142 h 159"/>
                    <a:gd name="T8" fmla="*/ 98 w 98"/>
                    <a:gd name="T9" fmla="*/ 159 h 159"/>
                    <a:gd name="T10" fmla="*/ 0 60000 65536"/>
                    <a:gd name="T11" fmla="*/ 0 60000 65536"/>
                    <a:gd name="T12" fmla="*/ 0 60000 65536"/>
                    <a:gd name="T13" fmla="*/ 0 60000 65536"/>
                    <a:gd name="T14" fmla="*/ 0 60000 65536"/>
                    <a:gd name="T15" fmla="*/ 0 w 98"/>
                    <a:gd name="T16" fmla="*/ 0 h 159"/>
                    <a:gd name="T17" fmla="*/ 98 w 98"/>
                    <a:gd name="T18" fmla="*/ 159 h 159"/>
                  </a:gdLst>
                  <a:ahLst/>
                  <a:cxnLst>
                    <a:cxn ang="T10">
                      <a:pos x="T0" y="T1"/>
                    </a:cxn>
                    <a:cxn ang="T11">
                      <a:pos x="T2" y="T3"/>
                    </a:cxn>
                    <a:cxn ang="T12">
                      <a:pos x="T4" y="T5"/>
                    </a:cxn>
                    <a:cxn ang="T13">
                      <a:pos x="T6" y="T7"/>
                    </a:cxn>
                    <a:cxn ang="T14">
                      <a:pos x="T8" y="T9"/>
                    </a:cxn>
                  </a:cxnLst>
                  <a:rect l="T15" t="T16" r="T17" b="T18"/>
                  <a:pathLst>
                    <a:path w="98" h="159">
                      <a:moveTo>
                        <a:pt x="98" y="159"/>
                      </a:moveTo>
                      <a:lnTo>
                        <a:pt x="98" y="16"/>
                      </a:lnTo>
                      <a:lnTo>
                        <a:pt x="0" y="0"/>
                      </a:lnTo>
                      <a:lnTo>
                        <a:pt x="0" y="142"/>
                      </a:lnTo>
                      <a:lnTo>
                        <a:pt x="98" y="159"/>
                      </a:lnTo>
                      <a:close/>
                    </a:path>
                  </a:pathLst>
                </a:custGeom>
                <a:solidFill>
                  <a:srgbClr val="C6B260"/>
                </a:solidFill>
                <a:ln w="9525">
                  <a:noFill/>
                  <a:round/>
                  <a:headEnd/>
                  <a:tailEnd/>
                </a:ln>
              </p:spPr>
              <p:txBody>
                <a:bodyPr/>
                <a:lstStyle/>
                <a:p>
                  <a:endParaRPr lang="en-US"/>
                </a:p>
              </p:txBody>
            </p:sp>
            <p:sp>
              <p:nvSpPr>
                <p:cNvPr id="24770" name="Freeform 251"/>
                <p:cNvSpPr>
                  <a:spLocks/>
                </p:cNvSpPr>
                <p:nvPr/>
              </p:nvSpPr>
              <p:spPr bwMode="auto">
                <a:xfrm>
                  <a:off x="2390" y="3342"/>
                  <a:ext cx="90" cy="48"/>
                </a:xfrm>
                <a:custGeom>
                  <a:avLst/>
                  <a:gdLst>
                    <a:gd name="T0" fmla="*/ 0 w 161"/>
                    <a:gd name="T1" fmla="*/ 60 h 77"/>
                    <a:gd name="T2" fmla="*/ 73 w 161"/>
                    <a:gd name="T3" fmla="*/ 0 h 77"/>
                    <a:gd name="T4" fmla="*/ 161 w 161"/>
                    <a:gd name="T5" fmla="*/ 15 h 77"/>
                    <a:gd name="T6" fmla="*/ 98 w 161"/>
                    <a:gd name="T7" fmla="*/ 77 h 77"/>
                    <a:gd name="T8" fmla="*/ 0 w 161"/>
                    <a:gd name="T9" fmla="*/ 60 h 77"/>
                    <a:gd name="T10" fmla="*/ 0 60000 65536"/>
                    <a:gd name="T11" fmla="*/ 0 60000 65536"/>
                    <a:gd name="T12" fmla="*/ 0 60000 65536"/>
                    <a:gd name="T13" fmla="*/ 0 60000 65536"/>
                    <a:gd name="T14" fmla="*/ 0 60000 65536"/>
                    <a:gd name="T15" fmla="*/ 0 w 161"/>
                    <a:gd name="T16" fmla="*/ 0 h 77"/>
                    <a:gd name="T17" fmla="*/ 161 w 161"/>
                    <a:gd name="T18" fmla="*/ 77 h 77"/>
                  </a:gdLst>
                  <a:ahLst/>
                  <a:cxnLst>
                    <a:cxn ang="T10">
                      <a:pos x="T0" y="T1"/>
                    </a:cxn>
                    <a:cxn ang="T11">
                      <a:pos x="T2" y="T3"/>
                    </a:cxn>
                    <a:cxn ang="T12">
                      <a:pos x="T4" y="T5"/>
                    </a:cxn>
                    <a:cxn ang="T13">
                      <a:pos x="T6" y="T7"/>
                    </a:cxn>
                    <a:cxn ang="T14">
                      <a:pos x="T8" y="T9"/>
                    </a:cxn>
                  </a:cxnLst>
                  <a:rect l="T15" t="T16" r="T17" b="T18"/>
                  <a:pathLst>
                    <a:path w="161" h="77">
                      <a:moveTo>
                        <a:pt x="0" y="60"/>
                      </a:moveTo>
                      <a:lnTo>
                        <a:pt x="73" y="0"/>
                      </a:lnTo>
                      <a:lnTo>
                        <a:pt x="161" y="15"/>
                      </a:lnTo>
                      <a:lnTo>
                        <a:pt x="98" y="77"/>
                      </a:lnTo>
                      <a:lnTo>
                        <a:pt x="0" y="60"/>
                      </a:lnTo>
                      <a:close/>
                    </a:path>
                  </a:pathLst>
                </a:custGeom>
                <a:solidFill>
                  <a:srgbClr val="A3893D"/>
                </a:solidFill>
                <a:ln w="9525">
                  <a:noFill/>
                  <a:round/>
                  <a:headEnd/>
                  <a:tailEnd/>
                </a:ln>
              </p:spPr>
              <p:txBody>
                <a:bodyPr/>
                <a:lstStyle/>
                <a:p>
                  <a:endParaRPr lang="en-US"/>
                </a:p>
              </p:txBody>
            </p:sp>
            <p:sp>
              <p:nvSpPr>
                <p:cNvPr id="24771" name="Freeform 252"/>
                <p:cNvSpPr>
                  <a:spLocks/>
                </p:cNvSpPr>
                <p:nvPr/>
              </p:nvSpPr>
              <p:spPr bwMode="auto">
                <a:xfrm>
                  <a:off x="2444" y="3354"/>
                  <a:ext cx="36" cy="121"/>
                </a:xfrm>
                <a:custGeom>
                  <a:avLst/>
                  <a:gdLst>
                    <a:gd name="T0" fmla="*/ 0 w 63"/>
                    <a:gd name="T1" fmla="*/ 60 h 203"/>
                    <a:gd name="T2" fmla="*/ 63 w 63"/>
                    <a:gd name="T3" fmla="*/ 0 h 203"/>
                    <a:gd name="T4" fmla="*/ 63 w 63"/>
                    <a:gd name="T5" fmla="*/ 144 h 203"/>
                    <a:gd name="T6" fmla="*/ 0 w 63"/>
                    <a:gd name="T7" fmla="*/ 203 h 203"/>
                    <a:gd name="T8" fmla="*/ 0 w 63"/>
                    <a:gd name="T9" fmla="*/ 60 h 203"/>
                    <a:gd name="T10" fmla="*/ 0 60000 65536"/>
                    <a:gd name="T11" fmla="*/ 0 60000 65536"/>
                    <a:gd name="T12" fmla="*/ 0 60000 65536"/>
                    <a:gd name="T13" fmla="*/ 0 60000 65536"/>
                    <a:gd name="T14" fmla="*/ 0 60000 65536"/>
                    <a:gd name="T15" fmla="*/ 0 w 63"/>
                    <a:gd name="T16" fmla="*/ 0 h 203"/>
                    <a:gd name="T17" fmla="*/ 63 w 63"/>
                    <a:gd name="T18" fmla="*/ 203 h 203"/>
                  </a:gdLst>
                  <a:ahLst/>
                  <a:cxnLst>
                    <a:cxn ang="T10">
                      <a:pos x="T0" y="T1"/>
                    </a:cxn>
                    <a:cxn ang="T11">
                      <a:pos x="T2" y="T3"/>
                    </a:cxn>
                    <a:cxn ang="T12">
                      <a:pos x="T4" y="T5"/>
                    </a:cxn>
                    <a:cxn ang="T13">
                      <a:pos x="T6" y="T7"/>
                    </a:cxn>
                    <a:cxn ang="T14">
                      <a:pos x="T8" y="T9"/>
                    </a:cxn>
                  </a:cxnLst>
                  <a:rect l="T15" t="T16" r="T17" b="T18"/>
                  <a:pathLst>
                    <a:path w="63" h="203">
                      <a:moveTo>
                        <a:pt x="0" y="60"/>
                      </a:moveTo>
                      <a:lnTo>
                        <a:pt x="63" y="0"/>
                      </a:lnTo>
                      <a:lnTo>
                        <a:pt x="63" y="144"/>
                      </a:lnTo>
                      <a:lnTo>
                        <a:pt x="0" y="203"/>
                      </a:lnTo>
                      <a:lnTo>
                        <a:pt x="0" y="60"/>
                      </a:lnTo>
                      <a:close/>
                    </a:path>
                  </a:pathLst>
                </a:custGeom>
                <a:solidFill>
                  <a:srgbClr val="593F00"/>
                </a:solidFill>
                <a:ln w="9525">
                  <a:noFill/>
                  <a:round/>
                  <a:headEnd/>
                  <a:tailEnd/>
                </a:ln>
              </p:spPr>
              <p:txBody>
                <a:bodyPr/>
                <a:lstStyle/>
                <a:p>
                  <a:endParaRPr lang="en-US"/>
                </a:p>
              </p:txBody>
            </p:sp>
          </p:grpSp>
        </p:grpSp>
      </p:grpSp>
      <p:grpSp>
        <p:nvGrpSpPr>
          <p:cNvPr id="24584" name="Group 253"/>
          <p:cNvGrpSpPr>
            <a:grpSpLocks/>
          </p:cNvGrpSpPr>
          <p:nvPr/>
        </p:nvGrpSpPr>
        <p:grpSpPr bwMode="auto">
          <a:xfrm>
            <a:off x="411163" y="4838700"/>
            <a:ext cx="1644650" cy="1644650"/>
            <a:chOff x="4580" y="2852"/>
            <a:chExt cx="1036" cy="1036"/>
          </a:xfrm>
        </p:grpSpPr>
        <p:sp>
          <p:nvSpPr>
            <p:cNvPr id="24586" name="Oval 254"/>
            <p:cNvSpPr>
              <a:spLocks noChangeAspect="1" noChangeArrowheads="1"/>
            </p:cNvSpPr>
            <p:nvPr/>
          </p:nvSpPr>
          <p:spPr bwMode="auto">
            <a:xfrm>
              <a:off x="4580" y="2852"/>
              <a:ext cx="1036" cy="1036"/>
            </a:xfrm>
            <a:prstGeom prst="ellipse">
              <a:avLst/>
            </a:prstGeom>
            <a:solidFill>
              <a:schemeClr val="accent2"/>
            </a:solidFill>
            <a:ln w="9525" algn="ctr">
              <a:noFill/>
              <a:round/>
              <a:headEnd/>
              <a:tailEnd/>
            </a:ln>
          </p:spPr>
          <p:txBody>
            <a:bodyPr/>
            <a:lstStyle/>
            <a:p>
              <a:r>
                <a:rPr lang="en-US" sz="1400">
                  <a:solidFill>
                    <a:schemeClr val="bg1"/>
                  </a:solidFill>
                </a:rPr>
                <a:t>Air Carriers</a:t>
              </a:r>
            </a:p>
          </p:txBody>
        </p:sp>
        <p:pic>
          <p:nvPicPr>
            <p:cNvPr id="24587" name="Picture 255" descr="MCj03886760000[1]"/>
            <p:cNvPicPr>
              <a:picLocks noChangeAspect="1" noChangeArrowheads="1"/>
            </p:cNvPicPr>
            <p:nvPr/>
          </p:nvPicPr>
          <p:blipFill>
            <a:blip r:embed="rId3"/>
            <a:srcRect/>
            <a:stretch>
              <a:fillRect/>
            </a:stretch>
          </p:blipFill>
          <p:spPr bwMode="auto">
            <a:xfrm>
              <a:off x="4611" y="3359"/>
              <a:ext cx="974" cy="207"/>
            </a:xfrm>
            <a:prstGeom prst="rect">
              <a:avLst/>
            </a:prstGeom>
            <a:noFill/>
            <a:ln w="9525">
              <a:noFill/>
              <a:miter lim="800000"/>
              <a:headEnd/>
              <a:tailEnd/>
            </a:ln>
          </p:spPr>
        </p:pic>
      </p:grpSp>
      <p:sp>
        <p:nvSpPr>
          <p:cNvPr id="24585" name="Rectangle 256"/>
          <p:cNvSpPr>
            <a:spLocks noGrp="1" noChangeArrowheads="1"/>
          </p:cNvSpPr>
          <p:nvPr>
            <p:ph type="title"/>
          </p:nvPr>
        </p:nvSpPr>
        <p:spPr/>
        <p:txBody>
          <a:bodyPr/>
          <a:lstStyle/>
          <a:p>
            <a:pPr eaLnBrk="1" hangingPunct="1"/>
            <a:r>
              <a:rPr lang="nl-NL" smtClean="0"/>
              <a:t>Your Role in Phase One Deployment</a:t>
            </a:r>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CCSP Phase One Considerations</a:t>
            </a:r>
          </a:p>
        </p:txBody>
      </p:sp>
      <p:sp>
        <p:nvSpPr>
          <p:cNvPr id="402436" name="AutoShape 4"/>
          <p:cNvSpPr>
            <a:spLocks noChangeArrowheads="1"/>
          </p:cNvSpPr>
          <p:nvPr/>
        </p:nvSpPr>
        <p:spPr bwMode="auto">
          <a:xfrm>
            <a:off x="342900" y="1979613"/>
            <a:ext cx="2286000" cy="593725"/>
          </a:xfrm>
          <a:prstGeom prst="homePlate">
            <a:avLst>
              <a:gd name="adj" fmla="val 42781"/>
            </a:avLst>
          </a:prstGeom>
          <a:solidFill>
            <a:schemeClr val="accent1"/>
          </a:solidFill>
          <a:ln w="6350" algn="ctr">
            <a:noFill/>
            <a:miter lim="800000"/>
            <a:headEnd/>
            <a:tailEnd/>
          </a:ln>
          <a:effectLst>
            <a:outerShdw dist="17961" dir="2700000" algn="ctr" rotWithShape="0">
              <a:srgbClr val="808080"/>
            </a:outerShdw>
          </a:effectLst>
        </p:spPr>
        <p:txBody>
          <a:bodyPr tIns="91440" bIns="91440" anchor="ctr"/>
          <a:lstStyle/>
          <a:p>
            <a:pPr algn="l">
              <a:spcBef>
                <a:spcPct val="50000"/>
              </a:spcBef>
              <a:buClr>
                <a:srgbClr val="000066"/>
              </a:buClr>
              <a:buFont typeface="Wingdings" pitchFamily="2" charset="2"/>
              <a:buNone/>
              <a:defRPr/>
            </a:pPr>
            <a:r>
              <a:rPr lang="en-US" sz="1400">
                <a:latin typeface="Arial" charset="0"/>
              </a:rPr>
              <a:t>Cost of Cargo Delays</a:t>
            </a:r>
            <a:endParaRPr lang="nl-NL" sz="1400">
              <a:solidFill>
                <a:srgbClr val="091D5D"/>
              </a:solidFill>
              <a:latin typeface="Arial" charset="0"/>
            </a:endParaRPr>
          </a:p>
        </p:txBody>
      </p:sp>
      <p:sp>
        <p:nvSpPr>
          <p:cNvPr id="25604" name="Rectangle 5"/>
          <p:cNvSpPr>
            <a:spLocks noChangeArrowheads="1"/>
          </p:cNvSpPr>
          <p:nvPr/>
        </p:nvSpPr>
        <p:spPr bwMode="auto">
          <a:xfrm>
            <a:off x="419100" y="793750"/>
            <a:ext cx="2133600" cy="349250"/>
          </a:xfrm>
          <a:prstGeom prst="rect">
            <a:avLst/>
          </a:prstGeom>
          <a:noFill/>
          <a:ln w="9525" algn="ctr">
            <a:noFill/>
            <a:miter lim="800000"/>
            <a:headEnd/>
            <a:tailEnd/>
          </a:ln>
        </p:spPr>
        <p:txBody>
          <a:bodyPr anchor="ctr"/>
          <a:lstStyle/>
          <a:p>
            <a:r>
              <a:rPr lang="en-US" sz="1400" u="sng"/>
              <a:t>Cost Factor</a:t>
            </a:r>
            <a:endParaRPr lang="en-US" sz="1400"/>
          </a:p>
        </p:txBody>
      </p:sp>
      <p:sp>
        <p:nvSpPr>
          <p:cNvPr id="402438" name="AutoShape 6"/>
          <p:cNvSpPr>
            <a:spLocks noChangeArrowheads="1"/>
          </p:cNvSpPr>
          <p:nvPr/>
        </p:nvSpPr>
        <p:spPr bwMode="auto">
          <a:xfrm>
            <a:off x="342900" y="2752725"/>
            <a:ext cx="2286000" cy="593725"/>
          </a:xfrm>
          <a:prstGeom prst="homePlate">
            <a:avLst>
              <a:gd name="adj" fmla="val 42781"/>
            </a:avLst>
          </a:prstGeom>
          <a:solidFill>
            <a:schemeClr val="accent1"/>
          </a:solidFill>
          <a:ln w="6350" algn="ctr">
            <a:noFill/>
            <a:miter lim="800000"/>
            <a:headEnd/>
            <a:tailEnd/>
          </a:ln>
          <a:effectLst>
            <a:outerShdw dist="17961" dir="2700000" algn="ctr" rotWithShape="0">
              <a:srgbClr val="808080"/>
            </a:outerShdw>
          </a:effectLst>
        </p:spPr>
        <p:txBody>
          <a:bodyPr tIns="91440" bIns="91440" anchor="ctr"/>
          <a:lstStyle/>
          <a:p>
            <a:pPr algn="l">
              <a:spcBef>
                <a:spcPct val="50000"/>
              </a:spcBef>
              <a:buClr>
                <a:srgbClr val="000066"/>
              </a:buClr>
              <a:buFont typeface="Wingdings" pitchFamily="2" charset="2"/>
              <a:buNone/>
              <a:defRPr/>
            </a:pPr>
            <a:r>
              <a:rPr lang="en-US" sz="1400">
                <a:latin typeface="Arial" charset="0"/>
              </a:rPr>
              <a:t>Screening Fees</a:t>
            </a:r>
            <a:endParaRPr lang="nl-NL" sz="1400">
              <a:solidFill>
                <a:srgbClr val="091D5D"/>
              </a:solidFill>
              <a:latin typeface="Arial" charset="0"/>
            </a:endParaRPr>
          </a:p>
        </p:txBody>
      </p:sp>
      <p:sp>
        <p:nvSpPr>
          <p:cNvPr id="402439" name="AutoShape 7"/>
          <p:cNvSpPr>
            <a:spLocks noChangeArrowheads="1"/>
          </p:cNvSpPr>
          <p:nvPr/>
        </p:nvSpPr>
        <p:spPr bwMode="auto">
          <a:xfrm>
            <a:off x="342900" y="3527425"/>
            <a:ext cx="2286000" cy="593725"/>
          </a:xfrm>
          <a:prstGeom prst="homePlate">
            <a:avLst>
              <a:gd name="adj" fmla="val 42781"/>
            </a:avLst>
          </a:prstGeom>
          <a:solidFill>
            <a:schemeClr val="accent1"/>
          </a:solidFill>
          <a:ln w="6350" algn="ctr">
            <a:noFill/>
            <a:miter lim="800000"/>
            <a:headEnd/>
            <a:tailEnd/>
          </a:ln>
          <a:effectLst>
            <a:outerShdw dist="17961" dir="2700000" algn="ctr" rotWithShape="0">
              <a:srgbClr val="808080"/>
            </a:outerShdw>
          </a:effectLst>
        </p:spPr>
        <p:txBody>
          <a:bodyPr tIns="91440" bIns="91440" anchor="ctr"/>
          <a:lstStyle/>
          <a:p>
            <a:pPr algn="l">
              <a:spcBef>
                <a:spcPct val="50000"/>
              </a:spcBef>
              <a:buClr>
                <a:srgbClr val="000066"/>
              </a:buClr>
              <a:buFont typeface="Wingdings" pitchFamily="2" charset="2"/>
              <a:buNone/>
              <a:defRPr/>
            </a:pPr>
            <a:r>
              <a:rPr lang="en-US" sz="1400">
                <a:latin typeface="Arial" charset="0"/>
              </a:rPr>
              <a:t>Program Application</a:t>
            </a:r>
            <a:endParaRPr lang="nl-NL" sz="1400">
              <a:latin typeface="Arial" charset="0"/>
            </a:endParaRPr>
          </a:p>
        </p:txBody>
      </p:sp>
      <p:sp>
        <p:nvSpPr>
          <p:cNvPr id="402440" name="AutoShape 8"/>
          <p:cNvSpPr>
            <a:spLocks noChangeArrowheads="1"/>
          </p:cNvSpPr>
          <p:nvPr/>
        </p:nvSpPr>
        <p:spPr bwMode="auto">
          <a:xfrm>
            <a:off x="342900" y="4300538"/>
            <a:ext cx="2286000" cy="593725"/>
          </a:xfrm>
          <a:prstGeom prst="homePlate">
            <a:avLst>
              <a:gd name="adj" fmla="val 42781"/>
            </a:avLst>
          </a:prstGeom>
          <a:solidFill>
            <a:schemeClr val="accent1"/>
          </a:solidFill>
          <a:ln w="6350" algn="ctr">
            <a:noFill/>
            <a:miter lim="800000"/>
            <a:headEnd/>
            <a:tailEnd/>
          </a:ln>
          <a:effectLst>
            <a:outerShdw dist="17961" dir="2700000" algn="ctr" rotWithShape="0">
              <a:srgbClr val="808080"/>
            </a:outerShdw>
          </a:effectLst>
        </p:spPr>
        <p:txBody>
          <a:bodyPr tIns="91440" bIns="91440" anchor="ctr"/>
          <a:lstStyle/>
          <a:p>
            <a:pPr algn="l">
              <a:spcBef>
                <a:spcPct val="50000"/>
              </a:spcBef>
              <a:buClr>
                <a:srgbClr val="000066"/>
              </a:buClr>
              <a:buFont typeface="Wingdings" pitchFamily="2" charset="2"/>
              <a:buNone/>
              <a:defRPr/>
            </a:pPr>
            <a:r>
              <a:rPr lang="en-US" sz="1400">
                <a:latin typeface="Arial" charset="0"/>
              </a:rPr>
              <a:t>Program Validation</a:t>
            </a:r>
            <a:endParaRPr lang="nl-NL" sz="1400">
              <a:latin typeface="Arial" charset="0"/>
            </a:endParaRPr>
          </a:p>
        </p:txBody>
      </p:sp>
      <p:sp>
        <p:nvSpPr>
          <p:cNvPr id="402441" name="AutoShape 9"/>
          <p:cNvSpPr>
            <a:spLocks noChangeArrowheads="1"/>
          </p:cNvSpPr>
          <p:nvPr/>
        </p:nvSpPr>
        <p:spPr bwMode="auto">
          <a:xfrm>
            <a:off x="342900" y="5073650"/>
            <a:ext cx="2286000" cy="593725"/>
          </a:xfrm>
          <a:prstGeom prst="homePlate">
            <a:avLst>
              <a:gd name="adj" fmla="val 42781"/>
            </a:avLst>
          </a:prstGeom>
          <a:solidFill>
            <a:schemeClr val="accent1"/>
          </a:solidFill>
          <a:ln w="6350" algn="ctr">
            <a:noFill/>
            <a:miter lim="800000"/>
            <a:headEnd/>
            <a:tailEnd/>
          </a:ln>
          <a:effectLst>
            <a:outerShdw dist="17961" dir="2700000" algn="ctr" rotWithShape="0">
              <a:srgbClr val="808080"/>
            </a:outerShdw>
          </a:effectLst>
        </p:spPr>
        <p:txBody>
          <a:bodyPr tIns="91440" bIns="91440" anchor="ctr"/>
          <a:lstStyle/>
          <a:p>
            <a:pPr algn="l">
              <a:spcBef>
                <a:spcPct val="50000"/>
              </a:spcBef>
              <a:buClr>
                <a:srgbClr val="000066"/>
              </a:buClr>
              <a:buFont typeface="Wingdings" pitchFamily="2" charset="2"/>
              <a:buNone/>
              <a:defRPr/>
            </a:pPr>
            <a:r>
              <a:rPr lang="en-US" sz="1400">
                <a:latin typeface="Arial" charset="0"/>
              </a:rPr>
              <a:t>Implementing CCSP Standards</a:t>
            </a:r>
            <a:endParaRPr lang="nl-NL" sz="1400">
              <a:latin typeface="Arial" charset="0"/>
            </a:endParaRPr>
          </a:p>
        </p:txBody>
      </p:sp>
      <p:sp>
        <p:nvSpPr>
          <p:cNvPr id="402442" name="AutoShape 10"/>
          <p:cNvSpPr>
            <a:spLocks noChangeArrowheads="1"/>
          </p:cNvSpPr>
          <p:nvPr/>
        </p:nvSpPr>
        <p:spPr bwMode="auto">
          <a:xfrm>
            <a:off x="342900" y="5848350"/>
            <a:ext cx="2286000" cy="593725"/>
          </a:xfrm>
          <a:prstGeom prst="homePlate">
            <a:avLst>
              <a:gd name="adj" fmla="val 42781"/>
            </a:avLst>
          </a:prstGeom>
          <a:solidFill>
            <a:schemeClr val="accent1"/>
          </a:solidFill>
          <a:ln w="6350" algn="ctr">
            <a:noFill/>
            <a:miter lim="800000"/>
            <a:headEnd/>
            <a:tailEnd/>
          </a:ln>
          <a:effectLst>
            <a:outerShdw dist="17961" dir="2700000" algn="ctr" rotWithShape="0">
              <a:srgbClr val="808080"/>
            </a:outerShdw>
          </a:effectLst>
        </p:spPr>
        <p:txBody>
          <a:bodyPr tIns="91440" bIns="91440" anchor="ctr"/>
          <a:lstStyle/>
          <a:p>
            <a:pPr algn="l">
              <a:spcBef>
                <a:spcPct val="50000"/>
              </a:spcBef>
              <a:buClr>
                <a:srgbClr val="000066"/>
              </a:buClr>
              <a:buFont typeface="Wingdings" pitchFamily="2" charset="2"/>
              <a:buNone/>
              <a:defRPr/>
            </a:pPr>
            <a:r>
              <a:rPr lang="en-US" sz="1400">
                <a:latin typeface="Arial" charset="0"/>
              </a:rPr>
              <a:t>Personnel Standards</a:t>
            </a:r>
            <a:endParaRPr lang="nl-NL" sz="1400">
              <a:latin typeface="Arial" charset="0"/>
            </a:endParaRPr>
          </a:p>
        </p:txBody>
      </p:sp>
      <p:sp>
        <p:nvSpPr>
          <p:cNvPr id="402443" name="AutoShape 11"/>
          <p:cNvSpPr>
            <a:spLocks noChangeArrowheads="1"/>
          </p:cNvSpPr>
          <p:nvPr/>
        </p:nvSpPr>
        <p:spPr bwMode="auto">
          <a:xfrm>
            <a:off x="342900" y="1206500"/>
            <a:ext cx="2286000" cy="593725"/>
          </a:xfrm>
          <a:prstGeom prst="homePlate">
            <a:avLst>
              <a:gd name="adj" fmla="val 42781"/>
            </a:avLst>
          </a:prstGeom>
          <a:solidFill>
            <a:schemeClr val="accent1"/>
          </a:solidFill>
          <a:ln w="6350" algn="ctr">
            <a:noFill/>
            <a:miter lim="800000"/>
            <a:headEnd/>
            <a:tailEnd/>
          </a:ln>
          <a:effectLst>
            <a:outerShdw dist="17961" dir="2700000" algn="ctr" rotWithShape="0">
              <a:srgbClr val="808080"/>
            </a:outerShdw>
          </a:effectLst>
        </p:spPr>
        <p:txBody>
          <a:bodyPr tIns="91440" bIns="91440" anchor="ctr"/>
          <a:lstStyle/>
          <a:p>
            <a:pPr algn="l">
              <a:spcBef>
                <a:spcPct val="50000"/>
              </a:spcBef>
              <a:buClr>
                <a:srgbClr val="000066"/>
              </a:buClr>
              <a:buFont typeface="Wingdings" pitchFamily="2" charset="2"/>
              <a:buNone/>
              <a:defRPr/>
            </a:pPr>
            <a:r>
              <a:rPr lang="en-US" sz="1400">
                <a:latin typeface="Arial" charset="0"/>
              </a:rPr>
              <a:t>Cargo Configuration</a:t>
            </a:r>
            <a:endParaRPr lang="nl-NL" sz="1400">
              <a:latin typeface="Arial" charset="0"/>
            </a:endParaRPr>
          </a:p>
        </p:txBody>
      </p:sp>
      <p:sp>
        <p:nvSpPr>
          <p:cNvPr id="25611" name="AutoShape 12"/>
          <p:cNvSpPr>
            <a:spLocks noChangeArrowheads="1"/>
          </p:cNvSpPr>
          <p:nvPr/>
        </p:nvSpPr>
        <p:spPr bwMode="auto">
          <a:xfrm flipH="1">
            <a:off x="2628900" y="1206500"/>
            <a:ext cx="6400800" cy="593725"/>
          </a:xfrm>
          <a:prstGeom prst="homePlate">
            <a:avLst>
              <a:gd name="adj" fmla="val 42774"/>
            </a:avLst>
          </a:prstGeom>
          <a:solidFill>
            <a:schemeClr val="tx2"/>
          </a:solidFill>
          <a:ln w="28575" algn="ctr">
            <a:noFill/>
            <a:miter lim="800000"/>
            <a:headEnd/>
            <a:tailEnd/>
          </a:ln>
        </p:spPr>
        <p:txBody>
          <a:bodyPr lIns="45720" rIns="182880" anchor="ctr"/>
          <a:lstStyle/>
          <a:p>
            <a:pPr algn="l"/>
            <a:r>
              <a:rPr lang="en-US" sz="1200">
                <a:solidFill>
                  <a:schemeClr val="bg1"/>
                </a:solidFill>
              </a:rPr>
              <a:t>100% screening must occur at the piece level.  Consolidated cargo will be broken down at the freight forwarder/air carrier.</a:t>
            </a:r>
          </a:p>
        </p:txBody>
      </p:sp>
      <p:sp>
        <p:nvSpPr>
          <p:cNvPr id="25612" name="AutoShape 13"/>
          <p:cNvSpPr>
            <a:spLocks noChangeArrowheads="1"/>
          </p:cNvSpPr>
          <p:nvPr/>
        </p:nvSpPr>
        <p:spPr bwMode="auto">
          <a:xfrm flipH="1">
            <a:off x="2628900" y="1979613"/>
            <a:ext cx="6400800" cy="593725"/>
          </a:xfrm>
          <a:prstGeom prst="homePlate">
            <a:avLst>
              <a:gd name="adj" fmla="val 42774"/>
            </a:avLst>
          </a:prstGeom>
          <a:solidFill>
            <a:schemeClr val="tx2"/>
          </a:solidFill>
          <a:ln w="28575" algn="ctr">
            <a:noFill/>
            <a:miter lim="800000"/>
            <a:headEnd/>
            <a:tailEnd/>
          </a:ln>
        </p:spPr>
        <p:txBody>
          <a:bodyPr lIns="45720" rIns="182880" anchor="ctr"/>
          <a:lstStyle/>
          <a:p>
            <a:pPr algn="l"/>
            <a:r>
              <a:rPr lang="en-US" sz="1200">
                <a:solidFill>
                  <a:schemeClr val="bg1"/>
                </a:solidFill>
              </a:rPr>
              <a:t>Significant delay times are expected if 100% screening remains at the air carrier only. </a:t>
            </a:r>
          </a:p>
        </p:txBody>
      </p:sp>
      <p:sp>
        <p:nvSpPr>
          <p:cNvPr id="25613" name="AutoShape 14"/>
          <p:cNvSpPr>
            <a:spLocks noChangeArrowheads="1"/>
          </p:cNvSpPr>
          <p:nvPr/>
        </p:nvSpPr>
        <p:spPr bwMode="auto">
          <a:xfrm flipH="1">
            <a:off x="2628900" y="2752725"/>
            <a:ext cx="6400800" cy="593725"/>
          </a:xfrm>
          <a:prstGeom prst="homePlate">
            <a:avLst>
              <a:gd name="adj" fmla="val 42774"/>
            </a:avLst>
          </a:prstGeom>
          <a:solidFill>
            <a:schemeClr val="tx2"/>
          </a:solidFill>
          <a:ln w="28575" algn="ctr">
            <a:noFill/>
            <a:miter lim="800000"/>
            <a:headEnd/>
            <a:tailEnd/>
          </a:ln>
        </p:spPr>
        <p:txBody>
          <a:bodyPr lIns="45720" rIns="182880" anchor="ctr"/>
          <a:lstStyle/>
          <a:p>
            <a:pPr algn="l" eaLnBrk="0" hangingPunct="0">
              <a:spcAft>
                <a:spcPct val="100000"/>
              </a:spcAft>
              <a:buFont typeface="Wingdings" pitchFamily="2" charset="2"/>
              <a:buNone/>
            </a:pPr>
            <a:r>
              <a:rPr lang="en-US" sz="1200" dirty="0">
                <a:solidFill>
                  <a:schemeClr val="bg1"/>
                </a:solidFill>
              </a:rPr>
              <a:t>TSA expects that market forces will dictate a range of additional screening fees for services offered by supply chain </a:t>
            </a:r>
            <a:r>
              <a:rPr lang="en-US" sz="1200" dirty="0" smtClean="0">
                <a:solidFill>
                  <a:schemeClr val="bg1"/>
                </a:solidFill>
              </a:rPr>
              <a:t>entities.</a:t>
            </a:r>
            <a:endParaRPr lang="en-US" sz="1200" dirty="0">
              <a:solidFill>
                <a:schemeClr val="bg1"/>
              </a:solidFill>
            </a:endParaRPr>
          </a:p>
        </p:txBody>
      </p:sp>
      <p:sp>
        <p:nvSpPr>
          <p:cNvPr id="25614" name="AutoShape 15"/>
          <p:cNvSpPr>
            <a:spLocks noChangeArrowheads="1"/>
          </p:cNvSpPr>
          <p:nvPr/>
        </p:nvSpPr>
        <p:spPr bwMode="auto">
          <a:xfrm flipH="1">
            <a:off x="2628900" y="3527425"/>
            <a:ext cx="6400800" cy="593725"/>
          </a:xfrm>
          <a:prstGeom prst="homePlate">
            <a:avLst>
              <a:gd name="adj" fmla="val 42774"/>
            </a:avLst>
          </a:prstGeom>
          <a:solidFill>
            <a:schemeClr val="tx2"/>
          </a:solidFill>
          <a:ln w="28575" algn="ctr">
            <a:noFill/>
            <a:miter lim="800000"/>
            <a:headEnd/>
            <a:tailEnd/>
          </a:ln>
        </p:spPr>
        <p:txBody>
          <a:bodyPr lIns="45720" rIns="182880" anchor="ctr"/>
          <a:lstStyle/>
          <a:p>
            <a:pPr algn="l"/>
            <a:r>
              <a:rPr lang="en-US" sz="1200">
                <a:solidFill>
                  <a:schemeClr val="bg1"/>
                </a:solidFill>
              </a:rPr>
              <a:t>There are no costs associated with submitting an application to CCSP.</a:t>
            </a:r>
          </a:p>
        </p:txBody>
      </p:sp>
      <p:sp>
        <p:nvSpPr>
          <p:cNvPr id="25615" name="AutoShape 16"/>
          <p:cNvSpPr>
            <a:spLocks noChangeArrowheads="1"/>
          </p:cNvSpPr>
          <p:nvPr/>
        </p:nvSpPr>
        <p:spPr bwMode="auto">
          <a:xfrm flipH="1">
            <a:off x="2628900" y="4300538"/>
            <a:ext cx="6400800" cy="593725"/>
          </a:xfrm>
          <a:prstGeom prst="homePlate">
            <a:avLst>
              <a:gd name="adj" fmla="val 42774"/>
            </a:avLst>
          </a:prstGeom>
          <a:solidFill>
            <a:schemeClr val="tx2"/>
          </a:solidFill>
          <a:ln w="28575" algn="ctr">
            <a:noFill/>
            <a:miter lim="800000"/>
            <a:headEnd/>
            <a:tailEnd/>
          </a:ln>
        </p:spPr>
        <p:txBody>
          <a:bodyPr lIns="45720" rIns="182880" anchor="ctr"/>
          <a:lstStyle/>
          <a:p>
            <a:pPr algn="l"/>
            <a:r>
              <a:rPr lang="en-US" sz="1200" dirty="0">
                <a:solidFill>
                  <a:schemeClr val="bg1"/>
                </a:solidFill>
              </a:rPr>
              <a:t>During Phase One, validations will be performed by TSA.  Market forces will determine validation costs by a third party auditor at full </a:t>
            </a:r>
            <a:r>
              <a:rPr lang="en-US" sz="1200" dirty="0" smtClean="0">
                <a:solidFill>
                  <a:schemeClr val="bg1"/>
                </a:solidFill>
              </a:rPr>
              <a:t>rollout.</a:t>
            </a:r>
            <a:endParaRPr lang="en-US" sz="1200" dirty="0">
              <a:solidFill>
                <a:schemeClr val="bg1"/>
              </a:solidFill>
            </a:endParaRPr>
          </a:p>
        </p:txBody>
      </p:sp>
      <p:sp>
        <p:nvSpPr>
          <p:cNvPr id="25616" name="AutoShape 17"/>
          <p:cNvSpPr>
            <a:spLocks noChangeArrowheads="1"/>
          </p:cNvSpPr>
          <p:nvPr/>
        </p:nvSpPr>
        <p:spPr bwMode="auto">
          <a:xfrm flipH="1">
            <a:off x="2628900" y="5073650"/>
            <a:ext cx="6400800" cy="593725"/>
          </a:xfrm>
          <a:prstGeom prst="homePlate">
            <a:avLst>
              <a:gd name="adj" fmla="val 42774"/>
            </a:avLst>
          </a:prstGeom>
          <a:solidFill>
            <a:schemeClr val="tx2"/>
          </a:solidFill>
          <a:ln w="28575" algn="ctr">
            <a:noFill/>
            <a:miter lim="800000"/>
            <a:headEnd/>
            <a:tailEnd/>
          </a:ln>
        </p:spPr>
        <p:txBody>
          <a:bodyPr lIns="45720" rIns="182880" anchor="ctr"/>
          <a:lstStyle/>
          <a:p>
            <a:pPr algn="l"/>
            <a:r>
              <a:rPr lang="en-US" sz="1200">
                <a:solidFill>
                  <a:schemeClr val="bg1"/>
                </a:solidFill>
              </a:rPr>
              <a:t>TSA utilized existing security programs to build the required standards for CCSP.  C-TPAT certified facilities may only need minor upgrades.</a:t>
            </a:r>
          </a:p>
        </p:txBody>
      </p:sp>
      <p:sp>
        <p:nvSpPr>
          <p:cNvPr id="25617" name="AutoShape 18"/>
          <p:cNvSpPr>
            <a:spLocks noChangeArrowheads="1"/>
          </p:cNvSpPr>
          <p:nvPr/>
        </p:nvSpPr>
        <p:spPr bwMode="auto">
          <a:xfrm flipH="1">
            <a:off x="2628900" y="5848350"/>
            <a:ext cx="6400800" cy="593725"/>
          </a:xfrm>
          <a:prstGeom prst="homePlate">
            <a:avLst>
              <a:gd name="adj" fmla="val 42774"/>
            </a:avLst>
          </a:prstGeom>
          <a:solidFill>
            <a:schemeClr val="tx2"/>
          </a:solidFill>
          <a:ln w="28575" algn="ctr">
            <a:noFill/>
            <a:miter lim="800000"/>
            <a:headEnd/>
            <a:tailEnd/>
          </a:ln>
        </p:spPr>
        <p:txBody>
          <a:bodyPr lIns="45720" rIns="182880" anchor="ctr"/>
          <a:lstStyle/>
          <a:p>
            <a:pPr algn="l"/>
            <a:r>
              <a:rPr lang="en-US" sz="1200">
                <a:solidFill>
                  <a:schemeClr val="bg1"/>
                </a:solidFill>
              </a:rPr>
              <a:t>TSA will cover the costs of STAs for shippers in Phase One Deployment.  At full rollout of the program, the cost for each STA will be incurred by the facility.</a:t>
            </a:r>
          </a:p>
        </p:txBody>
      </p:sp>
      <p:sp>
        <p:nvSpPr>
          <p:cNvPr id="25618" name="Rectangle 19"/>
          <p:cNvSpPr>
            <a:spLocks noChangeArrowheads="1"/>
          </p:cNvSpPr>
          <p:nvPr/>
        </p:nvSpPr>
        <p:spPr bwMode="auto">
          <a:xfrm>
            <a:off x="4762500" y="793750"/>
            <a:ext cx="2133600" cy="349250"/>
          </a:xfrm>
          <a:prstGeom prst="rect">
            <a:avLst/>
          </a:prstGeom>
          <a:noFill/>
          <a:ln w="9525" algn="ctr">
            <a:noFill/>
            <a:miter lim="800000"/>
            <a:headEnd/>
            <a:tailEnd/>
          </a:ln>
        </p:spPr>
        <p:txBody>
          <a:bodyPr anchor="ctr"/>
          <a:lstStyle/>
          <a:p>
            <a:r>
              <a:rPr lang="en-US" sz="1400" u="sng"/>
              <a:t>Considerations</a:t>
            </a:r>
            <a:endParaRPr lang="en-US" sz="140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de-DE" smtClean="0"/>
              <a:t>CCSP Benefits </a:t>
            </a:r>
          </a:p>
        </p:txBody>
      </p:sp>
      <p:sp>
        <p:nvSpPr>
          <p:cNvPr id="26627" name="AutoShape 3"/>
          <p:cNvSpPr>
            <a:spLocks noChangeArrowheads="1"/>
          </p:cNvSpPr>
          <p:nvPr/>
        </p:nvSpPr>
        <p:spPr bwMode="auto">
          <a:xfrm flipV="1">
            <a:off x="4259263" y="6042025"/>
            <a:ext cx="596900" cy="520700"/>
          </a:xfrm>
          <a:custGeom>
            <a:avLst/>
            <a:gdLst>
              <a:gd name="T0" fmla="*/ 459503 w 21600"/>
              <a:gd name="T1" fmla="*/ 260350 h 21600"/>
              <a:gd name="T2" fmla="*/ 298450 w 21600"/>
              <a:gd name="T3" fmla="*/ 520700 h 21600"/>
              <a:gd name="T4" fmla="*/ 137398 w 21600"/>
              <a:gd name="T5" fmla="*/ 260350 h 21600"/>
              <a:gd name="T6" fmla="*/ 298450 w 21600"/>
              <a:gd name="T7" fmla="*/ 0 h 21600"/>
              <a:gd name="T8" fmla="*/ 0 60000 65536"/>
              <a:gd name="T9" fmla="*/ 0 60000 65536"/>
              <a:gd name="T10" fmla="*/ 0 60000 65536"/>
              <a:gd name="T11" fmla="*/ 0 60000 65536"/>
              <a:gd name="T12" fmla="*/ 6772 w 21600"/>
              <a:gd name="T13" fmla="*/ 6772 h 21600"/>
              <a:gd name="T14" fmla="*/ 14828 w 21600"/>
              <a:gd name="T15" fmla="*/ 14828 h 21600"/>
            </a:gdLst>
            <a:ahLst/>
            <a:cxnLst>
              <a:cxn ang="T8">
                <a:pos x="T0" y="T1"/>
              </a:cxn>
              <a:cxn ang="T9">
                <a:pos x="T2" y="T3"/>
              </a:cxn>
              <a:cxn ang="T10">
                <a:pos x="T4" y="T5"/>
              </a:cxn>
              <a:cxn ang="T11">
                <a:pos x="T6" y="T7"/>
              </a:cxn>
            </a:cxnLst>
            <a:rect l="T12" t="T13" r="T14" b="T15"/>
            <a:pathLst>
              <a:path w="21600" h="21600">
                <a:moveTo>
                  <a:pt x="0" y="0"/>
                </a:moveTo>
                <a:lnTo>
                  <a:pt x="9943" y="21600"/>
                </a:lnTo>
                <a:lnTo>
                  <a:pt x="11657" y="21600"/>
                </a:lnTo>
                <a:lnTo>
                  <a:pt x="21600" y="0"/>
                </a:lnTo>
                <a:close/>
              </a:path>
            </a:pathLst>
          </a:custGeom>
          <a:solidFill>
            <a:schemeClr val="tx1"/>
          </a:solidFill>
          <a:ln w="12700">
            <a:solidFill>
              <a:schemeClr val="tx1"/>
            </a:solidFill>
            <a:miter lim="800000"/>
            <a:headEnd/>
            <a:tailEnd/>
          </a:ln>
        </p:spPr>
        <p:txBody>
          <a:bodyPr wrap="none" anchor="ctr"/>
          <a:lstStyle/>
          <a:p>
            <a:endParaRPr lang="en-US"/>
          </a:p>
        </p:txBody>
      </p:sp>
      <p:sp>
        <p:nvSpPr>
          <p:cNvPr id="26628" name="Line 4"/>
          <p:cNvSpPr>
            <a:spLocks noChangeShapeType="1"/>
          </p:cNvSpPr>
          <p:nvPr/>
        </p:nvSpPr>
        <p:spPr bwMode="auto">
          <a:xfrm>
            <a:off x="469900" y="6035675"/>
            <a:ext cx="3568700" cy="0"/>
          </a:xfrm>
          <a:prstGeom prst="line">
            <a:avLst/>
          </a:prstGeom>
          <a:noFill/>
          <a:ln w="50800">
            <a:solidFill>
              <a:schemeClr val="tx1"/>
            </a:solidFill>
            <a:round/>
            <a:headEnd type="none" w="sm" len="sm"/>
            <a:tailEnd type="none" w="sm" len="sm"/>
          </a:ln>
        </p:spPr>
        <p:txBody>
          <a:bodyPr wrap="none" anchor="ctr"/>
          <a:lstStyle/>
          <a:p>
            <a:endParaRPr lang="en-US"/>
          </a:p>
        </p:txBody>
      </p:sp>
      <p:sp>
        <p:nvSpPr>
          <p:cNvPr id="26629" name="Line 5"/>
          <p:cNvSpPr>
            <a:spLocks noChangeShapeType="1"/>
          </p:cNvSpPr>
          <p:nvPr/>
        </p:nvSpPr>
        <p:spPr bwMode="auto">
          <a:xfrm>
            <a:off x="5118100" y="5197475"/>
            <a:ext cx="3568700" cy="0"/>
          </a:xfrm>
          <a:prstGeom prst="line">
            <a:avLst/>
          </a:prstGeom>
          <a:noFill/>
          <a:ln w="50800">
            <a:solidFill>
              <a:schemeClr val="tx1"/>
            </a:solidFill>
            <a:round/>
            <a:headEnd type="none" w="sm" len="sm"/>
            <a:tailEnd type="none" w="sm" len="sm"/>
          </a:ln>
        </p:spPr>
        <p:txBody>
          <a:bodyPr wrap="none" anchor="ctr"/>
          <a:lstStyle/>
          <a:p>
            <a:endParaRPr lang="en-US"/>
          </a:p>
        </p:txBody>
      </p:sp>
      <p:sp>
        <p:nvSpPr>
          <p:cNvPr id="26630" name="Rectangle 6"/>
          <p:cNvSpPr>
            <a:spLocks noChangeArrowheads="1"/>
          </p:cNvSpPr>
          <p:nvPr/>
        </p:nvSpPr>
        <p:spPr bwMode="auto">
          <a:xfrm>
            <a:off x="469900" y="1917700"/>
            <a:ext cx="3568700" cy="4025900"/>
          </a:xfrm>
          <a:prstGeom prst="rect">
            <a:avLst/>
          </a:prstGeom>
          <a:solidFill>
            <a:schemeClr val="accent1"/>
          </a:solidFill>
          <a:ln w="9525">
            <a:noFill/>
            <a:miter lim="800000"/>
            <a:headEnd/>
            <a:tailEnd/>
          </a:ln>
        </p:spPr>
        <p:txBody>
          <a:bodyPr tIns="91440" bIns="91440"/>
          <a:lstStyle/>
          <a:p>
            <a:pPr marL="177800" indent="-177800" algn="l">
              <a:spcAft>
                <a:spcPct val="10000"/>
              </a:spcAft>
              <a:buClr>
                <a:srgbClr val="000066"/>
              </a:buClr>
              <a:buFont typeface="Wingdings" pitchFamily="2" charset="2"/>
              <a:buNone/>
            </a:pPr>
            <a:r>
              <a:rPr lang="en-US" sz="1400" u="sng"/>
              <a:t>CCSP</a:t>
            </a:r>
            <a:r>
              <a:rPr lang="en-US" sz="1400" b="0"/>
              <a:t>:</a:t>
            </a:r>
          </a:p>
          <a:p>
            <a:pPr marL="177800" indent="-177800" algn="l">
              <a:spcAft>
                <a:spcPct val="30000"/>
              </a:spcAft>
              <a:buClr>
                <a:schemeClr val="tx1"/>
              </a:buClr>
              <a:buFont typeface="Wingdings" pitchFamily="2" charset="2"/>
              <a:buChar char="§"/>
            </a:pPr>
            <a:r>
              <a:rPr lang="en-US" sz="1400" b="0"/>
              <a:t>Decreased log jams (carrier delays) and expedited supply chain flow.</a:t>
            </a:r>
          </a:p>
          <a:p>
            <a:pPr marL="177800" indent="-177800" algn="l">
              <a:spcAft>
                <a:spcPct val="30000"/>
              </a:spcAft>
              <a:buClr>
                <a:schemeClr val="tx1"/>
              </a:buClr>
              <a:buFont typeface="Wingdings" pitchFamily="2" charset="2"/>
              <a:buChar char="§"/>
            </a:pPr>
            <a:r>
              <a:rPr lang="en-US" sz="1400" b="0"/>
              <a:t>Ability to build bulk configurations.</a:t>
            </a:r>
          </a:p>
          <a:p>
            <a:pPr marL="177800" indent="-177800" algn="l">
              <a:spcAft>
                <a:spcPct val="30000"/>
              </a:spcAft>
              <a:buClr>
                <a:schemeClr val="tx1"/>
              </a:buClr>
              <a:buFont typeface="Wingdings" pitchFamily="2" charset="2"/>
              <a:buChar char="§"/>
            </a:pPr>
            <a:r>
              <a:rPr lang="en-US" sz="1400" b="0"/>
              <a:t>Ability to continue to ship certain cargo types without potential invasive screening later on in the chain.</a:t>
            </a:r>
          </a:p>
          <a:p>
            <a:pPr marL="177800" indent="-177800" algn="l">
              <a:spcBef>
                <a:spcPct val="20000"/>
              </a:spcBef>
              <a:spcAft>
                <a:spcPct val="10000"/>
              </a:spcAft>
              <a:buClr>
                <a:schemeClr val="tx1"/>
              </a:buClr>
              <a:buFont typeface="Wingdings" pitchFamily="2" charset="2"/>
              <a:buNone/>
            </a:pPr>
            <a:r>
              <a:rPr lang="en-US" sz="1400" u="sng"/>
              <a:t>Phase One</a:t>
            </a:r>
            <a:r>
              <a:rPr lang="en-US" sz="1400" b="0"/>
              <a:t>:</a:t>
            </a:r>
          </a:p>
          <a:p>
            <a:pPr marL="177800" indent="-177800" algn="l">
              <a:spcAft>
                <a:spcPct val="30000"/>
              </a:spcAft>
              <a:buClr>
                <a:schemeClr val="tx1"/>
              </a:buClr>
              <a:buFont typeface="Wingdings" pitchFamily="2" charset="2"/>
              <a:buChar char="§"/>
            </a:pPr>
            <a:r>
              <a:rPr lang="en-US" sz="1400" b="0"/>
              <a:t>Provide feedback on the structure and content of the program.</a:t>
            </a:r>
          </a:p>
          <a:p>
            <a:pPr marL="177800" indent="-177800" algn="l">
              <a:spcAft>
                <a:spcPct val="30000"/>
              </a:spcAft>
              <a:buClr>
                <a:schemeClr val="tx1"/>
              </a:buClr>
              <a:buFont typeface="Wingdings" pitchFamily="2" charset="2"/>
              <a:buChar char="§"/>
            </a:pPr>
            <a:r>
              <a:rPr lang="en-US" sz="1400" b="0"/>
              <a:t>Facility validations will be conducted by TSA at no cost to the participating facility. </a:t>
            </a:r>
          </a:p>
          <a:p>
            <a:pPr marL="177800" indent="-177800" algn="l">
              <a:spcAft>
                <a:spcPct val="30000"/>
              </a:spcAft>
              <a:buClr>
                <a:schemeClr val="tx1"/>
              </a:buClr>
              <a:buFont typeface="Wingdings" pitchFamily="2" charset="2"/>
              <a:buChar char="§"/>
            </a:pPr>
            <a:r>
              <a:rPr lang="en-US" sz="1400" b="0"/>
              <a:t>There are no fees associated with Security Threat Assessments (STAs) for shippers during Phase One.</a:t>
            </a:r>
            <a:endParaRPr lang="de-DE" sz="1400" b="0" i="1"/>
          </a:p>
        </p:txBody>
      </p:sp>
      <p:sp>
        <p:nvSpPr>
          <p:cNvPr id="26631" name="Rectangle 7"/>
          <p:cNvSpPr>
            <a:spLocks noChangeArrowheads="1"/>
          </p:cNvSpPr>
          <p:nvPr/>
        </p:nvSpPr>
        <p:spPr bwMode="auto">
          <a:xfrm>
            <a:off x="5118100" y="3968750"/>
            <a:ext cx="3568700" cy="1136650"/>
          </a:xfrm>
          <a:prstGeom prst="rect">
            <a:avLst/>
          </a:prstGeom>
          <a:solidFill>
            <a:schemeClr val="accent1"/>
          </a:solidFill>
          <a:ln w="9525" algn="ctr">
            <a:noFill/>
            <a:miter lim="800000"/>
            <a:headEnd/>
            <a:tailEnd/>
          </a:ln>
        </p:spPr>
        <p:txBody>
          <a:bodyPr tIns="91440" bIns="91440"/>
          <a:lstStyle/>
          <a:p>
            <a:pPr marL="177800" indent="-177800" algn="l">
              <a:spcAft>
                <a:spcPct val="30000"/>
              </a:spcAft>
              <a:buClr>
                <a:schemeClr val="tx1"/>
              </a:buClr>
              <a:buFont typeface="Wingdings" pitchFamily="2" charset="2"/>
              <a:buChar char="§"/>
            </a:pPr>
            <a:r>
              <a:rPr lang="en-US" sz="1400" b="0"/>
              <a:t>Implement facility and chain of custody standards*.</a:t>
            </a:r>
          </a:p>
          <a:p>
            <a:pPr marL="177800" indent="-177800" algn="l">
              <a:spcAft>
                <a:spcPct val="30000"/>
              </a:spcAft>
              <a:buClr>
                <a:schemeClr val="tx1"/>
              </a:buClr>
              <a:buFont typeface="Wingdings" pitchFamily="2" charset="2"/>
              <a:buChar char="§"/>
            </a:pPr>
            <a:r>
              <a:rPr lang="en-US" sz="1400" b="0"/>
              <a:t>Facility audits.</a:t>
            </a:r>
            <a:endParaRPr lang="de-DE" sz="1400" b="0"/>
          </a:p>
        </p:txBody>
      </p:sp>
      <p:grpSp>
        <p:nvGrpSpPr>
          <p:cNvPr id="26632" name="Group 8"/>
          <p:cNvGrpSpPr>
            <a:grpSpLocks/>
          </p:cNvGrpSpPr>
          <p:nvPr/>
        </p:nvGrpSpPr>
        <p:grpSpPr bwMode="auto">
          <a:xfrm>
            <a:off x="2271713" y="5197475"/>
            <a:ext cx="4649787" cy="1220788"/>
            <a:chOff x="1390" y="2928"/>
            <a:chExt cx="2929" cy="769"/>
          </a:xfrm>
        </p:grpSpPr>
        <p:sp>
          <p:nvSpPr>
            <p:cNvPr id="26637" name="Freeform 9"/>
            <p:cNvSpPr>
              <a:spLocks/>
            </p:cNvSpPr>
            <p:nvPr/>
          </p:nvSpPr>
          <p:spPr bwMode="auto">
            <a:xfrm>
              <a:off x="1390" y="2928"/>
              <a:ext cx="2929" cy="769"/>
            </a:xfrm>
            <a:custGeom>
              <a:avLst/>
              <a:gdLst>
                <a:gd name="T0" fmla="*/ 0 w 2929"/>
                <a:gd name="T1" fmla="*/ 528 h 769"/>
                <a:gd name="T2" fmla="*/ 0 w 2929"/>
                <a:gd name="T3" fmla="*/ 768 h 769"/>
                <a:gd name="T4" fmla="*/ 2928 w 2929"/>
                <a:gd name="T5" fmla="*/ 240 h 769"/>
                <a:gd name="T6" fmla="*/ 2928 w 2929"/>
                <a:gd name="T7" fmla="*/ 0 h 769"/>
                <a:gd name="T8" fmla="*/ 0 60000 65536"/>
                <a:gd name="T9" fmla="*/ 0 60000 65536"/>
                <a:gd name="T10" fmla="*/ 0 60000 65536"/>
                <a:gd name="T11" fmla="*/ 0 60000 65536"/>
                <a:gd name="T12" fmla="*/ 0 w 2929"/>
                <a:gd name="T13" fmla="*/ 0 h 769"/>
                <a:gd name="T14" fmla="*/ 2929 w 2929"/>
                <a:gd name="T15" fmla="*/ 769 h 769"/>
              </a:gdLst>
              <a:ahLst/>
              <a:cxnLst>
                <a:cxn ang="T8">
                  <a:pos x="T0" y="T1"/>
                </a:cxn>
                <a:cxn ang="T9">
                  <a:pos x="T2" y="T3"/>
                </a:cxn>
                <a:cxn ang="T10">
                  <a:pos x="T4" y="T5"/>
                </a:cxn>
                <a:cxn ang="T11">
                  <a:pos x="T6" y="T7"/>
                </a:cxn>
              </a:cxnLst>
              <a:rect l="T12" t="T13" r="T14" b="T15"/>
              <a:pathLst>
                <a:path w="2929" h="769">
                  <a:moveTo>
                    <a:pt x="0" y="528"/>
                  </a:moveTo>
                  <a:lnTo>
                    <a:pt x="0" y="768"/>
                  </a:lnTo>
                  <a:lnTo>
                    <a:pt x="2928" y="240"/>
                  </a:lnTo>
                  <a:lnTo>
                    <a:pt x="2928" y="0"/>
                  </a:lnTo>
                </a:path>
              </a:pathLst>
            </a:custGeom>
            <a:noFill/>
            <a:ln w="50800" cap="rnd">
              <a:solidFill>
                <a:schemeClr val="tx1"/>
              </a:solidFill>
              <a:round/>
              <a:headEnd type="none" w="sm" len="sm"/>
              <a:tailEnd type="none" w="sm" len="sm"/>
            </a:ln>
          </p:spPr>
          <p:txBody>
            <a:bodyPr/>
            <a:lstStyle/>
            <a:p>
              <a:endParaRPr lang="en-US"/>
            </a:p>
          </p:txBody>
        </p:sp>
        <p:sp>
          <p:nvSpPr>
            <p:cNvPr id="26638" name="Line 10"/>
            <p:cNvSpPr>
              <a:spLocks noChangeShapeType="1"/>
            </p:cNvSpPr>
            <p:nvPr/>
          </p:nvSpPr>
          <p:spPr bwMode="auto">
            <a:xfrm rot="20993914" flipV="1">
              <a:off x="2822" y="3168"/>
              <a:ext cx="0" cy="480"/>
            </a:xfrm>
            <a:prstGeom prst="line">
              <a:avLst/>
            </a:prstGeom>
            <a:noFill/>
            <a:ln w="76200">
              <a:solidFill>
                <a:schemeClr val="tx1"/>
              </a:solidFill>
              <a:round/>
              <a:headEnd/>
              <a:tailEnd type="triangle" w="med" len="med"/>
            </a:ln>
          </p:spPr>
          <p:txBody>
            <a:bodyPr wrap="none" lIns="90000" tIns="46800" rIns="90000" bIns="46800" anchor="ctr"/>
            <a:lstStyle/>
            <a:p>
              <a:endParaRPr lang="en-US"/>
            </a:p>
          </p:txBody>
        </p:sp>
      </p:grpSp>
      <p:sp>
        <p:nvSpPr>
          <p:cNvPr id="26633" name="Text Box 11"/>
          <p:cNvSpPr txBox="1">
            <a:spLocks noChangeArrowheads="1"/>
          </p:cNvSpPr>
          <p:nvPr/>
        </p:nvSpPr>
        <p:spPr bwMode="auto">
          <a:xfrm>
            <a:off x="152400" y="714375"/>
            <a:ext cx="8991600" cy="581025"/>
          </a:xfrm>
          <a:prstGeom prst="rect">
            <a:avLst/>
          </a:prstGeom>
          <a:noFill/>
          <a:ln w="9525" algn="ctr">
            <a:noFill/>
            <a:miter lim="800000"/>
            <a:headEnd type="none" w="sm" len="sm"/>
            <a:tailEnd type="none" w="med" len="lg"/>
          </a:ln>
        </p:spPr>
        <p:txBody>
          <a:bodyPr>
            <a:spAutoFit/>
          </a:bodyPr>
          <a:lstStyle/>
          <a:p>
            <a:pPr marL="177800" indent="-177800" algn="l" eaLnBrk="0" hangingPunct="0">
              <a:spcBef>
                <a:spcPct val="10000"/>
              </a:spcBef>
              <a:buClr>
                <a:schemeClr val="tx2"/>
              </a:buClr>
              <a:buFont typeface="Wingdings" pitchFamily="2" charset="2"/>
              <a:buChar char="§"/>
            </a:pPr>
            <a:r>
              <a:rPr lang="nl-NL" sz="1600" b="0">
                <a:cs typeface="Arial" pitchFamily="34" charset="0"/>
              </a:rPr>
              <a:t>The benefits of participating in the Certified Cargo Screening Program may outweigh costs carried by the facility in meeting program guidelines.</a:t>
            </a:r>
          </a:p>
        </p:txBody>
      </p:sp>
      <p:sp>
        <p:nvSpPr>
          <p:cNvPr id="26634" name="Rectangle 12"/>
          <p:cNvSpPr>
            <a:spLocks noChangeArrowheads="1"/>
          </p:cNvSpPr>
          <p:nvPr/>
        </p:nvSpPr>
        <p:spPr bwMode="auto">
          <a:xfrm>
            <a:off x="469900" y="1393825"/>
            <a:ext cx="3568700" cy="520700"/>
          </a:xfrm>
          <a:prstGeom prst="rect">
            <a:avLst/>
          </a:prstGeom>
          <a:solidFill>
            <a:schemeClr val="hlink"/>
          </a:solidFill>
          <a:ln w="19050">
            <a:noFill/>
            <a:miter lim="800000"/>
            <a:headEnd/>
            <a:tailEnd/>
          </a:ln>
        </p:spPr>
        <p:txBody>
          <a:bodyPr wrap="none" anchor="ctr"/>
          <a:lstStyle/>
          <a:p>
            <a:r>
              <a:rPr lang="en-US">
                <a:solidFill>
                  <a:schemeClr val="bg1"/>
                </a:solidFill>
                <a:cs typeface="Arial" pitchFamily="34" charset="0"/>
              </a:rPr>
              <a:t>CCSF Benefits</a:t>
            </a:r>
          </a:p>
        </p:txBody>
      </p:sp>
      <p:sp>
        <p:nvSpPr>
          <p:cNvPr id="26635" name="Rectangle 13"/>
          <p:cNvSpPr>
            <a:spLocks noChangeArrowheads="1"/>
          </p:cNvSpPr>
          <p:nvPr/>
        </p:nvSpPr>
        <p:spPr bwMode="auto">
          <a:xfrm>
            <a:off x="5118100" y="3446463"/>
            <a:ext cx="3568700" cy="520700"/>
          </a:xfrm>
          <a:prstGeom prst="rect">
            <a:avLst/>
          </a:prstGeom>
          <a:solidFill>
            <a:schemeClr val="hlink"/>
          </a:solidFill>
          <a:ln w="19050">
            <a:noFill/>
            <a:miter lim="800000"/>
            <a:headEnd/>
            <a:tailEnd/>
          </a:ln>
        </p:spPr>
        <p:txBody>
          <a:bodyPr wrap="none" anchor="ctr"/>
          <a:lstStyle/>
          <a:p>
            <a:r>
              <a:rPr lang="en-US">
                <a:solidFill>
                  <a:schemeClr val="bg1"/>
                </a:solidFill>
                <a:cs typeface="Arial" pitchFamily="34" charset="0"/>
              </a:rPr>
              <a:t>CCSF Costs</a:t>
            </a:r>
          </a:p>
        </p:txBody>
      </p:sp>
      <p:sp>
        <p:nvSpPr>
          <p:cNvPr id="26636" name="Text Box 14"/>
          <p:cNvSpPr txBox="1">
            <a:spLocks noChangeArrowheads="1"/>
          </p:cNvSpPr>
          <p:nvPr/>
        </p:nvSpPr>
        <p:spPr bwMode="auto">
          <a:xfrm>
            <a:off x="6083300" y="6067425"/>
            <a:ext cx="2946400" cy="409575"/>
          </a:xfrm>
          <a:prstGeom prst="rect">
            <a:avLst/>
          </a:prstGeom>
          <a:noFill/>
          <a:ln w="12700" algn="ctr">
            <a:noFill/>
            <a:miter lim="800000"/>
            <a:headEnd/>
            <a:tailEnd/>
          </a:ln>
        </p:spPr>
        <p:txBody>
          <a:bodyPr lIns="0" tIns="0" rIns="0" bIns="0">
            <a:spAutoFit/>
          </a:bodyPr>
          <a:lstStyle/>
          <a:p>
            <a:pPr algn="l">
              <a:buClr>
                <a:schemeClr val="tx1"/>
              </a:buClr>
              <a:buSzPct val="150000"/>
              <a:buFont typeface="Wingdings" pitchFamily="2" charset="2"/>
              <a:buNone/>
            </a:pPr>
            <a:r>
              <a:rPr lang="de-DE" sz="900"/>
              <a:t>*Facility Standards include physical access controls, personnel, procedural, physical, and information technology security.</a:t>
            </a:r>
            <a:endParaRPr lang="en-US" sz="900" b="0">
              <a:solidFill>
                <a:srgbClr val="000066"/>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9" name="Rectangle 49"/>
          <p:cNvSpPr>
            <a:spLocks noChangeArrowheads="1"/>
          </p:cNvSpPr>
          <p:nvPr/>
        </p:nvSpPr>
        <p:spPr bwMode="auto">
          <a:xfrm>
            <a:off x="554038" y="893763"/>
            <a:ext cx="8012112" cy="546100"/>
          </a:xfrm>
          <a:prstGeom prst="rect">
            <a:avLst/>
          </a:prstGeom>
          <a:solidFill>
            <a:srgbClr val="091D5D"/>
          </a:solidFill>
          <a:ln w="6350" algn="ctr">
            <a:noFill/>
            <a:miter lim="800000"/>
            <a:headEnd type="none" w="sm" len="sm"/>
            <a:tailEnd type="none" w="sm" len="sm"/>
          </a:ln>
          <a:effectLst>
            <a:outerShdw dist="17961" dir="2700000" algn="ctr" rotWithShape="0">
              <a:srgbClr val="808080"/>
            </a:outerShdw>
          </a:effectLst>
        </p:spPr>
        <p:txBody>
          <a:bodyPr tIns="91440" bIns="91440" anchor="ctr"/>
          <a:lstStyle/>
          <a:p>
            <a:pPr eaLnBrk="0" hangingPunct="0">
              <a:defRPr/>
            </a:pPr>
            <a:r>
              <a:rPr lang="en-US">
                <a:solidFill>
                  <a:srgbClr val="FFFFFF"/>
                </a:solidFill>
                <a:latin typeface="Arial" charset="0"/>
              </a:rPr>
              <a:t>Steps to join the CCSP during Phase One:</a:t>
            </a:r>
            <a:endParaRPr lang="nl-NL">
              <a:solidFill>
                <a:srgbClr val="FFFFFF"/>
              </a:solidFill>
              <a:latin typeface="Arial" charset="0"/>
            </a:endParaRPr>
          </a:p>
        </p:txBody>
      </p:sp>
      <p:sp>
        <p:nvSpPr>
          <p:cNvPr id="27651" name="Rectangle 2"/>
          <p:cNvSpPr>
            <a:spLocks noGrp="1" noChangeArrowheads="1"/>
          </p:cNvSpPr>
          <p:nvPr>
            <p:ph type="title"/>
          </p:nvPr>
        </p:nvSpPr>
        <p:spPr/>
        <p:txBody>
          <a:bodyPr/>
          <a:lstStyle/>
          <a:p>
            <a:pPr eaLnBrk="1" hangingPunct="1"/>
            <a:r>
              <a:rPr lang="en-US" smtClean="0"/>
              <a:t>CCSP Phase One Participation</a:t>
            </a:r>
          </a:p>
        </p:txBody>
      </p:sp>
      <p:sp>
        <p:nvSpPr>
          <p:cNvPr id="122928" name="Rectangle 48"/>
          <p:cNvSpPr>
            <a:spLocks noChangeArrowheads="1"/>
          </p:cNvSpPr>
          <p:nvPr/>
        </p:nvSpPr>
        <p:spPr bwMode="auto">
          <a:xfrm>
            <a:off x="554038" y="1439863"/>
            <a:ext cx="8012112" cy="4716462"/>
          </a:xfrm>
          <a:prstGeom prst="rect">
            <a:avLst/>
          </a:prstGeom>
          <a:solidFill>
            <a:schemeClr val="accent1"/>
          </a:solidFill>
          <a:ln w="6350" algn="ctr">
            <a:noFill/>
            <a:miter lim="800000"/>
            <a:headEnd/>
            <a:tailEnd/>
          </a:ln>
          <a:effectLst>
            <a:outerShdw dist="17961" dir="2700000" algn="ctr" rotWithShape="0">
              <a:srgbClr val="808080"/>
            </a:outerShdw>
          </a:effectLst>
        </p:spPr>
        <p:txBody>
          <a:bodyPr tIns="182880" bIns="91440"/>
          <a:lstStyle/>
          <a:p>
            <a:pPr marL="576263" indent="-347663" algn="l" eaLnBrk="0" hangingPunct="0">
              <a:spcBef>
                <a:spcPct val="50000"/>
              </a:spcBef>
              <a:buFontTx/>
              <a:buAutoNum type="arabicPeriod"/>
              <a:defRPr/>
            </a:pPr>
            <a:r>
              <a:rPr lang="en-US" sz="1600" dirty="0">
                <a:latin typeface="Arial" charset="0"/>
              </a:rPr>
              <a:t>Contact </a:t>
            </a:r>
            <a:r>
              <a:rPr lang="en-US" sz="1600" dirty="0">
                <a:latin typeface="Arial" charset="0"/>
                <a:hlinkClick r:id="rId2"/>
              </a:rPr>
              <a:t>CCSP@dhs.gov</a:t>
            </a:r>
            <a:r>
              <a:rPr lang="en-US" sz="1600" dirty="0">
                <a:latin typeface="Arial" charset="0"/>
              </a:rPr>
              <a:t> for a CCSF application.</a:t>
            </a:r>
          </a:p>
          <a:p>
            <a:pPr marL="576263" indent="-347663" algn="l" eaLnBrk="0" hangingPunct="0">
              <a:spcBef>
                <a:spcPct val="50000"/>
              </a:spcBef>
              <a:buFontTx/>
              <a:buAutoNum type="arabicPeriod"/>
              <a:defRPr/>
            </a:pPr>
            <a:r>
              <a:rPr lang="en-US" sz="1600" dirty="0">
                <a:latin typeface="Arial" charset="0"/>
              </a:rPr>
              <a:t>Submit application and all applicable Sensitive Security Information Handling Requirements.</a:t>
            </a:r>
          </a:p>
          <a:p>
            <a:pPr marL="576263" indent="-347663" algn="l" eaLnBrk="0" hangingPunct="0">
              <a:spcBef>
                <a:spcPct val="50000"/>
              </a:spcBef>
              <a:buFontTx/>
              <a:buAutoNum type="arabicPeriod"/>
              <a:defRPr/>
            </a:pPr>
            <a:r>
              <a:rPr lang="en-US" sz="1600" dirty="0">
                <a:latin typeface="Arial" charset="0"/>
              </a:rPr>
              <a:t>TSA will determine your eligibility for Phase One.</a:t>
            </a:r>
          </a:p>
          <a:p>
            <a:pPr marL="576263" indent="-347663" algn="l" eaLnBrk="0" hangingPunct="0">
              <a:spcBef>
                <a:spcPct val="50000"/>
              </a:spcBef>
              <a:buFontTx/>
              <a:buAutoNum type="arabicPeriod"/>
              <a:defRPr/>
            </a:pPr>
            <a:r>
              <a:rPr lang="en-US" sz="1600" dirty="0">
                <a:latin typeface="Arial" charset="0"/>
              </a:rPr>
              <a:t>Once eligible, a TSI-C in your region will work with you on a collaborative basis to meet facility standards and program requirements.</a:t>
            </a:r>
          </a:p>
          <a:p>
            <a:pPr marL="576263" indent="-347663" algn="l" eaLnBrk="0" hangingPunct="0">
              <a:spcBef>
                <a:spcPct val="50000"/>
              </a:spcBef>
              <a:buFontTx/>
              <a:buAutoNum type="arabicPeriod"/>
              <a:defRPr/>
            </a:pPr>
            <a:r>
              <a:rPr lang="en-US" sz="1600" dirty="0" smtClean="0">
                <a:latin typeface="Arial" charset="0"/>
              </a:rPr>
              <a:t>Undergo </a:t>
            </a:r>
            <a:r>
              <a:rPr lang="en-US" sz="1600" dirty="0">
                <a:latin typeface="Arial" charset="0"/>
              </a:rPr>
              <a:t>CCSP validation, at no charge.</a:t>
            </a:r>
          </a:p>
          <a:p>
            <a:pPr marL="576263" indent="-347663" algn="l" eaLnBrk="0" hangingPunct="0">
              <a:spcBef>
                <a:spcPct val="50000"/>
              </a:spcBef>
              <a:buFontTx/>
              <a:buAutoNum type="arabicPeriod"/>
              <a:defRPr/>
            </a:pPr>
            <a:r>
              <a:rPr lang="en-US" sz="1600" dirty="0">
                <a:latin typeface="Arial" charset="0"/>
              </a:rPr>
              <a:t>Sign Order.</a:t>
            </a:r>
          </a:p>
          <a:p>
            <a:pPr marL="576263" indent="-347663" algn="l" eaLnBrk="0" hangingPunct="0">
              <a:spcBef>
                <a:spcPct val="50000"/>
              </a:spcBef>
              <a:buFontTx/>
              <a:buAutoNum type="arabicPeriod"/>
              <a:defRPr/>
            </a:pPr>
            <a:r>
              <a:rPr lang="en-US" sz="1600" dirty="0">
                <a:latin typeface="Arial" charset="0"/>
              </a:rPr>
              <a:t>Receive Facility Certification from TSA HQ</a:t>
            </a:r>
            <a:r>
              <a:rPr lang="en-US" sz="1600" b="0" dirty="0">
                <a:solidFill>
                  <a:srgbClr val="091D5D"/>
                </a:solidFill>
                <a:latin typeface="Arial" charset="0"/>
              </a:rPr>
              <a:t>.</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In Summary</a:t>
            </a:r>
          </a:p>
        </p:txBody>
      </p:sp>
      <p:sp>
        <p:nvSpPr>
          <p:cNvPr id="28675" name="Rectangle 7"/>
          <p:cNvSpPr>
            <a:spLocks noGrp="1" noChangeArrowheads="1"/>
          </p:cNvSpPr>
          <p:nvPr>
            <p:ph type="body" idx="1"/>
          </p:nvPr>
        </p:nvSpPr>
        <p:spPr>
          <a:xfrm>
            <a:off x="152400" y="814388"/>
            <a:ext cx="8991600" cy="3392487"/>
          </a:xfrm>
          <a:noFill/>
        </p:spPr>
        <p:txBody>
          <a:bodyPr/>
          <a:lstStyle/>
          <a:p>
            <a:pPr eaLnBrk="1" hangingPunct="1"/>
            <a:r>
              <a:rPr lang="en-US" smtClean="0"/>
              <a:t>The 50% and 100% milestones are fast approaching, congressionally mandated, and therefore not flexible. </a:t>
            </a:r>
          </a:p>
          <a:p>
            <a:pPr eaLnBrk="1" hangingPunct="1"/>
            <a:r>
              <a:rPr lang="en-US" smtClean="0"/>
              <a:t>TSA will enable secure, audited, and certified facilities to screen cargo further upstream in the air cargo supply chain. </a:t>
            </a:r>
          </a:p>
          <a:p>
            <a:pPr eaLnBrk="1" hangingPunct="1"/>
            <a:r>
              <a:rPr lang="en-US" smtClean="0"/>
              <a:t>Collaboration is essential through Phase One Deployment for CCSP to be effective.</a:t>
            </a:r>
          </a:p>
          <a:p>
            <a:pPr eaLnBrk="1" hangingPunct="1"/>
            <a:r>
              <a:rPr lang="en-US" smtClean="0"/>
              <a:t>CCSP Phase One presents an opportunity to get into the program early. </a:t>
            </a:r>
          </a:p>
          <a:p>
            <a:pPr eaLnBrk="1" hangingPunct="1"/>
            <a:r>
              <a:rPr lang="en-US" smtClean="0"/>
              <a:t>Tamper evident technologies and chain of custody are critical elements of CCSP.</a:t>
            </a:r>
          </a:p>
          <a:p>
            <a:pPr eaLnBrk="1" hangingPunct="1"/>
            <a:r>
              <a:rPr lang="en-US" smtClean="0"/>
              <a:t>CCSP is a voluntary program and may not be applicable to all facilities.</a:t>
            </a:r>
          </a:p>
          <a:p>
            <a:pPr eaLnBrk="1" hangingPunct="1"/>
            <a:endParaRPr lang="en-US" smtClean="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p:txBody>
          <a:bodyPr/>
          <a:lstStyle/>
          <a:p>
            <a:pPr eaLnBrk="1" hangingPunct="1"/>
            <a:r>
              <a:rPr lang="en-US" smtClean="0"/>
              <a:t>Q &amp; A </a:t>
            </a:r>
          </a:p>
        </p:txBody>
      </p:sp>
      <p:sp>
        <p:nvSpPr>
          <p:cNvPr id="29699" name="Rectangle 5"/>
          <p:cNvSpPr>
            <a:spLocks noGrp="1" noChangeArrowheads="1"/>
          </p:cNvSpPr>
          <p:nvPr>
            <p:ph type="subTitle" idx="1"/>
          </p:nvPr>
        </p:nvSpPr>
        <p:spPr>
          <a:xfrm>
            <a:off x="2136775" y="3276600"/>
            <a:ext cx="6400800" cy="336550"/>
          </a:xfrm>
        </p:spPr>
        <p:txBody>
          <a:bodyPr/>
          <a:lstStyle/>
          <a:p>
            <a:pPr eaLnBrk="1" hangingPunct="1"/>
            <a:r>
              <a:rPr lang="en-US" sz="1600" b="0" smtClean="0"/>
              <a:t>Additional questions may be emailed to </a:t>
            </a:r>
            <a:r>
              <a:rPr lang="en-US" sz="1600" b="0" smtClean="0">
                <a:hlinkClick r:id="rId2"/>
              </a:rPr>
              <a:t>CCSP@dhs.gov</a:t>
            </a:r>
            <a:r>
              <a:rPr lang="en-US" sz="1600" b="0" smtClean="0"/>
              <a:t>.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100% Screening Requirement</a:t>
            </a:r>
          </a:p>
        </p:txBody>
      </p:sp>
      <p:sp>
        <p:nvSpPr>
          <p:cNvPr id="236547" name="Text Box 3"/>
          <p:cNvSpPr txBox="1">
            <a:spLocks noChangeArrowheads="1"/>
          </p:cNvSpPr>
          <p:nvPr/>
        </p:nvSpPr>
        <p:spPr bwMode="auto">
          <a:xfrm>
            <a:off x="184150" y="800100"/>
            <a:ext cx="8813800" cy="304800"/>
          </a:xfrm>
          <a:prstGeom prst="rect">
            <a:avLst/>
          </a:prstGeom>
          <a:solidFill>
            <a:schemeClr val="hlink"/>
          </a:solidFill>
          <a:ln w="9525" algn="ctr">
            <a:noFill/>
            <a:miter lim="800000"/>
            <a:headEnd/>
            <a:tailEnd/>
          </a:ln>
          <a:effectLst>
            <a:prstShdw prst="shdw17" dist="17961" dir="2700000">
              <a:schemeClr val="hlink">
                <a:gamma/>
                <a:shade val="60000"/>
                <a:invGamma/>
              </a:schemeClr>
            </a:prstShdw>
          </a:effectLst>
        </p:spPr>
        <p:txBody>
          <a:bodyPr lIns="0" tIns="0" rIns="0" bIns="0" anchor="ctr"/>
          <a:lstStyle/>
          <a:p>
            <a:pPr eaLnBrk="0" hangingPunct="0">
              <a:spcBef>
                <a:spcPct val="50000"/>
              </a:spcBef>
              <a:defRPr/>
            </a:pPr>
            <a:r>
              <a:rPr lang="en-GB">
                <a:solidFill>
                  <a:schemeClr val="bg1"/>
                </a:solidFill>
                <a:latin typeface="Arial" charset="0"/>
              </a:rPr>
              <a:t>Background</a:t>
            </a:r>
          </a:p>
        </p:txBody>
      </p:sp>
      <p:sp>
        <p:nvSpPr>
          <p:cNvPr id="10244" name="Rectangle 4"/>
          <p:cNvSpPr>
            <a:spLocks noGrp="1" noChangeArrowheads="1"/>
          </p:cNvSpPr>
          <p:nvPr>
            <p:ph type="body" idx="1"/>
          </p:nvPr>
        </p:nvSpPr>
        <p:spPr>
          <a:xfrm>
            <a:off x="152400" y="1981200"/>
            <a:ext cx="5421313" cy="2362200"/>
          </a:xfrm>
          <a:noFill/>
        </p:spPr>
        <p:txBody>
          <a:bodyPr lIns="91427" tIns="45713" rIns="91427" bIns="45713"/>
          <a:lstStyle/>
          <a:p>
            <a:pPr marL="171450" indent="-171450" eaLnBrk="1" hangingPunct="1"/>
            <a:r>
              <a:rPr lang="en-US" smtClean="0"/>
              <a:t>The legislation mandates 100% screening by August 2010 and requires TSA to:</a:t>
            </a:r>
          </a:p>
          <a:p>
            <a:pPr marL="571500" lvl="1" indent="-228600" eaLnBrk="1" hangingPunct="1"/>
            <a:r>
              <a:rPr lang="en-US" smtClean="0"/>
              <a:t>Establish a system to </a:t>
            </a:r>
            <a:r>
              <a:rPr lang="en-US" b="1" i="1" smtClean="0"/>
              <a:t>screen</a:t>
            </a:r>
            <a:r>
              <a:rPr lang="en-US" smtClean="0"/>
              <a:t> 100% of cargo transported on passenger aircraft. </a:t>
            </a:r>
          </a:p>
          <a:p>
            <a:pPr marL="571500" lvl="1" indent="-228600" eaLnBrk="1" hangingPunct="1">
              <a:spcBef>
                <a:spcPct val="30000"/>
              </a:spcBef>
            </a:pPr>
            <a:r>
              <a:rPr lang="en-US" smtClean="0"/>
              <a:t>Provide a level of security </a:t>
            </a:r>
            <a:r>
              <a:rPr lang="en-US" b="1" i="1" smtClean="0"/>
              <a:t>commensurate</a:t>
            </a:r>
            <a:r>
              <a:rPr lang="en-US" i="1" smtClean="0"/>
              <a:t> </a:t>
            </a:r>
            <a:r>
              <a:rPr lang="en-US" smtClean="0"/>
              <a:t>to that of passenger baggage.</a:t>
            </a:r>
          </a:p>
          <a:p>
            <a:pPr marL="571500" lvl="1" indent="-228600" eaLnBrk="1" hangingPunct="1">
              <a:spcBef>
                <a:spcPct val="30000"/>
              </a:spcBef>
            </a:pPr>
            <a:r>
              <a:rPr lang="en-US" smtClean="0"/>
              <a:t>Meet inspection benchmarks.</a:t>
            </a:r>
          </a:p>
        </p:txBody>
      </p:sp>
      <p:pic>
        <p:nvPicPr>
          <p:cNvPr id="10245" name="Picture 8" descr="Special_Air_Cargo_Service"/>
          <p:cNvPicPr>
            <a:picLocks noChangeAspect="1" noChangeArrowheads="1"/>
          </p:cNvPicPr>
          <p:nvPr/>
        </p:nvPicPr>
        <p:blipFill>
          <a:blip r:embed="rId3"/>
          <a:srcRect/>
          <a:stretch>
            <a:fillRect/>
          </a:stretch>
        </p:blipFill>
        <p:spPr bwMode="auto">
          <a:xfrm>
            <a:off x="5562600" y="2057400"/>
            <a:ext cx="3121025" cy="2028825"/>
          </a:xfrm>
          <a:prstGeom prst="rect">
            <a:avLst/>
          </a:prstGeom>
          <a:noFill/>
          <a:ln w="9525">
            <a:solidFill>
              <a:schemeClr val="tx1"/>
            </a:solidFill>
            <a:miter lim="800000"/>
            <a:headEnd/>
            <a:tailEnd/>
          </a:ln>
        </p:spPr>
      </p:pic>
      <p:sp>
        <p:nvSpPr>
          <p:cNvPr id="10246" name="Text Box 9"/>
          <p:cNvSpPr txBox="1">
            <a:spLocks noChangeArrowheads="1"/>
          </p:cNvSpPr>
          <p:nvPr/>
        </p:nvSpPr>
        <p:spPr bwMode="auto">
          <a:xfrm>
            <a:off x="141288" y="1219200"/>
            <a:ext cx="9002712" cy="641350"/>
          </a:xfrm>
          <a:prstGeom prst="rect">
            <a:avLst/>
          </a:prstGeom>
          <a:noFill/>
          <a:ln w="9525" algn="ctr">
            <a:noFill/>
            <a:miter lim="800000"/>
            <a:headEnd/>
            <a:tailEnd/>
          </a:ln>
        </p:spPr>
        <p:txBody>
          <a:bodyPr>
            <a:spAutoFit/>
          </a:bodyPr>
          <a:lstStyle/>
          <a:p>
            <a:pPr marL="228600" indent="-228600" algn="l">
              <a:spcBef>
                <a:spcPct val="50000"/>
              </a:spcBef>
              <a:buClr>
                <a:srgbClr val="000066"/>
              </a:buClr>
              <a:buFont typeface="Wingdings" pitchFamily="2" charset="2"/>
              <a:buChar char="§"/>
            </a:pPr>
            <a:r>
              <a:rPr lang="en-US" b="0"/>
              <a:t>President Bush approved </a:t>
            </a:r>
            <a:r>
              <a:rPr lang="en-US" b="0" i="1"/>
              <a:t>Implementing Recommendations of the 9/11 Commission Act of 2007</a:t>
            </a:r>
            <a:r>
              <a:rPr lang="en-US" b="0"/>
              <a:t> on August 3, 2007. </a:t>
            </a:r>
            <a:endParaRPr lang="en-US"/>
          </a:p>
        </p:txBody>
      </p:sp>
      <p:sp>
        <p:nvSpPr>
          <p:cNvPr id="10247" name="AutoShape 10"/>
          <p:cNvSpPr>
            <a:spLocks noChangeArrowheads="1"/>
          </p:cNvSpPr>
          <p:nvPr/>
        </p:nvSpPr>
        <p:spPr bwMode="auto">
          <a:xfrm rot="5400000">
            <a:off x="4341019" y="1102519"/>
            <a:ext cx="457200" cy="8856662"/>
          </a:xfrm>
          <a:prstGeom prst="can">
            <a:avLst>
              <a:gd name="adj" fmla="val 75961"/>
            </a:avLst>
          </a:prstGeom>
          <a:gradFill rotWithShape="1">
            <a:gsLst>
              <a:gs pos="0">
                <a:srgbClr val="595959"/>
              </a:gs>
              <a:gs pos="50000">
                <a:srgbClr val="C0C0C0"/>
              </a:gs>
              <a:gs pos="100000">
                <a:srgbClr val="595959"/>
              </a:gs>
            </a:gsLst>
            <a:lin ang="5400000" scaled="1"/>
          </a:gradFill>
          <a:ln w="9525">
            <a:solidFill>
              <a:schemeClr val="tx1"/>
            </a:solidFill>
            <a:round/>
            <a:headEnd/>
            <a:tailEnd/>
          </a:ln>
        </p:spPr>
        <p:txBody>
          <a:bodyPr anchor="ctr">
            <a:spAutoFit/>
          </a:bodyPr>
          <a:lstStyle/>
          <a:p>
            <a:endParaRPr lang="en-US"/>
          </a:p>
        </p:txBody>
      </p:sp>
      <p:sp>
        <p:nvSpPr>
          <p:cNvPr id="10248" name="Line 17"/>
          <p:cNvSpPr>
            <a:spLocks noChangeShapeType="1"/>
          </p:cNvSpPr>
          <p:nvPr/>
        </p:nvSpPr>
        <p:spPr bwMode="auto">
          <a:xfrm>
            <a:off x="4533900" y="5797550"/>
            <a:ext cx="0" cy="304800"/>
          </a:xfrm>
          <a:prstGeom prst="line">
            <a:avLst/>
          </a:prstGeom>
          <a:noFill/>
          <a:ln w="28575">
            <a:solidFill>
              <a:schemeClr val="tx1"/>
            </a:solidFill>
            <a:round/>
            <a:headEnd/>
            <a:tailEnd/>
          </a:ln>
        </p:spPr>
        <p:txBody>
          <a:bodyPr anchor="ctr">
            <a:spAutoFit/>
          </a:bodyPr>
          <a:lstStyle/>
          <a:p>
            <a:endParaRPr lang="en-US"/>
          </a:p>
        </p:txBody>
      </p:sp>
      <p:sp>
        <p:nvSpPr>
          <p:cNvPr id="10249" name="AutoShape 13"/>
          <p:cNvSpPr>
            <a:spLocks noChangeArrowheads="1"/>
          </p:cNvSpPr>
          <p:nvPr/>
        </p:nvSpPr>
        <p:spPr bwMode="auto">
          <a:xfrm>
            <a:off x="4000500" y="5184775"/>
            <a:ext cx="1066800" cy="650875"/>
          </a:xfrm>
          <a:prstGeom prst="diamond">
            <a:avLst/>
          </a:prstGeom>
          <a:solidFill>
            <a:srgbClr val="3366FF"/>
          </a:solidFill>
          <a:ln w="19050" algn="ctr">
            <a:solidFill>
              <a:schemeClr val="tx1"/>
            </a:solidFill>
            <a:miter lim="800000"/>
            <a:headEnd/>
            <a:tailEnd/>
          </a:ln>
        </p:spPr>
        <p:txBody>
          <a:bodyPr wrap="none" anchor="ctr"/>
          <a:lstStyle/>
          <a:p>
            <a:r>
              <a:rPr lang="en-US" sz="1600">
                <a:solidFill>
                  <a:schemeClr val="bg1"/>
                </a:solidFill>
              </a:rPr>
              <a:t>50% </a:t>
            </a:r>
          </a:p>
        </p:txBody>
      </p:sp>
      <p:sp>
        <p:nvSpPr>
          <p:cNvPr id="10250" name="Rectangle 20"/>
          <p:cNvSpPr>
            <a:spLocks noChangeArrowheads="1"/>
          </p:cNvSpPr>
          <p:nvPr/>
        </p:nvSpPr>
        <p:spPr bwMode="auto">
          <a:xfrm>
            <a:off x="3781425" y="6064250"/>
            <a:ext cx="1504950" cy="336550"/>
          </a:xfrm>
          <a:prstGeom prst="rect">
            <a:avLst/>
          </a:prstGeom>
          <a:noFill/>
          <a:ln w="9525" algn="ctr">
            <a:noFill/>
            <a:miter lim="800000"/>
            <a:headEnd/>
            <a:tailEnd/>
          </a:ln>
        </p:spPr>
        <p:txBody>
          <a:bodyPr wrap="none">
            <a:spAutoFit/>
          </a:bodyPr>
          <a:lstStyle/>
          <a:p>
            <a:pPr>
              <a:spcBef>
                <a:spcPct val="50000"/>
              </a:spcBef>
              <a:buClr>
                <a:srgbClr val="000066"/>
              </a:buClr>
              <a:buFont typeface="Wingdings" pitchFamily="2" charset="2"/>
              <a:buNone/>
            </a:pPr>
            <a:r>
              <a:rPr lang="en-US" sz="1600" b="0"/>
              <a:t>February 2009</a:t>
            </a:r>
          </a:p>
        </p:txBody>
      </p:sp>
      <p:sp>
        <p:nvSpPr>
          <p:cNvPr id="10251" name="Line 18"/>
          <p:cNvSpPr>
            <a:spLocks noChangeShapeType="1"/>
          </p:cNvSpPr>
          <p:nvPr/>
        </p:nvSpPr>
        <p:spPr bwMode="auto">
          <a:xfrm>
            <a:off x="8258175" y="5797550"/>
            <a:ext cx="0" cy="304800"/>
          </a:xfrm>
          <a:prstGeom prst="line">
            <a:avLst/>
          </a:prstGeom>
          <a:noFill/>
          <a:ln w="28575">
            <a:solidFill>
              <a:schemeClr val="tx1"/>
            </a:solidFill>
            <a:round/>
            <a:headEnd/>
            <a:tailEnd/>
          </a:ln>
        </p:spPr>
        <p:txBody>
          <a:bodyPr anchor="ctr">
            <a:spAutoFit/>
          </a:bodyPr>
          <a:lstStyle/>
          <a:p>
            <a:endParaRPr lang="en-US"/>
          </a:p>
        </p:txBody>
      </p:sp>
      <p:sp>
        <p:nvSpPr>
          <p:cNvPr id="10252" name="AutoShape 15"/>
          <p:cNvSpPr>
            <a:spLocks noChangeArrowheads="1"/>
          </p:cNvSpPr>
          <p:nvPr/>
        </p:nvSpPr>
        <p:spPr bwMode="auto">
          <a:xfrm>
            <a:off x="7724775" y="5187950"/>
            <a:ext cx="1066800" cy="650875"/>
          </a:xfrm>
          <a:prstGeom prst="diamond">
            <a:avLst/>
          </a:prstGeom>
          <a:solidFill>
            <a:srgbClr val="3366FF"/>
          </a:solidFill>
          <a:ln w="19050" algn="ctr">
            <a:solidFill>
              <a:schemeClr val="tx1"/>
            </a:solidFill>
            <a:miter lim="800000"/>
            <a:headEnd/>
            <a:tailEnd/>
          </a:ln>
        </p:spPr>
        <p:txBody>
          <a:bodyPr wrap="none" anchor="ctr"/>
          <a:lstStyle/>
          <a:p>
            <a:r>
              <a:rPr lang="en-US" sz="1600">
                <a:solidFill>
                  <a:schemeClr val="bg1"/>
                </a:solidFill>
              </a:rPr>
              <a:t>100% </a:t>
            </a:r>
          </a:p>
        </p:txBody>
      </p:sp>
      <p:sp>
        <p:nvSpPr>
          <p:cNvPr id="10253" name="Rectangle 21"/>
          <p:cNvSpPr>
            <a:spLocks noChangeArrowheads="1"/>
          </p:cNvSpPr>
          <p:nvPr/>
        </p:nvSpPr>
        <p:spPr bwMode="auto">
          <a:xfrm>
            <a:off x="7596188" y="6049963"/>
            <a:ext cx="1323975" cy="336550"/>
          </a:xfrm>
          <a:prstGeom prst="rect">
            <a:avLst/>
          </a:prstGeom>
          <a:noFill/>
          <a:ln w="9525" algn="ctr">
            <a:noFill/>
            <a:miter lim="800000"/>
            <a:headEnd/>
            <a:tailEnd/>
          </a:ln>
        </p:spPr>
        <p:txBody>
          <a:bodyPr wrap="none">
            <a:spAutoFit/>
          </a:bodyPr>
          <a:lstStyle/>
          <a:p>
            <a:pPr>
              <a:spcBef>
                <a:spcPct val="50000"/>
              </a:spcBef>
              <a:buClr>
                <a:srgbClr val="000066"/>
              </a:buClr>
              <a:buFont typeface="Wingdings" pitchFamily="2" charset="2"/>
              <a:buNone/>
            </a:pPr>
            <a:r>
              <a:rPr lang="en-US" sz="1600" b="0"/>
              <a:t>August 2010</a:t>
            </a:r>
          </a:p>
        </p:txBody>
      </p:sp>
      <p:sp>
        <p:nvSpPr>
          <p:cNvPr id="10254" name="Rectangle 22"/>
          <p:cNvSpPr>
            <a:spLocks noChangeArrowheads="1"/>
          </p:cNvSpPr>
          <p:nvPr/>
        </p:nvSpPr>
        <p:spPr bwMode="auto">
          <a:xfrm>
            <a:off x="147638" y="6064250"/>
            <a:ext cx="1323975" cy="336550"/>
          </a:xfrm>
          <a:prstGeom prst="rect">
            <a:avLst/>
          </a:prstGeom>
          <a:noFill/>
          <a:ln w="9525" algn="ctr">
            <a:noFill/>
            <a:miter lim="800000"/>
            <a:headEnd/>
            <a:tailEnd/>
          </a:ln>
        </p:spPr>
        <p:txBody>
          <a:bodyPr wrap="none">
            <a:spAutoFit/>
          </a:bodyPr>
          <a:lstStyle/>
          <a:p>
            <a:pPr>
              <a:spcBef>
                <a:spcPct val="50000"/>
              </a:spcBef>
              <a:buClr>
                <a:srgbClr val="000066"/>
              </a:buClr>
              <a:buFont typeface="Wingdings" pitchFamily="2" charset="2"/>
              <a:buNone/>
            </a:pPr>
            <a:r>
              <a:rPr lang="en-US" sz="1600" b="0"/>
              <a:t>August 2007</a:t>
            </a:r>
          </a:p>
        </p:txBody>
      </p:sp>
      <p:sp>
        <p:nvSpPr>
          <p:cNvPr id="10255" name="Line 24"/>
          <p:cNvSpPr>
            <a:spLocks noChangeShapeType="1"/>
          </p:cNvSpPr>
          <p:nvPr/>
        </p:nvSpPr>
        <p:spPr bwMode="auto">
          <a:xfrm>
            <a:off x="809625" y="5797550"/>
            <a:ext cx="0" cy="304800"/>
          </a:xfrm>
          <a:prstGeom prst="line">
            <a:avLst/>
          </a:prstGeom>
          <a:noFill/>
          <a:ln w="28575">
            <a:solidFill>
              <a:schemeClr val="tx1"/>
            </a:solidFill>
            <a:round/>
            <a:headEnd/>
            <a:tailEnd/>
          </a:ln>
        </p:spPr>
        <p:txBody>
          <a:bodyPr anchor="ctr">
            <a:spAutoFit/>
          </a:bodyPr>
          <a:lstStyle/>
          <a:p>
            <a:endParaRPr lang="en-US"/>
          </a:p>
        </p:txBody>
      </p:sp>
      <p:sp>
        <p:nvSpPr>
          <p:cNvPr id="10256" name="AutoShape 23"/>
          <p:cNvSpPr>
            <a:spLocks noChangeArrowheads="1"/>
          </p:cNvSpPr>
          <p:nvPr/>
        </p:nvSpPr>
        <p:spPr bwMode="auto">
          <a:xfrm>
            <a:off x="276225" y="5187950"/>
            <a:ext cx="1066800" cy="650875"/>
          </a:xfrm>
          <a:prstGeom prst="diamond">
            <a:avLst/>
          </a:prstGeom>
          <a:solidFill>
            <a:srgbClr val="3366FF"/>
          </a:solidFill>
          <a:ln w="19050" algn="ctr">
            <a:solidFill>
              <a:schemeClr val="tx1"/>
            </a:solidFill>
            <a:miter lim="800000"/>
            <a:headEnd/>
            <a:tailEnd/>
          </a:ln>
        </p:spPr>
        <p:txBody>
          <a:bodyPr wrap="none" anchor="ctr"/>
          <a:lstStyle/>
          <a:p>
            <a:r>
              <a:rPr lang="en-US" sz="1600">
                <a:solidFill>
                  <a:schemeClr val="bg1"/>
                </a:solidFill>
              </a:rPr>
              <a:t>9/11 Act </a:t>
            </a:r>
          </a:p>
        </p:txBody>
      </p:sp>
      <p:sp>
        <p:nvSpPr>
          <p:cNvPr id="236573" name="Text Box 29"/>
          <p:cNvSpPr txBox="1">
            <a:spLocks noChangeArrowheads="1"/>
          </p:cNvSpPr>
          <p:nvPr/>
        </p:nvSpPr>
        <p:spPr bwMode="auto">
          <a:xfrm>
            <a:off x="141288" y="4616450"/>
            <a:ext cx="8813800" cy="304800"/>
          </a:xfrm>
          <a:prstGeom prst="rect">
            <a:avLst/>
          </a:prstGeom>
          <a:solidFill>
            <a:schemeClr val="hlink"/>
          </a:solidFill>
          <a:ln w="9525" algn="ctr">
            <a:noFill/>
            <a:miter lim="800000"/>
            <a:headEnd/>
            <a:tailEnd/>
          </a:ln>
          <a:effectLst>
            <a:prstShdw prst="shdw17" dist="17961" dir="2700000">
              <a:schemeClr val="hlink">
                <a:gamma/>
                <a:shade val="60000"/>
                <a:invGamma/>
              </a:schemeClr>
            </a:prstShdw>
          </a:effectLst>
        </p:spPr>
        <p:txBody>
          <a:bodyPr lIns="0" tIns="0" rIns="0" bIns="0" anchor="ctr"/>
          <a:lstStyle/>
          <a:p>
            <a:pPr eaLnBrk="0" hangingPunct="0">
              <a:spcBef>
                <a:spcPct val="50000"/>
              </a:spcBef>
              <a:defRPr/>
            </a:pPr>
            <a:r>
              <a:rPr lang="en-US">
                <a:solidFill>
                  <a:schemeClr val="bg1"/>
                </a:solidFill>
                <a:latin typeface="Arial" charset="0"/>
              </a:rPr>
              <a:t>Congressionally Mandated Cargo Screening Benchmarks</a:t>
            </a:r>
            <a:endParaRPr lang="en-GB">
              <a:solidFill>
                <a:schemeClr val="bg1"/>
              </a:solidFill>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1"/>
          <p:cNvSpPr>
            <a:spLocks noChangeArrowheads="1"/>
          </p:cNvSpPr>
          <p:nvPr/>
        </p:nvSpPr>
        <p:spPr bwMode="auto">
          <a:xfrm>
            <a:off x="141288" y="3224213"/>
            <a:ext cx="3035300" cy="2947987"/>
          </a:xfrm>
          <a:prstGeom prst="rect">
            <a:avLst/>
          </a:prstGeom>
          <a:solidFill>
            <a:schemeClr val="accent1"/>
          </a:solidFill>
          <a:ln w="9525" algn="ctr">
            <a:noFill/>
            <a:miter lim="800000"/>
            <a:headEnd/>
            <a:tailEnd/>
          </a:ln>
        </p:spPr>
        <p:txBody>
          <a:bodyPr tIns="137160" anchorCtr="1"/>
          <a:lstStyle/>
          <a:p>
            <a:r>
              <a:rPr lang="en-US" sz="1600"/>
              <a:t>~12 million pounds </a:t>
            </a:r>
            <a:br>
              <a:rPr lang="en-US" sz="1600"/>
            </a:br>
            <a:r>
              <a:rPr lang="en-US" sz="1600"/>
              <a:t>moves on PAX daily.</a:t>
            </a:r>
          </a:p>
          <a:p>
            <a:endParaRPr lang="en-US" sz="1600"/>
          </a:p>
        </p:txBody>
      </p:sp>
      <p:sp>
        <p:nvSpPr>
          <p:cNvPr id="11267" name="Rectangle 2"/>
          <p:cNvSpPr>
            <a:spLocks noGrp="1" noChangeArrowheads="1"/>
          </p:cNvSpPr>
          <p:nvPr>
            <p:ph type="title"/>
          </p:nvPr>
        </p:nvSpPr>
        <p:spPr/>
        <p:txBody>
          <a:bodyPr/>
          <a:lstStyle/>
          <a:p>
            <a:pPr eaLnBrk="1" hangingPunct="1"/>
            <a:r>
              <a:rPr lang="en-US" smtClean="0"/>
              <a:t>100% Screening Requirement</a:t>
            </a:r>
          </a:p>
        </p:txBody>
      </p:sp>
      <p:sp>
        <p:nvSpPr>
          <p:cNvPr id="11268" name="Rectangle 3"/>
          <p:cNvSpPr>
            <a:spLocks noGrp="1" noChangeArrowheads="1"/>
          </p:cNvSpPr>
          <p:nvPr>
            <p:ph type="body" idx="1"/>
          </p:nvPr>
        </p:nvSpPr>
        <p:spPr>
          <a:xfrm>
            <a:off x="141288" y="1184275"/>
            <a:ext cx="9002712" cy="1741488"/>
          </a:xfrm>
        </p:spPr>
        <p:txBody>
          <a:bodyPr/>
          <a:lstStyle/>
          <a:p>
            <a:pPr eaLnBrk="1" hangingPunct="1"/>
            <a:r>
              <a:rPr lang="en-US" smtClean="0"/>
              <a:t>All cargo must be screened at the piece level by TSA-approved methods prior to being loaded on a passenger aircraft. </a:t>
            </a:r>
          </a:p>
          <a:p>
            <a:pPr eaLnBrk="1" hangingPunct="1"/>
            <a:r>
              <a:rPr lang="en-US" smtClean="0"/>
              <a:t>Screening capacity at a single point in the supply chain is not sufficient enough to accomplish this requirement.</a:t>
            </a:r>
          </a:p>
          <a:p>
            <a:pPr eaLnBrk="1" hangingPunct="1"/>
            <a:r>
              <a:rPr lang="en-US" smtClean="0"/>
              <a:t>Significant carrier delays, cargo backlogs, and transit time increases are expected. </a:t>
            </a:r>
          </a:p>
        </p:txBody>
      </p:sp>
      <p:sp>
        <p:nvSpPr>
          <p:cNvPr id="357380" name="Text Box 4"/>
          <p:cNvSpPr txBox="1">
            <a:spLocks noChangeArrowheads="1"/>
          </p:cNvSpPr>
          <p:nvPr/>
        </p:nvSpPr>
        <p:spPr bwMode="auto">
          <a:xfrm>
            <a:off x="184150" y="800100"/>
            <a:ext cx="8813800" cy="304800"/>
          </a:xfrm>
          <a:prstGeom prst="rect">
            <a:avLst/>
          </a:prstGeom>
          <a:solidFill>
            <a:schemeClr val="hlink"/>
          </a:solidFill>
          <a:ln w="9525" algn="ctr">
            <a:noFill/>
            <a:miter lim="800000"/>
            <a:headEnd/>
            <a:tailEnd/>
          </a:ln>
          <a:effectLst>
            <a:prstShdw prst="shdw17" dist="17961" dir="2700000">
              <a:schemeClr val="hlink">
                <a:gamma/>
                <a:shade val="60000"/>
                <a:invGamma/>
              </a:schemeClr>
            </a:prstShdw>
          </a:effectLst>
        </p:spPr>
        <p:txBody>
          <a:bodyPr lIns="0" tIns="0" rIns="0" bIns="0" anchor="ctr"/>
          <a:lstStyle/>
          <a:p>
            <a:pPr eaLnBrk="0" hangingPunct="0">
              <a:spcBef>
                <a:spcPct val="50000"/>
              </a:spcBef>
              <a:defRPr/>
            </a:pPr>
            <a:r>
              <a:rPr lang="en-GB">
                <a:solidFill>
                  <a:schemeClr val="bg1"/>
                </a:solidFill>
                <a:latin typeface="Arial" charset="0"/>
              </a:rPr>
              <a:t>Impacts</a:t>
            </a:r>
          </a:p>
        </p:txBody>
      </p:sp>
      <p:pic>
        <p:nvPicPr>
          <p:cNvPr id="11270" name="Picture 26" descr="Incirlik AB"/>
          <p:cNvPicPr>
            <a:picLocks noChangeAspect="1" noChangeArrowheads="1"/>
          </p:cNvPicPr>
          <p:nvPr/>
        </p:nvPicPr>
        <p:blipFill>
          <a:blip r:embed="rId3"/>
          <a:srcRect/>
          <a:stretch>
            <a:fillRect/>
          </a:stretch>
        </p:blipFill>
        <p:spPr bwMode="auto">
          <a:xfrm>
            <a:off x="304800" y="4095750"/>
            <a:ext cx="2679700" cy="1771650"/>
          </a:xfrm>
          <a:prstGeom prst="rect">
            <a:avLst/>
          </a:prstGeom>
          <a:noFill/>
          <a:ln w="9525">
            <a:noFill/>
            <a:miter lim="800000"/>
            <a:headEnd/>
            <a:tailEnd/>
          </a:ln>
        </p:spPr>
      </p:pic>
      <p:sp>
        <p:nvSpPr>
          <p:cNvPr id="11271" name="Rectangle 46"/>
          <p:cNvSpPr>
            <a:spLocks noChangeArrowheads="1"/>
          </p:cNvSpPr>
          <p:nvPr/>
        </p:nvSpPr>
        <p:spPr bwMode="auto">
          <a:xfrm>
            <a:off x="5791200" y="3224213"/>
            <a:ext cx="3035300" cy="2947987"/>
          </a:xfrm>
          <a:prstGeom prst="rect">
            <a:avLst/>
          </a:prstGeom>
          <a:solidFill>
            <a:schemeClr val="accent1"/>
          </a:solidFill>
          <a:ln w="9525" algn="ctr">
            <a:noFill/>
            <a:miter lim="800000"/>
            <a:headEnd/>
            <a:tailEnd/>
          </a:ln>
        </p:spPr>
        <p:txBody>
          <a:bodyPr tIns="137160" anchorCtr="1"/>
          <a:lstStyle/>
          <a:p>
            <a:r>
              <a:rPr lang="en-US" sz="1600"/>
              <a:t>Cargo must be broken down to piece level and screened by piece.</a:t>
            </a:r>
          </a:p>
          <a:p>
            <a:endParaRPr lang="en-US" sz="1600"/>
          </a:p>
          <a:p>
            <a:endParaRPr lang="en-US" sz="1600"/>
          </a:p>
          <a:p>
            <a:endParaRPr lang="en-US" sz="1600"/>
          </a:p>
        </p:txBody>
      </p:sp>
      <p:pic>
        <p:nvPicPr>
          <p:cNvPr id="11272" name="Picture 47" descr="Cardboard_20box_small"/>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376988" y="4343400"/>
            <a:ext cx="1865312" cy="1414463"/>
          </a:xfrm>
          <a:prstGeom prst="rect">
            <a:avLst/>
          </a:prstGeom>
          <a:noFill/>
          <a:ln w="9525">
            <a:noFill/>
            <a:miter lim="800000"/>
            <a:headEnd/>
            <a:tailEnd/>
          </a:ln>
        </p:spPr>
      </p:pic>
      <p:sp>
        <p:nvSpPr>
          <p:cNvPr id="11273" name="AutoShape 30"/>
          <p:cNvSpPr>
            <a:spLocks noChangeArrowheads="1"/>
          </p:cNvSpPr>
          <p:nvPr/>
        </p:nvSpPr>
        <p:spPr bwMode="auto">
          <a:xfrm>
            <a:off x="3124200" y="3686175"/>
            <a:ext cx="3276600" cy="2025650"/>
          </a:xfrm>
          <a:prstGeom prst="rightArrow">
            <a:avLst>
              <a:gd name="adj1" fmla="val 50000"/>
              <a:gd name="adj2" fmla="val 40439"/>
            </a:avLst>
          </a:prstGeom>
          <a:gradFill rotWithShape="1">
            <a:gsLst>
              <a:gs pos="0">
                <a:srgbClr val="FF0000"/>
              </a:gs>
              <a:gs pos="50000">
                <a:srgbClr val="760000"/>
              </a:gs>
              <a:gs pos="100000">
                <a:srgbClr val="FF0000"/>
              </a:gs>
            </a:gsLst>
            <a:lin ang="5400000" scaled="1"/>
          </a:gradFill>
          <a:ln w="28575" algn="ctr">
            <a:noFill/>
            <a:miter lim="800000"/>
            <a:headEnd/>
            <a:tailEnd/>
          </a:ln>
        </p:spPr>
        <p:txBody>
          <a:bodyPr anchor="ctr"/>
          <a:lstStyle/>
          <a:p>
            <a:r>
              <a:rPr lang="en-US" sz="1600" u="sng">
                <a:solidFill>
                  <a:schemeClr val="bg1"/>
                </a:solidFill>
              </a:rPr>
              <a:t>August 2010</a:t>
            </a:r>
          </a:p>
          <a:p>
            <a:r>
              <a:rPr lang="en-US" sz="1600">
                <a:solidFill>
                  <a:schemeClr val="bg1"/>
                </a:solidFill>
              </a:rPr>
              <a:t>100% Screening Required by Congress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2" descr="Picture1"/>
          <p:cNvPicPr>
            <a:picLocks noChangeAspect="1" noChangeArrowheads="1"/>
          </p:cNvPicPr>
          <p:nvPr/>
        </p:nvPicPr>
        <p:blipFill>
          <a:blip r:embed="rId3"/>
          <a:srcRect/>
          <a:stretch>
            <a:fillRect/>
          </a:stretch>
        </p:blipFill>
        <p:spPr bwMode="auto">
          <a:xfrm>
            <a:off x="153988" y="838200"/>
            <a:ext cx="3343275" cy="2219325"/>
          </a:xfrm>
          <a:prstGeom prst="rect">
            <a:avLst/>
          </a:prstGeom>
          <a:noFill/>
          <a:ln w="9525">
            <a:noFill/>
            <a:miter lim="800000"/>
            <a:headEnd/>
            <a:tailEnd/>
          </a:ln>
        </p:spPr>
      </p:pic>
      <p:sp>
        <p:nvSpPr>
          <p:cNvPr id="12291" name="Rectangle 3"/>
          <p:cNvSpPr>
            <a:spLocks noGrp="1" noChangeArrowheads="1"/>
          </p:cNvSpPr>
          <p:nvPr>
            <p:ph type="title"/>
          </p:nvPr>
        </p:nvSpPr>
        <p:spPr/>
        <p:txBody>
          <a:bodyPr/>
          <a:lstStyle/>
          <a:p>
            <a:pPr eaLnBrk="1" hangingPunct="1"/>
            <a:r>
              <a:rPr lang="en-US" smtClean="0"/>
              <a:t>Piece Level Cargo</a:t>
            </a:r>
          </a:p>
        </p:txBody>
      </p:sp>
      <p:sp>
        <p:nvSpPr>
          <p:cNvPr id="12292" name="Rectangle 13"/>
          <p:cNvSpPr>
            <a:spLocks noChangeArrowheads="1"/>
          </p:cNvSpPr>
          <p:nvPr/>
        </p:nvSpPr>
        <p:spPr bwMode="auto">
          <a:xfrm>
            <a:off x="152400" y="3148013"/>
            <a:ext cx="8850313" cy="3328987"/>
          </a:xfrm>
          <a:prstGeom prst="rect">
            <a:avLst/>
          </a:prstGeom>
          <a:solidFill>
            <a:schemeClr val="accent1"/>
          </a:solidFill>
          <a:ln w="9525">
            <a:noFill/>
            <a:miter lim="800000"/>
            <a:headEnd/>
            <a:tailEnd/>
          </a:ln>
        </p:spPr>
        <p:txBody>
          <a:bodyPr wrap="none" anchor="ctr"/>
          <a:lstStyle/>
          <a:p>
            <a:endParaRPr lang="en-US"/>
          </a:p>
        </p:txBody>
      </p:sp>
      <p:pic>
        <p:nvPicPr>
          <p:cNvPr id="12293" name="Picture 14" descr="shipping_boxes"/>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053138" y="3556000"/>
            <a:ext cx="2667000" cy="2513013"/>
          </a:xfrm>
          <a:prstGeom prst="rect">
            <a:avLst/>
          </a:prstGeom>
          <a:noFill/>
          <a:ln w="9525">
            <a:noFill/>
            <a:miter lim="800000"/>
            <a:headEnd/>
            <a:tailEnd/>
          </a:ln>
        </p:spPr>
      </p:pic>
      <p:pic>
        <p:nvPicPr>
          <p:cNvPr id="12294" name="Picture 16" descr="061113-F-4692S-004"/>
          <p:cNvPicPr>
            <a:picLocks noChangeAspect="1" noChangeArrowheads="1"/>
          </p:cNvPicPr>
          <p:nvPr/>
        </p:nvPicPr>
        <p:blipFill>
          <a:blip r:embed="rId5"/>
          <a:srcRect/>
          <a:stretch>
            <a:fillRect/>
          </a:stretch>
        </p:blipFill>
        <p:spPr bwMode="auto">
          <a:xfrm>
            <a:off x="3657600" y="1071563"/>
            <a:ext cx="5181600" cy="1616075"/>
          </a:xfrm>
          <a:prstGeom prst="rect">
            <a:avLst/>
          </a:prstGeom>
          <a:noFill/>
          <a:ln w="9525">
            <a:noFill/>
            <a:miter lim="800000"/>
            <a:headEnd/>
            <a:tailEnd/>
          </a:ln>
        </p:spPr>
      </p:pic>
      <p:sp>
        <p:nvSpPr>
          <p:cNvPr id="12295" name="Line 17"/>
          <p:cNvSpPr>
            <a:spLocks noChangeShapeType="1"/>
          </p:cNvSpPr>
          <p:nvPr/>
        </p:nvSpPr>
        <p:spPr bwMode="auto">
          <a:xfrm>
            <a:off x="369888" y="914400"/>
            <a:ext cx="2982912" cy="2057400"/>
          </a:xfrm>
          <a:prstGeom prst="line">
            <a:avLst/>
          </a:prstGeom>
          <a:noFill/>
          <a:ln w="127000">
            <a:solidFill>
              <a:srgbClr val="FF0000"/>
            </a:solidFill>
            <a:round/>
            <a:headEnd/>
            <a:tailEnd/>
          </a:ln>
        </p:spPr>
        <p:txBody>
          <a:bodyPr anchor="ctr">
            <a:spAutoFit/>
          </a:bodyPr>
          <a:lstStyle/>
          <a:p>
            <a:endParaRPr lang="en-US"/>
          </a:p>
        </p:txBody>
      </p:sp>
      <p:sp>
        <p:nvSpPr>
          <p:cNvPr id="12296" name="Line 18"/>
          <p:cNvSpPr>
            <a:spLocks noChangeShapeType="1"/>
          </p:cNvSpPr>
          <p:nvPr/>
        </p:nvSpPr>
        <p:spPr bwMode="auto">
          <a:xfrm flipH="1">
            <a:off x="369888" y="914400"/>
            <a:ext cx="2830512" cy="2057400"/>
          </a:xfrm>
          <a:prstGeom prst="line">
            <a:avLst/>
          </a:prstGeom>
          <a:noFill/>
          <a:ln w="127000">
            <a:solidFill>
              <a:srgbClr val="FF0000"/>
            </a:solidFill>
            <a:round/>
            <a:headEnd/>
            <a:tailEnd/>
          </a:ln>
        </p:spPr>
        <p:txBody>
          <a:bodyPr anchor="ctr">
            <a:spAutoFit/>
          </a:bodyPr>
          <a:lstStyle/>
          <a:p>
            <a:endParaRPr lang="en-US"/>
          </a:p>
        </p:txBody>
      </p:sp>
      <p:sp>
        <p:nvSpPr>
          <p:cNvPr id="12297" name="Line 19"/>
          <p:cNvSpPr>
            <a:spLocks noChangeShapeType="1"/>
          </p:cNvSpPr>
          <p:nvPr/>
        </p:nvSpPr>
        <p:spPr bwMode="auto">
          <a:xfrm>
            <a:off x="4800600" y="838200"/>
            <a:ext cx="2982913" cy="2057400"/>
          </a:xfrm>
          <a:prstGeom prst="line">
            <a:avLst/>
          </a:prstGeom>
          <a:noFill/>
          <a:ln w="127000">
            <a:solidFill>
              <a:srgbClr val="FF0000"/>
            </a:solidFill>
            <a:round/>
            <a:headEnd/>
            <a:tailEnd/>
          </a:ln>
        </p:spPr>
        <p:txBody>
          <a:bodyPr anchor="ctr">
            <a:spAutoFit/>
          </a:bodyPr>
          <a:lstStyle/>
          <a:p>
            <a:endParaRPr lang="en-US"/>
          </a:p>
        </p:txBody>
      </p:sp>
      <p:sp>
        <p:nvSpPr>
          <p:cNvPr id="12298" name="Line 20"/>
          <p:cNvSpPr>
            <a:spLocks noChangeShapeType="1"/>
          </p:cNvSpPr>
          <p:nvPr/>
        </p:nvSpPr>
        <p:spPr bwMode="auto">
          <a:xfrm flipH="1">
            <a:off x="4800600" y="838200"/>
            <a:ext cx="2830513" cy="2057400"/>
          </a:xfrm>
          <a:prstGeom prst="line">
            <a:avLst/>
          </a:prstGeom>
          <a:noFill/>
          <a:ln w="127000">
            <a:solidFill>
              <a:srgbClr val="FF0000"/>
            </a:solidFill>
            <a:round/>
            <a:headEnd/>
            <a:tailEnd/>
          </a:ln>
        </p:spPr>
        <p:txBody>
          <a:bodyPr anchor="ctr">
            <a:spAutoFit/>
          </a:bodyPr>
          <a:lstStyle/>
          <a:p>
            <a:endParaRPr lang="en-US"/>
          </a:p>
        </p:txBody>
      </p:sp>
      <p:sp>
        <p:nvSpPr>
          <p:cNvPr id="12299" name="Rectangle 21"/>
          <p:cNvSpPr>
            <a:spLocks noChangeArrowheads="1"/>
          </p:cNvSpPr>
          <p:nvPr/>
        </p:nvSpPr>
        <p:spPr bwMode="auto">
          <a:xfrm>
            <a:off x="304800" y="3236913"/>
            <a:ext cx="5715000" cy="3114675"/>
          </a:xfrm>
          <a:prstGeom prst="rect">
            <a:avLst/>
          </a:prstGeom>
          <a:noFill/>
          <a:ln w="9525" algn="ctr">
            <a:noFill/>
            <a:miter lim="800000"/>
            <a:headEnd/>
            <a:tailEnd/>
          </a:ln>
        </p:spPr>
        <p:txBody>
          <a:bodyPr>
            <a:spAutoFit/>
          </a:bodyPr>
          <a:lstStyle/>
          <a:p>
            <a:pPr marL="280988" indent="-280988" algn="l">
              <a:spcBef>
                <a:spcPct val="50000"/>
              </a:spcBef>
              <a:buClr>
                <a:srgbClr val="000066"/>
              </a:buClr>
              <a:buFont typeface="Wingdings" pitchFamily="2" charset="2"/>
              <a:buChar char="§"/>
            </a:pPr>
            <a:r>
              <a:rPr lang="en-US" b="0"/>
              <a:t>Piece level cargo is the individual item within a shipment.  The number of pieces is determined by the number of pieces identified by the shipper-level documentation.</a:t>
            </a:r>
          </a:p>
          <a:p>
            <a:pPr marL="280988" indent="-280988" algn="l">
              <a:spcBef>
                <a:spcPct val="50000"/>
              </a:spcBef>
              <a:buClr>
                <a:srgbClr val="000066"/>
              </a:buClr>
              <a:buFont typeface="Wingdings" pitchFamily="2" charset="2"/>
              <a:buChar char="§"/>
            </a:pPr>
            <a:r>
              <a:rPr lang="en-US" b="0"/>
              <a:t>By February 3, 2009, all cargo must be broken down and 50% of the individual pieces must be screened prior to being loaded on a passenger aircraft.</a:t>
            </a:r>
          </a:p>
          <a:p>
            <a:pPr marL="280988" indent="-280988" algn="l">
              <a:spcBef>
                <a:spcPct val="50000"/>
              </a:spcBef>
              <a:buClr>
                <a:srgbClr val="000066"/>
              </a:buClr>
              <a:buFont typeface="Wingdings" pitchFamily="2" charset="2"/>
              <a:buChar char="§"/>
            </a:pPr>
            <a:r>
              <a:rPr lang="en-US" b="0"/>
              <a:t>By August 3, 2010, cargo must be 100% screened at the piece level.</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4114800" y="1219200"/>
            <a:ext cx="3810000" cy="5162550"/>
          </a:xfrm>
          <a:prstGeom prst="rect">
            <a:avLst/>
          </a:prstGeom>
          <a:solidFill>
            <a:schemeClr val="accent1"/>
          </a:solidFill>
          <a:ln w="12700">
            <a:solidFill>
              <a:schemeClr val="tx1"/>
            </a:solidFill>
            <a:miter lim="800000"/>
            <a:headEnd/>
            <a:tailEnd/>
          </a:ln>
        </p:spPr>
        <p:txBody>
          <a:bodyPr wrap="none" tIns="137160"/>
          <a:lstStyle/>
          <a:p>
            <a:r>
              <a:rPr lang="en-US" sz="1200" u="sng"/>
              <a:t>Risk Assessment</a:t>
            </a:r>
          </a:p>
        </p:txBody>
      </p:sp>
      <p:sp>
        <p:nvSpPr>
          <p:cNvPr id="1028" name="Rectangle 3"/>
          <p:cNvSpPr>
            <a:spLocks noGrp="1" noChangeArrowheads="1"/>
          </p:cNvSpPr>
          <p:nvPr>
            <p:ph type="title"/>
          </p:nvPr>
        </p:nvSpPr>
        <p:spPr/>
        <p:txBody>
          <a:bodyPr/>
          <a:lstStyle/>
          <a:p>
            <a:pPr eaLnBrk="1" hangingPunct="1"/>
            <a:r>
              <a:rPr lang="en-US" smtClean="0"/>
              <a:t>Future Air Cargo Supply Chain</a:t>
            </a:r>
          </a:p>
        </p:txBody>
      </p:sp>
      <p:graphicFrame>
        <p:nvGraphicFramePr>
          <p:cNvPr id="1026" name="Object 4"/>
          <p:cNvGraphicFramePr>
            <a:graphicFrameLocks noChangeAspect="1"/>
          </p:cNvGraphicFramePr>
          <p:nvPr>
            <p:ph sz="half" idx="1"/>
          </p:nvPr>
        </p:nvGraphicFramePr>
        <p:xfrm>
          <a:off x="8153400" y="3476625"/>
          <a:ext cx="1066800" cy="1066800"/>
        </p:xfrm>
        <a:graphic>
          <a:graphicData uri="http://schemas.openxmlformats.org/presentationml/2006/ole">
            <p:oleObj spid="_x0000_s1026" name="Visio" r:id="rId4" imgW="1233488" imgH="1233488" progId="Visio.Drawing.11">
              <p:embed/>
            </p:oleObj>
          </a:graphicData>
        </a:graphic>
      </p:graphicFrame>
      <p:sp>
        <p:nvSpPr>
          <p:cNvPr id="1029" name="Rectangle 5"/>
          <p:cNvSpPr>
            <a:spLocks noChangeArrowheads="1"/>
          </p:cNvSpPr>
          <p:nvPr/>
        </p:nvSpPr>
        <p:spPr bwMode="auto">
          <a:xfrm>
            <a:off x="2209800" y="4568825"/>
            <a:ext cx="1219200" cy="660400"/>
          </a:xfrm>
          <a:prstGeom prst="rect">
            <a:avLst/>
          </a:prstGeom>
          <a:solidFill>
            <a:srgbClr val="9B9BFF"/>
          </a:solidFill>
          <a:ln w="28575">
            <a:solidFill>
              <a:schemeClr val="tx1"/>
            </a:solidFill>
            <a:miter lim="800000"/>
            <a:headEnd/>
            <a:tailEnd/>
          </a:ln>
        </p:spPr>
        <p:txBody>
          <a:bodyPr lIns="0" tIns="0" rIns="0" bIns="0" anchor="ctr" anchorCtr="1"/>
          <a:lstStyle/>
          <a:p>
            <a:r>
              <a:rPr lang="en-US" sz="1200"/>
              <a:t>CCSF:</a:t>
            </a:r>
          </a:p>
          <a:p>
            <a:r>
              <a:rPr lang="en-US" sz="1200"/>
              <a:t>Shipper / 3PL / Manufacturer</a:t>
            </a:r>
          </a:p>
        </p:txBody>
      </p:sp>
      <p:sp>
        <p:nvSpPr>
          <p:cNvPr id="1030" name="Text Box 6"/>
          <p:cNvSpPr txBox="1">
            <a:spLocks noChangeArrowheads="1"/>
          </p:cNvSpPr>
          <p:nvPr/>
        </p:nvSpPr>
        <p:spPr bwMode="auto">
          <a:xfrm>
            <a:off x="6534150" y="2625725"/>
            <a:ext cx="1219200" cy="2632075"/>
          </a:xfrm>
          <a:prstGeom prst="rect">
            <a:avLst/>
          </a:prstGeom>
          <a:solidFill>
            <a:srgbClr val="9B9BFF"/>
          </a:solidFill>
          <a:ln w="28575">
            <a:solidFill>
              <a:schemeClr val="tx1"/>
            </a:solidFill>
            <a:miter lim="800000"/>
            <a:headEnd/>
            <a:tailEnd/>
          </a:ln>
        </p:spPr>
        <p:txBody>
          <a:bodyPr lIns="45720" rIns="45720" anchor="ctr" anchorCtr="1"/>
          <a:lstStyle/>
          <a:p>
            <a:pPr algn="l"/>
            <a:r>
              <a:rPr lang="en-US" sz="1200"/>
              <a:t>Air Carrier</a:t>
            </a:r>
          </a:p>
        </p:txBody>
      </p:sp>
      <p:sp>
        <p:nvSpPr>
          <p:cNvPr id="1031" name="Text Box 7"/>
          <p:cNvSpPr txBox="1">
            <a:spLocks noChangeArrowheads="1"/>
          </p:cNvSpPr>
          <p:nvPr/>
        </p:nvSpPr>
        <p:spPr bwMode="auto">
          <a:xfrm>
            <a:off x="4343400" y="1774825"/>
            <a:ext cx="1219200" cy="660400"/>
          </a:xfrm>
          <a:prstGeom prst="rect">
            <a:avLst/>
          </a:prstGeom>
          <a:solidFill>
            <a:srgbClr val="9B9BFF"/>
          </a:solidFill>
          <a:ln w="28575">
            <a:solidFill>
              <a:schemeClr val="tx1"/>
            </a:solidFill>
            <a:miter lim="800000"/>
            <a:headEnd/>
            <a:tailEnd/>
          </a:ln>
        </p:spPr>
        <p:txBody>
          <a:bodyPr lIns="45720" rIns="45720" anchor="ctr" anchorCtr="1"/>
          <a:lstStyle/>
          <a:p>
            <a:r>
              <a:rPr lang="en-US" sz="1200"/>
              <a:t>Freight Forwarder</a:t>
            </a:r>
          </a:p>
        </p:txBody>
      </p:sp>
      <p:sp>
        <p:nvSpPr>
          <p:cNvPr id="1032" name="Text Box 8"/>
          <p:cNvSpPr txBox="1">
            <a:spLocks noChangeArrowheads="1"/>
          </p:cNvSpPr>
          <p:nvPr/>
        </p:nvSpPr>
        <p:spPr bwMode="auto">
          <a:xfrm>
            <a:off x="4343400" y="3629025"/>
            <a:ext cx="1219200" cy="660400"/>
          </a:xfrm>
          <a:prstGeom prst="rect">
            <a:avLst/>
          </a:prstGeom>
          <a:solidFill>
            <a:srgbClr val="9B9BFF"/>
          </a:solidFill>
          <a:ln w="28575">
            <a:solidFill>
              <a:schemeClr val="tx1"/>
            </a:solidFill>
            <a:miter lim="800000"/>
            <a:headEnd/>
            <a:tailEnd/>
          </a:ln>
        </p:spPr>
        <p:txBody>
          <a:bodyPr lIns="45720" rIns="45720" anchor="ctr" anchorCtr="1"/>
          <a:lstStyle/>
          <a:p>
            <a:r>
              <a:rPr lang="en-US" sz="1200"/>
              <a:t>CCSF: Freight Forwarder</a:t>
            </a:r>
          </a:p>
        </p:txBody>
      </p:sp>
      <p:sp>
        <p:nvSpPr>
          <p:cNvPr id="1033" name="Line 9"/>
          <p:cNvSpPr>
            <a:spLocks noChangeShapeType="1"/>
          </p:cNvSpPr>
          <p:nvPr/>
        </p:nvSpPr>
        <p:spPr bwMode="auto">
          <a:xfrm flipV="1">
            <a:off x="3438525" y="2085975"/>
            <a:ext cx="895350" cy="963613"/>
          </a:xfrm>
          <a:prstGeom prst="line">
            <a:avLst/>
          </a:prstGeom>
          <a:noFill/>
          <a:ln w="38100">
            <a:solidFill>
              <a:schemeClr val="tx1"/>
            </a:solidFill>
            <a:round/>
            <a:headEnd/>
            <a:tailEnd type="triangle" w="med" len="med"/>
          </a:ln>
        </p:spPr>
        <p:txBody>
          <a:bodyPr/>
          <a:lstStyle/>
          <a:p>
            <a:endParaRPr lang="en-US"/>
          </a:p>
        </p:txBody>
      </p:sp>
      <p:sp>
        <p:nvSpPr>
          <p:cNvPr id="1034" name="Line 10"/>
          <p:cNvSpPr>
            <a:spLocks noChangeShapeType="1"/>
          </p:cNvSpPr>
          <p:nvPr/>
        </p:nvSpPr>
        <p:spPr bwMode="auto">
          <a:xfrm>
            <a:off x="3429000" y="3073400"/>
            <a:ext cx="914400" cy="895350"/>
          </a:xfrm>
          <a:prstGeom prst="line">
            <a:avLst/>
          </a:prstGeom>
          <a:noFill/>
          <a:ln w="38100">
            <a:solidFill>
              <a:schemeClr val="tx1"/>
            </a:solidFill>
            <a:round/>
            <a:headEnd/>
            <a:tailEnd type="triangle" w="med" len="med"/>
          </a:ln>
        </p:spPr>
        <p:txBody>
          <a:bodyPr/>
          <a:lstStyle/>
          <a:p>
            <a:endParaRPr lang="en-US"/>
          </a:p>
        </p:txBody>
      </p:sp>
      <p:sp>
        <p:nvSpPr>
          <p:cNvPr id="1035" name="Line 11"/>
          <p:cNvSpPr>
            <a:spLocks noChangeShapeType="1"/>
          </p:cNvSpPr>
          <p:nvPr/>
        </p:nvSpPr>
        <p:spPr bwMode="auto">
          <a:xfrm>
            <a:off x="5581650" y="2093913"/>
            <a:ext cx="923925" cy="914400"/>
          </a:xfrm>
          <a:prstGeom prst="line">
            <a:avLst/>
          </a:prstGeom>
          <a:noFill/>
          <a:ln w="38100">
            <a:solidFill>
              <a:schemeClr val="tx1"/>
            </a:solidFill>
            <a:round/>
            <a:headEnd/>
            <a:tailEnd type="triangle" w="med" len="med"/>
          </a:ln>
        </p:spPr>
        <p:txBody>
          <a:bodyPr/>
          <a:lstStyle/>
          <a:p>
            <a:endParaRPr lang="en-US"/>
          </a:p>
        </p:txBody>
      </p:sp>
      <p:sp>
        <p:nvSpPr>
          <p:cNvPr id="1036" name="Text Box 12"/>
          <p:cNvSpPr txBox="1">
            <a:spLocks noChangeArrowheads="1"/>
          </p:cNvSpPr>
          <p:nvPr/>
        </p:nvSpPr>
        <p:spPr bwMode="auto">
          <a:xfrm>
            <a:off x="6477000" y="2362200"/>
            <a:ext cx="1066800" cy="274638"/>
          </a:xfrm>
          <a:prstGeom prst="rect">
            <a:avLst/>
          </a:prstGeom>
          <a:noFill/>
          <a:ln w="9525">
            <a:noFill/>
            <a:miter lim="800000"/>
            <a:headEnd/>
            <a:tailEnd/>
          </a:ln>
        </p:spPr>
        <p:txBody>
          <a:bodyPr>
            <a:spAutoFit/>
          </a:bodyPr>
          <a:lstStyle/>
          <a:p>
            <a:pPr algn="l">
              <a:spcBef>
                <a:spcPct val="50000"/>
              </a:spcBef>
            </a:pPr>
            <a:r>
              <a:rPr lang="en-US" sz="1200">
                <a:solidFill>
                  <a:srgbClr val="FF3300"/>
                </a:solidFill>
              </a:rPr>
              <a:t>**Screening</a:t>
            </a:r>
          </a:p>
        </p:txBody>
      </p:sp>
      <p:sp>
        <p:nvSpPr>
          <p:cNvPr id="1037" name="Text Box 13"/>
          <p:cNvSpPr txBox="1">
            <a:spLocks noChangeArrowheads="1"/>
          </p:cNvSpPr>
          <p:nvPr/>
        </p:nvSpPr>
        <p:spPr bwMode="auto">
          <a:xfrm>
            <a:off x="4343400" y="5511800"/>
            <a:ext cx="1219200" cy="660400"/>
          </a:xfrm>
          <a:prstGeom prst="rect">
            <a:avLst/>
          </a:prstGeom>
          <a:solidFill>
            <a:srgbClr val="9B9BFF"/>
          </a:solidFill>
          <a:ln w="28575">
            <a:solidFill>
              <a:schemeClr val="tx1"/>
            </a:solidFill>
            <a:miter lim="800000"/>
            <a:headEnd/>
            <a:tailEnd/>
          </a:ln>
        </p:spPr>
        <p:txBody>
          <a:bodyPr lIns="45720" rIns="45720" anchor="ctr" anchorCtr="1"/>
          <a:lstStyle/>
          <a:p>
            <a:r>
              <a:rPr lang="en-US" sz="1200"/>
              <a:t>Freight Forwarder</a:t>
            </a:r>
          </a:p>
        </p:txBody>
      </p:sp>
      <p:sp>
        <p:nvSpPr>
          <p:cNvPr id="1038" name="Line 14"/>
          <p:cNvSpPr>
            <a:spLocks noChangeShapeType="1"/>
          </p:cNvSpPr>
          <p:nvPr/>
        </p:nvSpPr>
        <p:spPr bwMode="auto">
          <a:xfrm flipV="1">
            <a:off x="3467100" y="3987800"/>
            <a:ext cx="847725" cy="828675"/>
          </a:xfrm>
          <a:prstGeom prst="line">
            <a:avLst/>
          </a:prstGeom>
          <a:noFill/>
          <a:ln w="76200" cmpd="dbl">
            <a:solidFill>
              <a:srgbClr val="008000"/>
            </a:solidFill>
            <a:prstDash val="sysDot"/>
            <a:round/>
            <a:headEnd/>
            <a:tailEnd type="triangle" w="sm" len="sm"/>
          </a:ln>
        </p:spPr>
        <p:txBody>
          <a:bodyPr/>
          <a:lstStyle/>
          <a:p>
            <a:endParaRPr lang="en-US"/>
          </a:p>
        </p:txBody>
      </p:sp>
      <p:sp>
        <p:nvSpPr>
          <p:cNvPr id="1039" name="Line 15"/>
          <p:cNvSpPr>
            <a:spLocks noChangeShapeType="1"/>
          </p:cNvSpPr>
          <p:nvPr/>
        </p:nvSpPr>
        <p:spPr bwMode="auto">
          <a:xfrm>
            <a:off x="3448050" y="5006975"/>
            <a:ext cx="885825" cy="866775"/>
          </a:xfrm>
          <a:prstGeom prst="line">
            <a:avLst/>
          </a:prstGeom>
          <a:noFill/>
          <a:ln w="76200" cmpd="dbl">
            <a:solidFill>
              <a:srgbClr val="008000"/>
            </a:solidFill>
            <a:prstDash val="sysDot"/>
            <a:round/>
            <a:headEnd/>
            <a:tailEnd type="triangle" w="sm" len="sm"/>
          </a:ln>
        </p:spPr>
        <p:txBody>
          <a:bodyPr/>
          <a:lstStyle/>
          <a:p>
            <a:endParaRPr lang="en-US"/>
          </a:p>
        </p:txBody>
      </p:sp>
      <p:sp>
        <p:nvSpPr>
          <p:cNvPr id="1040" name="Line 16"/>
          <p:cNvSpPr>
            <a:spLocks noChangeShapeType="1"/>
          </p:cNvSpPr>
          <p:nvPr/>
        </p:nvSpPr>
        <p:spPr bwMode="auto">
          <a:xfrm flipV="1">
            <a:off x="5581650" y="4997450"/>
            <a:ext cx="933450" cy="866775"/>
          </a:xfrm>
          <a:prstGeom prst="line">
            <a:avLst/>
          </a:prstGeom>
          <a:noFill/>
          <a:ln w="76200" cmpd="dbl">
            <a:solidFill>
              <a:srgbClr val="008000"/>
            </a:solidFill>
            <a:prstDash val="sysDot"/>
            <a:round/>
            <a:headEnd/>
            <a:tailEnd type="triangle" w="sm" len="sm"/>
          </a:ln>
        </p:spPr>
        <p:txBody>
          <a:bodyPr/>
          <a:lstStyle/>
          <a:p>
            <a:endParaRPr lang="en-US"/>
          </a:p>
        </p:txBody>
      </p:sp>
      <p:sp>
        <p:nvSpPr>
          <p:cNvPr id="1041" name="Rectangle 17"/>
          <p:cNvSpPr>
            <a:spLocks noChangeArrowheads="1"/>
          </p:cNvSpPr>
          <p:nvPr/>
        </p:nvSpPr>
        <p:spPr bwMode="auto">
          <a:xfrm>
            <a:off x="2209800" y="2714625"/>
            <a:ext cx="1219200" cy="660400"/>
          </a:xfrm>
          <a:prstGeom prst="rect">
            <a:avLst/>
          </a:prstGeom>
          <a:solidFill>
            <a:srgbClr val="9B9BFF"/>
          </a:solidFill>
          <a:ln w="28575">
            <a:solidFill>
              <a:schemeClr val="tx1"/>
            </a:solidFill>
            <a:miter lim="800000"/>
            <a:headEnd/>
            <a:tailEnd/>
          </a:ln>
        </p:spPr>
        <p:txBody>
          <a:bodyPr lIns="0" tIns="0" rIns="0" bIns="0" anchor="ctr" anchorCtr="1"/>
          <a:lstStyle/>
          <a:p>
            <a:r>
              <a:rPr lang="en-US" sz="1200"/>
              <a:t>Known Shipper</a:t>
            </a:r>
          </a:p>
        </p:txBody>
      </p:sp>
      <p:sp>
        <p:nvSpPr>
          <p:cNvPr id="1042" name="Text Box 18"/>
          <p:cNvSpPr txBox="1">
            <a:spLocks noChangeArrowheads="1"/>
          </p:cNvSpPr>
          <p:nvPr/>
        </p:nvSpPr>
        <p:spPr bwMode="auto">
          <a:xfrm>
            <a:off x="2133600" y="4343400"/>
            <a:ext cx="1066800" cy="244475"/>
          </a:xfrm>
          <a:prstGeom prst="rect">
            <a:avLst/>
          </a:prstGeom>
          <a:noFill/>
          <a:ln w="9525">
            <a:noFill/>
            <a:miter lim="800000"/>
            <a:headEnd/>
            <a:tailEnd/>
          </a:ln>
        </p:spPr>
        <p:txBody>
          <a:bodyPr>
            <a:spAutoFit/>
          </a:bodyPr>
          <a:lstStyle/>
          <a:p>
            <a:pPr algn="l">
              <a:spcBef>
                <a:spcPct val="50000"/>
              </a:spcBef>
            </a:pPr>
            <a:r>
              <a:rPr lang="en-US" sz="1000">
                <a:solidFill>
                  <a:srgbClr val="FF3300"/>
                </a:solidFill>
              </a:rPr>
              <a:t>**Screening</a:t>
            </a:r>
          </a:p>
        </p:txBody>
      </p:sp>
      <p:sp>
        <p:nvSpPr>
          <p:cNvPr id="1043" name="Text Box 19"/>
          <p:cNvSpPr txBox="1">
            <a:spLocks noChangeArrowheads="1"/>
          </p:cNvSpPr>
          <p:nvPr/>
        </p:nvSpPr>
        <p:spPr bwMode="auto">
          <a:xfrm>
            <a:off x="4267200" y="3352800"/>
            <a:ext cx="1066800" cy="274638"/>
          </a:xfrm>
          <a:prstGeom prst="rect">
            <a:avLst/>
          </a:prstGeom>
          <a:noFill/>
          <a:ln w="9525">
            <a:noFill/>
            <a:miter lim="800000"/>
            <a:headEnd/>
            <a:tailEnd/>
          </a:ln>
        </p:spPr>
        <p:txBody>
          <a:bodyPr>
            <a:spAutoFit/>
          </a:bodyPr>
          <a:lstStyle/>
          <a:p>
            <a:pPr algn="l">
              <a:spcBef>
                <a:spcPct val="50000"/>
              </a:spcBef>
            </a:pPr>
            <a:r>
              <a:rPr lang="en-US" sz="1200">
                <a:solidFill>
                  <a:srgbClr val="FF3300"/>
                </a:solidFill>
              </a:rPr>
              <a:t>**Screening</a:t>
            </a:r>
          </a:p>
        </p:txBody>
      </p:sp>
      <p:sp>
        <p:nvSpPr>
          <p:cNvPr id="1044" name="Line 20"/>
          <p:cNvSpPr>
            <a:spLocks noChangeShapeType="1"/>
          </p:cNvSpPr>
          <p:nvPr/>
        </p:nvSpPr>
        <p:spPr bwMode="auto">
          <a:xfrm>
            <a:off x="3457575" y="3065463"/>
            <a:ext cx="3086100" cy="0"/>
          </a:xfrm>
          <a:prstGeom prst="line">
            <a:avLst/>
          </a:prstGeom>
          <a:noFill/>
          <a:ln w="38100">
            <a:solidFill>
              <a:schemeClr val="tx1"/>
            </a:solidFill>
            <a:round/>
            <a:headEnd/>
            <a:tailEnd type="triangle" w="med" len="med"/>
          </a:ln>
        </p:spPr>
        <p:txBody>
          <a:bodyPr/>
          <a:lstStyle/>
          <a:p>
            <a:endParaRPr lang="en-US"/>
          </a:p>
        </p:txBody>
      </p:sp>
      <p:sp>
        <p:nvSpPr>
          <p:cNvPr id="331797" name="Text Box 21"/>
          <p:cNvSpPr txBox="1">
            <a:spLocks noChangeArrowheads="1"/>
          </p:cNvSpPr>
          <p:nvPr/>
        </p:nvSpPr>
        <p:spPr bwMode="auto">
          <a:xfrm>
            <a:off x="8248650" y="3246438"/>
            <a:ext cx="895350" cy="457200"/>
          </a:xfrm>
          <a:prstGeom prst="rect">
            <a:avLst/>
          </a:prstGeom>
          <a:noFill/>
          <a:ln w="9525">
            <a:noFill/>
            <a:miter lim="800000"/>
            <a:headEnd/>
            <a:tailEnd/>
          </a:ln>
          <a:effectLst/>
        </p:spPr>
        <p:txBody>
          <a:bodyPr>
            <a:spAutoFit/>
          </a:bodyPr>
          <a:lstStyle/>
          <a:p>
            <a:pPr>
              <a:defRPr/>
            </a:pPr>
            <a:r>
              <a:rPr lang="en-US" sz="1200">
                <a:effectLst>
                  <a:outerShdw blurRad="38100" dist="38100" dir="2700000" algn="tl">
                    <a:srgbClr val="C0C0C0"/>
                  </a:outerShdw>
                </a:effectLst>
                <a:latin typeface="Arial" charset="0"/>
              </a:rPr>
              <a:t>100% </a:t>
            </a:r>
          </a:p>
          <a:p>
            <a:pPr>
              <a:defRPr/>
            </a:pPr>
            <a:r>
              <a:rPr lang="en-US" sz="1200">
                <a:effectLst>
                  <a:outerShdw blurRad="38100" dist="38100" dir="2700000" algn="tl">
                    <a:srgbClr val="C0C0C0"/>
                  </a:outerShdw>
                </a:effectLst>
                <a:latin typeface="Arial" charset="0"/>
              </a:rPr>
              <a:t>Screened</a:t>
            </a:r>
          </a:p>
        </p:txBody>
      </p:sp>
      <p:sp>
        <p:nvSpPr>
          <p:cNvPr id="1046" name="Text Box 22"/>
          <p:cNvSpPr txBox="1">
            <a:spLocks noChangeArrowheads="1"/>
          </p:cNvSpPr>
          <p:nvPr/>
        </p:nvSpPr>
        <p:spPr bwMode="auto">
          <a:xfrm>
            <a:off x="104775" y="5602288"/>
            <a:ext cx="3505200" cy="569912"/>
          </a:xfrm>
          <a:prstGeom prst="rect">
            <a:avLst/>
          </a:prstGeom>
          <a:noFill/>
          <a:ln w="9525">
            <a:noFill/>
            <a:miter lim="800000"/>
            <a:headEnd/>
            <a:tailEnd/>
          </a:ln>
        </p:spPr>
        <p:txBody>
          <a:bodyPr>
            <a:spAutoFit/>
          </a:bodyPr>
          <a:lstStyle/>
          <a:p>
            <a:pPr marL="114300" indent="-114300" algn="l">
              <a:spcBef>
                <a:spcPct val="50000"/>
              </a:spcBef>
            </a:pPr>
            <a:r>
              <a:rPr lang="en-US" sz="900" u="sng"/>
              <a:t>Notes:</a:t>
            </a:r>
          </a:p>
          <a:p>
            <a:pPr marL="114300" indent="-114300" algn="l">
              <a:spcBef>
                <a:spcPct val="50000"/>
              </a:spcBef>
            </a:pPr>
            <a:r>
              <a:rPr lang="en-US" sz="900">
                <a:solidFill>
                  <a:srgbClr val="FF0000"/>
                </a:solidFill>
              </a:rPr>
              <a:t>**Screening must occur prior to consolidation.  </a:t>
            </a:r>
            <a:br>
              <a:rPr lang="en-US" sz="900">
                <a:solidFill>
                  <a:srgbClr val="FF0000"/>
                </a:solidFill>
              </a:rPr>
            </a:br>
            <a:r>
              <a:rPr lang="en-US" sz="900">
                <a:solidFill>
                  <a:srgbClr val="FF0000"/>
                </a:solidFill>
              </a:rPr>
              <a:t>Screening methods: electronic, manual, and canine.</a:t>
            </a:r>
          </a:p>
        </p:txBody>
      </p:sp>
      <p:sp>
        <p:nvSpPr>
          <p:cNvPr id="1047" name="Line 23"/>
          <p:cNvSpPr>
            <a:spLocks noChangeShapeType="1"/>
          </p:cNvSpPr>
          <p:nvPr/>
        </p:nvSpPr>
        <p:spPr bwMode="auto">
          <a:xfrm>
            <a:off x="1524000" y="4238625"/>
            <a:ext cx="685800" cy="990600"/>
          </a:xfrm>
          <a:prstGeom prst="line">
            <a:avLst/>
          </a:prstGeom>
          <a:noFill/>
          <a:ln w="28575" cap="rnd">
            <a:solidFill>
              <a:srgbClr val="9B9BFF"/>
            </a:solidFill>
            <a:prstDash val="sysDot"/>
            <a:round/>
            <a:headEnd/>
            <a:tailEnd/>
          </a:ln>
        </p:spPr>
        <p:txBody>
          <a:bodyPr/>
          <a:lstStyle/>
          <a:p>
            <a:endParaRPr lang="en-US"/>
          </a:p>
        </p:txBody>
      </p:sp>
      <p:sp>
        <p:nvSpPr>
          <p:cNvPr id="1048" name="Line 24"/>
          <p:cNvSpPr>
            <a:spLocks noChangeShapeType="1"/>
          </p:cNvSpPr>
          <p:nvPr/>
        </p:nvSpPr>
        <p:spPr bwMode="auto">
          <a:xfrm flipV="1">
            <a:off x="1543050" y="2714625"/>
            <a:ext cx="666750" cy="981075"/>
          </a:xfrm>
          <a:prstGeom prst="line">
            <a:avLst/>
          </a:prstGeom>
          <a:noFill/>
          <a:ln w="28575" cap="rnd">
            <a:solidFill>
              <a:srgbClr val="9B9BFF"/>
            </a:solidFill>
            <a:prstDash val="sysDot"/>
            <a:round/>
            <a:headEnd/>
            <a:tailEnd/>
          </a:ln>
        </p:spPr>
        <p:txBody>
          <a:bodyPr/>
          <a:lstStyle/>
          <a:p>
            <a:endParaRPr lang="en-US"/>
          </a:p>
        </p:txBody>
      </p:sp>
      <p:grpSp>
        <p:nvGrpSpPr>
          <p:cNvPr id="1049" name="Group 25"/>
          <p:cNvGrpSpPr>
            <a:grpSpLocks/>
          </p:cNvGrpSpPr>
          <p:nvPr/>
        </p:nvGrpSpPr>
        <p:grpSpPr bwMode="auto">
          <a:xfrm rot="3792816">
            <a:off x="76200" y="3171825"/>
            <a:ext cx="1600200" cy="1600200"/>
            <a:chOff x="288" y="2208"/>
            <a:chExt cx="576" cy="576"/>
          </a:xfrm>
        </p:grpSpPr>
        <p:sp>
          <p:nvSpPr>
            <p:cNvPr id="1062" name="Behind AutoShape 45"/>
            <p:cNvSpPr>
              <a:spLocks noChangeArrowheads="1"/>
            </p:cNvSpPr>
            <p:nvPr/>
          </p:nvSpPr>
          <p:spPr bwMode="auto">
            <a:xfrm>
              <a:off x="288" y="2208"/>
              <a:ext cx="576" cy="576"/>
            </a:xfrm>
            <a:prstGeom prst="ellipse">
              <a:avLst/>
            </a:prstGeom>
            <a:solidFill>
              <a:schemeClr val="hlink"/>
            </a:solidFill>
            <a:ln w="9525">
              <a:solidFill>
                <a:schemeClr val="bg1"/>
              </a:solidFill>
              <a:round/>
              <a:headEnd/>
              <a:tailEnd/>
            </a:ln>
          </p:spPr>
          <p:txBody>
            <a:bodyPr wrap="none" anchor="ctr"/>
            <a:lstStyle/>
            <a:p>
              <a:endParaRPr lang="en-US"/>
            </a:p>
          </p:txBody>
        </p:sp>
        <p:sp>
          <p:nvSpPr>
            <p:cNvPr id="1063" name="AutoShape 27"/>
            <p:cNvSpPr>
              <a:spLocks noChangeArrowheads="1"/>
            </p:cNvSpPr>
            <p:nvPr/>
          </p:nvSpPr>
          <p:spPr bwMode="auto">
            <a:xfrm rot="-9180000">
              <a:off x="288" y="2208"/>
              <a:ext cx="576" cy="576"/>
            </a:xfrm>
            <a:custGeom>
              <a:avLst/>
              <a:gdLst>
                <a:gd name="T0" fmla="*/ 288 w 21600"/>
                <a:gd name="T1" fmla="*/ 576 h 21600"/>
                <a:gd name="T2" fmla="*/ 353 w 21600"/>
                <a:gd name="T3" fmla="*/ 416 h 21600"/>
                <a:gd name="T4" fmla="*/ 288 w 21600"/>
                <a:gd name="T5" fmla="*/ 288 h 21600"/>
                <a:gd name="T6" fmla="*/ 223 w 21600"/>
                <a:gd name="T7" fmla="*/ 416 h 21600"/>
                <a:gd name="T8" fmla="*/ 0 60000 65536"/>
                <a:gd name="T9" fmla="*/ 0 60000 65536"/>
                <a:gd name="T10" fmla="*/ 0 60000 65536"/>
                <a:gd name="T11" fmla="*/ 0 60000 65536"/>
                <a:gd name="T12" fmla="*/ 0 w 21600"/>
                <a:gd name="T13" fmla="*/ 0 h 21600"/>
                <a:gd name="T14" fmla="*/ 21600 w 21600"/>
                <a:gd name="T15" fmla="*/ 20888 h 21600"/>
              </a:gdLst>
              <a:ahLst/>
              <a:cxnLst>
                <a:cxn ang="T8">
                  <a:pos x="T0" y="T1"/>
                </a:cxn>
                <a:cxn ang="T9">
                  <a:pos x="T2" y="T3"/>
                </a:cxn>
                <a:cxn ang="T10">
                  <a:pos x="T4" y="T5"/>
                </a:cxn>
                <a:cxn ang="T11">
                  <a:pos x="T6" y="T7"/>
                </a:cxn>
              </a:cxnLst>
              <a:rect l="T12" t="T13" r="T14" b="T15"/>
              <a:pathLst>
                <a:path w="21600" h="21600">
                  <a:moveTo>
                    <a:pt x="10800" y="10800"/>
                  </a:moveTo>
                  <a:cubicBezTo>
                    <a:pt x="10800" y="10800"/>
                    <a:pt x="10800" y="10800"/>
                    <a:pt x="10800" y="10800"/>
                  </a:cubicBezTo>
                  <a:cubicBezTo>
                    <a:pt x="10800" y="10800"/>
                    <a:pt x="10800" y="10800"/>
                    <a:pt x="10800" y="10800"/>
                  </a:cubicBezTo>
                  <a:lnTo>
                    <a:pt x="5896" y="20422"/>
                  </a:lnTo>
                  <a:cubicBezTo>
                    <a:pt x="7415" y="21196"/>
                    <a:pt x="9095" y="21600"/>
                    <a:pt x="10800" y="21600"/>
                  </a:cubicBezTo>
                  <a:cubicBezTo>
                    <a:pt x="12504" y="21599"/>
                    <a:pt x="14184" y="21196"/>
                    <a:pt x="15703" y="20422"/>
                  </a:cubicBezTo>
                  <a:close/>
                </a:path>
              </a:pathLst>
            </a:custGeom>
            <a:solidFill>
              <a:srgbClr val="9B9BFF"/>
            </a:solidFill>
            <a:ln w="28575">
              <a:solidFill>
                <a:schemeClr val="bg1"/>
              </a:solidFill>
              <a:miter lim="800000"/>
              <a:headEnd/>
              <a:tailEnd/>
            </a:ln>
          </p:spPr>
          <p:txBody>
            <a:bodyPr vert="eaVert" wrap="none" anchor="ctr"/>
            <a:lstStyle/>
            <a:p>
              <a:endParaRPr lang="en-US" sz="2000" b="0"/>
            </a:p>
          </p:txBody>
        </p:sp>
      </p:grpSp>
      <p:sp>
        <p:nvSpPr>
          <p:cNvPr id="1050" name="Rectangle 28"/>
          <p:cNvSpPr>
            <a:spLocks noChangeArrowheads="1"/>
          </p:cNvSpPr>
          <p:nvPr/>
        </p:nvSpPr>
        <p:spPr bwMode="auto">
          <a:xfrm>
            <a:off x="857250" y="3643313"/>
            <a:ext cx="1139825" cy="646331"/>
          </a:xfrm>
          <a:prstGeom prst="rect">
            <a:avLst/>
          </a:prstGeom>
          <a:noFill/>
          <a:ln w="9525">
            <a:noFill/>
            <a:miter lim="800000"/>
            <a:headEnd/>
            <a:tailEnd/>
          </a:ln>
        </p:spPr>
        <p:txBody>
          <a:bodyPr>
            <a:spAutoFit/>
          </a:bodyPr>
          <a:lstStyle/>
          <a:p>
            <a:endParaRPr lang="en-US" sz="900" dirty="0"/>
          </a:p>
          <a:p>
            <a:r>
              <a:rPr lang="en-US" sz="900" dirty="0"/>
              <a:t>Passenger Aircraft</a:t>
            </a:r>
          </a:p>
          <a:p>
            <a:r>
              <a:rPr lang="en-US" sz="900" dirty="0" smtClean="0"/>
              <a:t>12%                   </a:t>
            </a:r>
            <a:endParaRPr lang="en-US" sz="900" dirty="0"/>
          </a:p>
        </p:txBody>
      </p:sp>
      <p:sp>
        <p:nvSpPr>
          <p:cNvPr id="1051" name="Rectangle 29"/>
          <p:cNvSpPr>
            <a:spLocks noChangeArrowheads="1"/>
          </p:cNvSpPr>
          <p:nvPr/>
        </p:nvSpPr>
        <p:spPr bwMode="auto">
          <a:xfrm>
            <a:off x="0" y="3705225"/>
            <a:ext cx="1139825" cy="549275"/>
          </a:xfrm>
          <a:prstGeom prst="rect">
            <a:avLst/>
          </a:prstGeom>
          <a:noFill/>
          <a:ln w="9525">
            <a:noFill/>
            <a:miter lim="800000"/>
            <a:headEnd/>
            <a:tailEnd/>
          </a:ln>
        </p:spPr>
        <p:txBody>
          <a:bodyPr>
            <a:spAutoFit/>
          </a:bodyPr>
          <a:lstStyle/>
          <a:p>
            <a:r>
              <a:rPr lang="en-US" sz="1000" dirty="0">
                <a:solidFill>
                  <a:schemeClr val="bg1"/>
                </a:solidFill>
              </a:rPr>
              <a:t>All-Cargo Aircraft</a:t>
            </a:r>
          </a:p>
          <a:p>
            <a:r>
              <a:rPr lang="en-US" sz="1000" dirty="0" smtClean="0">
                <a:solidFill>
                  <a:schemeClr val="bg1"/>
                </a:solidFill>
              </a:rPr>
              <a:t>88%                    </a:t>
            </a:r>
            <a:endParaRPr lang="en-US" sz="1000" dirty="0">
              <a:solidFill>
                <a:schemeClr val="bg1"/>
              </a:solidFill>
            </a:endParaRPr>
          </a:p>
        </p:txBody>
      </p:sp>
      <p:sp>
        <p:nvSpPr>
          <p:cNvPr id="1052" name="Rectangle 30"/>
          <p:cNvSpPr>
            <a:spLocks noChangeArrowheads="1"/>
          </p:cNvSpPr>
          <p:nvPr/>
        </p:nvSpPr>
        <p:spPr bwMode="auto">
          <a:xfrm>
            <a:off x="0" y="2774950"/>
            <a:ext cx="1828800" cy="396875"/>
          </a:xfrm>
          <a:prstGeom prst="rect">
            <a:avLst/>
          </a:prstGeom>
          <a:noFill/>
          <a:ln w="9525" algn="ctr">
            <a:noFill/>
            <a:miter lim="800000"/>
            <a:headEnd/>
            <a:tailEnd/>
          </a:ln>
        </p:spPr>
        <p:txBody>
          <a:bodyPr>
            <a:spAutoFit/>
          </a:bodyPr>
          <a:lstStyle/>
          <a:p>
            <a:pPr>
              <a:buClr>
                <a:srgbClr val="000066"/>
              </a:buClr>
              <a:buFont typeface="Wingdings" pitchFamily="2" charset="2"/>
              <a:buNone/>
            </a:pPr>
            <a:r>
              <a:rPr lang="en-US" sz="1000" u="sng"/>
              <a:t>United States Air Cargo </a:t>
            </a:r>
          </a:p>
          <a:p>
            <a:pPr>
              <a:buClr>
                <a:srgbClr val="000066"/>
              </a:buClr>
              <a:buFont typeface="Wingdings" pitchFamily="2" charset="2"/>
              <a:buNone/>
            </a:pPr>
            <a:r>
              <a:rPr lang="en-US" sz="1000" u="sng"/>
              <a:t>Distribution by Weight*</a:t>
            </a:r>
          </a:p>
        </p:txBody>
      </p:sp>
      <p:sp>
        <p:nvSpPr>
          <p:cNvPr id="1053" name="Line 31"/>
          <p:cNvSpPr>
            <a:spLocks noChangeShapeType="1"/>
          </p:cNvSpPr>
          <p:nvPr/>
        </p:nvSpPr>
        <p:spPr bwMode="auto">
          <a:xfrm>
            <a:off x="5581650" y="3952875"/>
            <a:ext cx="952500" cy="0"/>
          </a:xfrm>
          <a:prstGeom prst="line">
            <a:avLst/>
          </a:prstGeom>
          <a:noFill/>
          <a:ln w="76200" cmpd="dbl">
            <a:solidFill>
              <a:srgbClr val="008000"/>
            </a:solidFill>
            <a:prstDash val="sysDot"/>
            <a:round/>
            <a:headEnd/>
            <a:tailEnd type="triangle" w="sm" len="sm"/>
          </a:ln>
        </p:spPr>
        <p:txBody>
          <a:bodyPr/>
          <a:lstStyle/>
          <a:p>
            <a:endParaRPr lang="en-US"/>
          </a:p>
        </p:txBody>
      </p:sp>
      <p:sp>
        <p:nvSpPr>
          <p:cNvPr id="1054" name="Line 32"/>
          <p:cNvSpPr>
            <a:spLocks noChangeShapeType="1"/>
          </p:cNvSpPr>
          <p:nvPr/>
        </p:nvSpPr>
        <p:spPr bwMode="auto">
          <a:xfrm>
            <a:off x="3429000" y="4933950"/>
            <a:ext cx="3086100" cy="0"/>
          </a:xfrm>
          <a:prstGeom prst="line">
            <a:avLst/>
          </a:prstGeom>
          <a:noFill/>
          <a:ln w="76200" cmpd="dbl">
            <a:solidFill>
              <a:srgbClr val="008000"/>
            </a:solidFill>
            <a:prstDash val="sysDot"/>
            <a:round/>
            <a:headEnd/>
            <a:tailEnd type="triangle" w="sm" len="sm"/>
          </a:ln>
        </p:spPr>
        <p:txBody>
          <a:bodyPr/>
          <a:lstStyle/>
          <a:p>
            <a:endParaRPr lang="en-US"/>
          </a:p>
        </p:txBody>
      </p:sp>
      <p:sp>
        <p:nvSpPr>
          <p:cNvPr id="1055" name="Line 33"/>
          <p:cNvSpPr>
            <a:spLocks noChangeShapeType="1"/>
          </p:cNvSpPr>
          <p:nvPr/>
        </p:nvSpPr>
        <p:spPr bwMode="auto">
          <a:xfrm>
            <a:off x="7745413" y="3973513"/>
            <a:ext cx="628650" cy="0"/>
          </a:xfrm>
          <a:prstGeom prst="line">
            <a:avLst/>
          </a:prstGeom>
          <a:noFill/>
          <a:ln w="76200" cmpd="dbl">
            <a:solidFill>
              <a:srgbClr val="008000"/>
            </a:solidFill>
            <a:prstDash val="sysDot"/>
            <a:round/>
            <a:headEnd/>
            <a:tailEnd type="triangle" w="sm" len="sm"/>
          </a:ln>
        </p:spPr>
        <p:txBody>
          <a:bodyPr/>
          <a:lstStyle/>
          <a:p>
            <a:endParaRPr lang="en-US"/>
          </a:p>
        </p:txBody>
      </p:sp>
      <p:grpSp>
        <p:nvGrpSpPr>
          <p:cNvPr id="1056" name="Group 34"/>
          <p:cNvGrpSpPr>
            <a:grpSpLocks/>
          </p:cNvGrpSpPr>
          <p:nvPr/>
        </p:nvGrpSpPr>
        <p:grpSpPr bwMode="auto">
          <a:xfrm>
            <a:off x="142875" y="6148388"/>
            <a:ext cx="1858963" cy="252412"/>
            <a:chOff x="108" y="3724"/>
            <a:chExt cx="1171" cy="159"/>
          </a:xfrm>
        </p:grpSpPr>
        <p:sp>
          <p:nvSpPr>
            <p:cNvPr id="1060" name="Text Box 35"/>
            <p:cNvSpPr txBox="1">
              <a:spLocks noChangeArrowheads="1"/>
            </p:cNvSpPr>
            <p:nvPr/>
          </p:nvSpPr>
          <p:spPr bwMode="auto">
            <a:xfrm>
              <a:off x="108" y="3724"/>
              <a:ext cx="1104" cy="144"/>
            </a:xfrm>
            <a:prstGeom prst="rect">
              <a:avLst/>
            </a:prstGeom>
            <a:noFill/>
            <a:ln w="9525">
              <a:noFill/>
              <a:miter lim="800000"/>
              <a:headEnd/>
              <a:tailEnd/>
            </a:ln>
          </p:spPr>
          <p:txBody>
            <a:bodyPr>
              <a:spAutoFit/>
            </a:bodyPr>
            <a:lstStyle/>
            <a:p>
              <a:pPr algn="l">
                <a:spcBef>
                  <a:spcPct val="50000"/>
                </a:spcBef>
              </a:pPr>
              <a:r>
                <a:rPr lang="en-US" sz="900"/>
                <a:t>Ensure chain of custody</a:t>
              </a:r>
            </a:p>
          </p:txBody>
        </p:sp>
        <p:sp>
          <p:nvSpPr>
            <p:cNvPr id="1061" name="Line 36"/>
            <p:cNvSpPr>
              <a:spLocks noChangeShapeType="1"/>
            </p:cNvSpPr>
            <p:nvPr/>
          </p:nvSpPr>
          <p:spPr bwMode="auto">
            <a:xfrm>
              <a:off x="151" y="3883"/>
              <a:ext cx="1128" cy="0"/>
            </a:xfrm>
            <a:prstGeom prst="line">
              <a:avLst/>
            </a:prstGeom>
            <a:noFill/>
            <a:ln w="76200" cmpd="dbl">
              <a:solidFill>
                <a:srgbClr val="008000"/>
              </a:solidFill>
              <a:prstDash val="sysDot"/>
              <a:round/>
              <a:headEnd/>
              <a:tailEnd type="triangle" w="sm" len="sm"/>
            </a:ln>
          </p:spPr>
          <p:txBody>
            <a:bodyPr/>
            <a:lstStyle/>
            <a:p>
              <a:endParaRPr lang="en-US"/>
            </a:p>
          </p:txBody>
        </p:sp>
      </p:grpSp>
      <p:sp>
        <p:nvSpPr>
          <p:cNvPr id="1057" name="Text Box 37"/>
          <p:cNvSpPr txBox="1">
            <a:spLocks noChangeArrowheads="1"/>
          </p:cNvSpPr>
          <p:nvPr/>
        </p:nvSpPr>
        <p:spPr bwMode="auto">
          <a:xfrm>
            <a:off x="203200" y="774700"/>
            <a:ext cx="8940800" cy="673100"/>
          </a:xfrm>
          <a:prstGeom prst="rect">
            <a:avLst/>
          </a:prstGeom>
          <a:noFill/>
          <a:ln w="12700" algn="ctr">
            <a:noFill/>
            <a:miter lim="800000"/>
            <a:headEnd/>
            <a:tailEnd/>
          </a:ln>
        </p:spPr>
        <p:txBody>
          <a:bodyPr lIns="0" tIns="0" rIns="0" bIns="0">
            <a:spAutoFit/>
          </a:bodyPr>
          <a:lstStyle/>
          <a:p>
            <a:pPr marL="171450" indent="-171450" algn="l">
              <a:spcBef>
                <a:spcPct val="20000"/>
              </a:spcBef>
              <a:spcAft>
                <a:spcPct val="25000"/>
              </a:spcAft>
              <a:buFont typeface="Wingdings" pitchFamily="2" charset="2"/>
              <a:buNone/>
            </a:pPr>
            <a:r>
              <a:rPr lang="en-US" b="0"/>
              <a:t>In the future, screening responsibility will be allocated across the supply chain. </a:t>
            </a:r>
          </a:p>
          <a:p>
            <a:pPr marL="171450" indent="-171450" algn="l">
              <a:spcBef>
                <a:spcPct val="20000"/>
              </a:spcBef>
              <a:spcAft>
                <a:spcPct val="25000"/>
              </a:spcAft>
              <a:buFont typeface="Wingdings" pitchFamily="2" charset="2"/>
              <a:buNone/>
            </a:pPr>
            <a:endParaRPr lang="en-US" b="0"/>
          </a:p>
        </p:txBody>
      </p:sp>
      <p:sp>
        <p:nvSpPr>
          <p:cNvPr id="1058" name="Line 38"/>
          <p:cNvSpPr>
            <a:spLocks noChangeShapeType="1"/>
          </p:cNvSpPr>
          <p:nvPr/>
        </p:nvSpPr>
        <p:spPr bwMode="auto">
          <a:xfrm>
            <a:off x="3457575" y="3092450"/>
            <a:ext cx="914400" cy="895350"/>
          </a:xfrm>
          <a:prstGeom prst="line">
            <a:avLst/>
          </a:prstGeom>
          <a:noFill/>
          <a:ln w="38100">
            <a:solidFill>
              <a:schemeClr val="tx1"/>
            </a:solidFill>
            <a:round/>
            <a:headEnd/>
            <a:tailEnd type="triangle" w="med" len="med"/>
          </a:ln>
        </p:spPr>
        <p:txBody>
          <a:bodyPr/>
          <a:lstStyle/>
          <a:p>
            <a:endParaRPr lang="en-US"/>
          </a:p>
        </p:txBody>
      </p:sp>
      <p:sp>
        <p:nvSpPr>
          <p:cNvPr id="1059" name="Line 39"/>
          <p:cNvSpPr>
            <a:spLocks noChangeShapeType="1"/>
          </p:cNvSpPr>
          <p:nvPr/>
        </p:nvSpPr>
        <p:spPr bwMode="auto">
          <a:xfrm>
            <a:off x="3438525" y="3092450"/>
            <a:ext cx="0" cy="1476375"/>
          </a:xfrm>
          <a:prstGeom prst="line">
            <a:avLst/>
          </a:prstGeom>
          <a:noFill/>
          <a:ln w="38100">
            <a:solidFill>
              <a:schemeClr val="tx1"/>
            </a:solidFill>
            <a:round/>
            <a:headEnd/>
            <a:tailEnd type="triangle" w="med" len="med"/>
          </a:ln>
        </p:spPr>
        <p:txBody>
          <a:bodyPr/>
          <a:lstStyle/>
          <a:p>
            <a:endParaRPr lang="en-US"/>
          </a:p>
        </p:txBody>
      </p:sp>
      <p:sp>
        <p:nvSpPr>
          <p:cNvPr id="40" name="TextBox 39"/>
          <p:cNvSpPr txBox="1"/>
          <p:nvPr/>
        </p:nvSpPr>
        <p:spPr>
          <a:xfrm>
            <a:off x="2209800" y="5257800"/>
            <a:ext cx="1257300" cy="253916"/>
          </a:xfrm>
          <a:prstGeom prst="rect">
            <a:avLst/>
          </a:prstGeom>
          <a:noFill/>
        </p:spPr>
        <p:txBody>
          <a:bodyPr wrap="square" rtlCol="0">
            <a:spAutoFit/>
          </a:bodyPr>
          <a:lstStyle/>
          <a:p>
            <a:r>
              <a:rPr lang="en-US" sz="1050" dirty="0" smtClean="0"/>
              <a:t>(Known Shipper)</a:t>
            </a:r>
            <a:endParaRPr lang="en-US" sz="105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136775" y="2681288"/>
            <a:ext cx="7007225" cy="519112"/>
          </a:xfrm>
        </p:spPr>
        <p:txBody>
          <a:bodyPr/>
          <a:lstStyle/>
          <a:p>
            <a:pPr eaLnBrk="1" hangingPunct="1"/>
            <a:r>
              <a:rPr lang="en-US" smtClean="0"/>
              <a:t>Certified Cargo Screening Program</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ChangeArrowheads="1"/>
          </p:cNvSpPr>
          <p:nvPr/>
        </p:nvSpPr>
        <p:spPr bwMode="auto">
          <a:xfrm>
            <a:off x="157163" y="762000"/>
            <a:ext cx="8986837" cy="1970088"/>
          </a:xfrm>
          <a:prstGeom prst="rect">
            <a:avLst/>
          </a:prstGeom>
          <a:noFill/>
          <a:ln w="6350" algn="ctr">
            <a:noFill/>
            <a:prstDash val="dash"/>
            <a:miter lim="800000"/>
            <a:headEnd/>
            <a:tailEnd/>
          </a:ln>
        </p:spPr>
        <p:txBody>
          <a:bodyPr tIns="91440" bIns="91440">
            <a:spAutoFit/>
          </a:bodyPr>
          <a:lstStyle/>
          <a:p>
            <a:pPr marL="231775" indent="-231775" algn="l">
              <a:spcBef>
                <a:spcPct val="50000"/>
              </a:spcBef>
              <a:buClr>
                <a:schemeClr val="hlink"/>
              </a:buClr>
              <a:buFont typeface="Wingdings" pitchFamily="2" charset="2"/>
              <a:buChar char="§"/>
            </a:pPr>
            <a:r>
              <a:rPr lang="en-US" b="0"/>
              <a:t>The Certified Cargo Screening Program (CCSP) is a key component of TSA’s approach to enable industry to achieve 100% screening while still allowing for the flow of commerce. </a:t>
            </a:r>
          </a:p>
          <a:p>
            <a:pPr marL="231775" indent="-231775" algn="l">
              <a:spcBef>
                <a:spcPct val="50000"/>
              </a:spcBef>
              <a:buClr>
                <a:schemeClr val="hlink"/>
              </a:buClr>
              <a:buFont typeface="Wingdings" pitchFamily="2" charset="2"/>
              <a:buChar char="§"/>
            </a:pPr>
            <a:r>
              <a:rPr lang="en-US" b="0"/>
              <a:t>TSA developed the philosophy behind CCSP by working closely with U.S. and international agencies and associations to incorporate key aspects of commensurate security programs:</a:t>
            </a:r>
          </a:p>
        </p:txBody>
      </p:sp>
      <p:sp>
        <p:nvSpPr>
          <p:cNvPr id="14339" name="Rectangle 10"/>
          <p:cNvSpPr>
            <a:spLocks noChangeArrowheads="1"/>
          </p:cNvSpPr>
          <p:nvPr/>
        </p:nvSpPr>
        <p:spPr bwMode="auto">
          <a:xfrm>
            <a:off x="457200" y="2971800"/>
            <a:ext cx="4419600" cy="3290888"/>
          </a:xfrm>
          <a:prstGeom prst="rect">
            <a:avLst/>
          </a:prstGeom>
          <a:solidFill>
            <a:schemeClr val="accent1"/>
          </a:solidFill>
          <a:ln w="28575" algn="ctr">
            <a:solidFill>
              <a:schemeClr val="tx2"/>
            </a:solidFill>
            <a:miter lim="800000"/>
            <a:headEnd/>
            <a:tailEnd/>
          </a:ln>
        </p:spPr>
        <p:txBody>
          <a:bodyPr wrap="none" anchorCtr="1"/>
          <a:lstStyle/>
          <a:p>
            <a:r>
              <a:rPr lang="en-US" sz="1600" u="sng"/>
              <a:t>Current Security Programs</a:t>
            </a:r>
          </a:p>
        </p:txBody>
      </p:sp>
      <p:sp>
        <p:nvSpPr>
          <p:cNvPr id="14340" name="Rectangle 2"/>
          <p:cNvSpPr>
            <a:spLocks noGrp="1" noChangeArrowheads="1"/>
          </p:cNvSpPr>
          <p:nvPr>
            <p:ph type="title"/>
          </p:nvPr>
        </p:nvSpPr>
        <p:spPr/>
        <p:txBody>
          <a:bodyPr/>
          <a:lstStyle/>
          <a:p>
            <a:pPr eaLnBrk="1" hangingPunct="1"/>
            <a:r>
              <a:rPr lang="en-US" smtClean="0"/>
              <a:t>Certified Cargo Screening Program Background</a:t>
            </a:r>
          </a:p>
        </p:txBody>
      </p:sp>
      <p:pic>
        <p:nvPicPr>
          <p:cNvPr id="14341" name="Picture 5" descr="C-TPAT"/>
          <p:cNvPicPr>
            <a:picLocks noChangeAspect="1" noChangeArrowheads="1"/>
          </p:cNvPicPr>
          <p:nvPr/>
        </p:nvPicPr>
        <p:blipFill>
          <a:blip r:embed="rId3"/>
          <a:srcRect/>
          <a:stretch>
            <a:fillRect/>
          </a:stretch>
        </p:blipFill>
        <p:spPr bwMode="auto">
          <a:xfrm>
            <a:off x="762000" y="3438525"/>
            <a:ext cx="1981200" cy="673100"/>
          </a:xfrm>
          <a:prstGeom prst="rect">
            <a:avLst/>
          </a:prstGeom>
          <a:noFill/>
          <a:ln w="9525">
            <a:noFill/>
            <a:miter lim="800000"/>
            <a:headEnd/>
            <a:tailEnd/>
          </a:ln>
        </p:spPr>
      </p:pic>
      <p:pic>
        <p:nvPicPr>
          <p:cNvPr id="14342" name="Picture 7" descr="union%20jack"/>
          <p:cNvPicPr>
            <a:picLocks noChangeAspect="1" noChangeArrowheads="1"/>
          </p:cNvPicPr>
          <p:nvPr/>
        </p:nvPicPr>
        <p:blipFill>
          <a:blip r:embed="rId4"/>
          <a:srcRect/>
          <a:stretch>
            <a:fillRect/>
          </a:stretch>
        </p:blipFill>
        <p:spPr bwMode="auto">
          <a:xfrm>
            <a:off x="762000" y="4191000"/>
            <a:ext cx="1219200" cy="915988"/>
          </a:xfrm>
          <a:prstGeom prst="rect">
            <a:avLst/>
          </a:prstGeom>
          <a:noFill/>
          <a:ln w="9525">
            <a:solidFill>
              <a:schemeClr val="tx1"/>
            </a:solidFill>
            <a:miter lim="800000"/>
            <a:headEnd/>
            <a:tailEnd/>
          </a:ln>
        </p:spPr>
      </p:pic>
      <p:pic>
        <p:nvPicPr>
          <p:cNvPr id="14343" name="Picture 9" descr="irish-flag"/>
          <p:cNvPicPr>
            <a:picLocks noChangeAspect="1" noChangeArrowheads="1"/>
          </p:cNvPicPr>
          <p:nvPr/>
        </p:nvPicPr>
        <p:blipFill>
          <a:blip r:embed="rId5"/>
          <a:srcRect/>
          <a:stretch>
            <a:fillRect/>
          </a:stretch>
        </p:blipFill>
        <p:spPr bwMode="auto">
          <a:xfrm>
            <a:off x="762000" y="5256213"/>
            <a:ext cx="1219200" cy="915987"/>
          </a:xfrm>
          <a:prstGeom prst="rect">
            <a:avLst/>
          </a:prstGeom>
          <a:noFill/>
          <a:ln w="9525">
            <a:noFill/>
            <a:miter lim="800000"/>
            <a:headEnd/>
            <a:tailEnd/>
          </a:ln>
        </p:spPr>
      </p:pic>
      <p:sp>
        <p:nvSpPr>
          <p:cNvPr id="14344" name="Text Box 11"/>
          <p:cNvSpPr txBox="1">
            <a:spLocks noChangeArrowheads="1"/>
          </p:cNvSpPr>
          <p:nvPr/>
        </p:nvSpPr>
        <p:spPr bwMode="auto">
          <a:xfrm>
            <a:off x="2819400" y="3606800"/>
            <a:ext cx="1443038" cy="336550"/>
          </a:xfrm>
          <a:prstGeom prst="rect">
            <a:avLst/>
          </a:prstGeom>
          <a:noFill/>
          <a:ln w="9525" algn="ctr">
            <a:noFill/>
            <a:miter lim="800000"/>
            <a:headEnd/>
            <a:tailEnd/>
          </a:ln>
        </p:spPr>
        <p:txBody>
          <a:bodyPr>
            <a:spAutoFit/>
          </a:bodyPr>
          <a:lstStyle/>
          <a:p>
            <a:pPr>
              <a:spcBef>
                <a:spcPct val="50000"/>
              </a:spcBef>
            </a:pPr>
            <a:r>
              <a:rPr lang="en-US" sz="1600"/>
              <a:t>C-TPAT</a:t>
            </a:r>
          </a:p>
        </p:txBody>
      </p:sp>
      <p:sp>
        <p:nvSpPr>
          <p:cNvPr id="14345" name="Text Box 12"/>
          <p:cNvSpPr txBox="1">
            <a:spLocks noChangeArrowheads="1"/>
          </p:cNvSpPr>
          <p:nvPr/>
        </p:nvSpPr>
        <p:spPr bwMode="auto">
          <a:xfrm>
            <a:off x="2020888" y="4352925"/>
            <a:ext cx="2627312" cy="581025"/>
          </a:xfrm>
          <a:prstGeom prst="rect">
            <a:avLst/>
          </a:prstGeom>
          <a:noFill/>
          <a:ln w="9525" algn="ctr">
            <a:noFill/>
            <a:miter lim="800000"/>
            <a:headEnd/>
            <a:tailEnd/>
          </a:ln>
        </p:spPr>
        <p:txBody>
          <a:bodyPr>
            <a:spAutoFit/>
          </a:bodyPr>
          <a:lstStyle/>
          <a:p>
            <a:pPr>
              <a:spcBef>
                <a:spcPct val="50000"/>
              </a:spcBef>
            </a:pPr>
            <a:r>
              <a:rPr lang="en-US" sz="1600"/>
              <a:t>U.K. Known Consignor Program</a:t>
            </a:r>
          </a:p>
        </p:txBody>
      </p:sp>
      <p:sp>
        <p:nvSpPr>
          <p:cNvPr id="14346" name="Text Box 13"/>
          <p:cNvSpPr txBox="1">
            <a:spLocks noChangeArrowheads="1"/>
          </p:cNvSpPr>
          <p:nvPr/>
        </p:nvSpPr>
        <p:spPr bwMode="auto">
          <a:xfrm>
            <a:off x="2114550" y="5422900"/>
            <a:ext cx="2627313" cy="581025"/>
          </a:xfrm>
          <a:prstGeom prst="rect">
            <a:avLst/>
          </a:prstGeom>
          <a:noFill/>
          <a:ln w="9525" algn="ctr">
            <a:noFill/>
            <a:miter lim="800000"/>
            <a:headEnd/>
            <a:tailEnd/>
          </a:ln>
        </p:spPr>
        <p:txBody>
          <a:bodyPr lIns="0" rIns="0">
            <a:spAutoFit/>
          </a:bodyPr>
          <a:lstStyle/>
          <a:p>
            <a:pPr>
              <a:spcBef>
                <a:spcPct val="50000"/>
              </a:spcBef>
            </a:pPr>
            <a:r>
              <a:rPr lang="en-US" sz="1600"/>
              <a:t>Ireland Known Consignor Program</a:t>
            </a:r>
          </a:p>
        </p:txBody>
      </p:sp>
      <p:sp>
        <p:nvSpPr>
          <p:cNvPr id="14347" name="Rectangle 17"/>
          <p:cNvSpPr>
            <a:spLocks noChangeArrowheads="1"/>
          </p:cNvSpPr>
          <p:nvPr/>
        </p:nvSpPr>
        <p:spPr bwMode="auto">
          <a:xfrm>
            <a:off x="5943600" y="4205288"/>
            <a:ext cx="3103563" cy="822325"/>
          </a:xfrm>
          <a:prstGeom prst="rect">
            <a:avLst/>
          </a:prstGeom>
          <a:solidFill>
            <a:schemeClr val="accent1"/>
          </a:solidFill>
          <a:ln w="28575" algn="ctr">
            <a:solidFill>
              <a:schemeClr val="tx2"/>
            </a:solidFill>
            <a:miter lim="800000"/>
            <a:headEnd/>
            <a:tailEnd/>
          </a:ln>
        </p:spPr>
        <p:txBody>
          <a:bodyPr wrap="none" anchor="ctr" anchorCtr="1"/>
          <a:lstStyle/>
          <a:p>
            <a:r>
              <a:rPr lang="en-US"/>
              <a:t>TSA’s Certified Cargo </a:t>
            </a:r>
          </a:p>
          <a:p>
            <a:r>
              <a:rPr lang="en-US"/>
              <a:t>Screening Program</a:t>
            </a:r>
          </a:p>
        </p:txBody>
      </p:sp>
      <p:sp>
        <p:nvSpPr>
          <p:cNvPr id="14348" name="Freeform 19"/>
          <p:cNvSpPr>
            <a:spLocks/>
          </p:cNvSpPr>
          <p:nvPr/>
        </p:nvSpPr>
        <p:spPr bwMode="auto">
          <a:xfrm>
            <a:off x="4876800" y="2971800"/>
            <a:ext cx="1066800" cy="3276600"/>
          </a:xfrm>
          <a:custGeom>
            <a:avLst/>
            <a:gdLst>
              <a:gd name="T0" fmla="*/ 0 w 672"/>
              <a:gd name="T1" fmla="*/ 0 h 2064"/>
              <a:gd name="T2" fmla="*/ 672 w 672"/>
              <a:gd name="T3" fmla="*/ 1056 h 2064"/>
              <a:gd name="T4" fmla="*/ 0 w 672"/>
              <a:gd name="T5" fmla="*/ 2064 h 2064"/>
              <a:gd name="T6" fmla="*/ 0 w 672"/>
              <a:gd name="T7" fmla="*/ 0 h 2064"/>
              <a:gd name="T8" fmla="*/ 0 60000 65536"/>
              <a:gd name="T9" fmla="*/ 0 60000 65536"/>
              <a:gd name="T10" fmla="*/ 0 60000 65536"/>
              <a:gd name="T11" fmla="*/ 0 60000 65536"/>
              <a:gd name="T12" fmla="*/ 0 w 672"/>
              <a:gd name="T13" fmla="*/ 0 h 2064"/>
              <a:gd name="T14" fmla="*/ 672 w 672"/>
              <a:gd name="T15" fmla="*/ 2064 h 2064"/>
            </a:gdLst>
            <a:ahLst/>
            <a:cxnLst>
              <a:cxn ang="T8">
                <a:pos x="T0" y="T1"/>
              </a:cxn>
              <a:cxn ang="T9">
                <a:pos x="T2" y="T3"/>
              </a:cxn>
              <a:cxn ang="T10">
                <a:pos x="T4" y="T5"/>
              </a:cxn>
              <a:cxn ang="T11">
                <a:pos x="T6" y="T7"/>
              </a:cxn>
            </a:cxnLst>
            <a:rect l="T12" t="T13" r="T14" b="T15"/>
            <a:pathLst>
              <a:path w="672" h="2064">
                <a:moveTo>
                  <a:pt x="0" y="0"/>
                </a:moveTo>
                <a:lnTo>
                  <a:pt x="672" y="1056"/>
                </a:lnTo>
                <a:lnTo>
                  <a:pt x="0" y="2064"/>
                </a:lnTo>
                <a:lnTo>
                  <a:pt x="0" y="0"/>
                </a:lnTo>
                <a:close/>
              </a:path>
            </a:pathLst>
          </a:custGeom>
          <a:solidFill>
            <a:schemeClr val="tx2"/>
          </a:solidFill>
          <a:ln w="28575">
            <a:solidFill>
              <a:schemeClr val="tx2"/>
            </a:solidFill>
            <a:round/>
            <a:headEnd/>
            <a:tailEnd/>
          </a:ln>
        </p:spPr>
        <p:txBody>
          <a:bodyPr anchor="ctr">
            <a:spAutoFit/>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reeform 2"/>
          <p:cNvSpPr>
            <a:spLocks/>
          </p:cNvSpPr>
          <p:nvPr/>
        </p:nvSpPr>
        <p:spPr bwMode="auto">
          <a:xfrm>
            <a:off x="209550" y="788988"/>
            <a:ext cx="3219450" cy="5688012"/>
          </a:xfrm>
          <a:custGeom>
            <a:avLst/>
            <a:gdLst>
              <a:gd name="T0" fmla="*/ 0 w 816"/>
              <a:gd name="T1" fmla="*/ 0 h 432"/>
              <a:gd name="T2" fmla="*/ 816 w 816"/>
              <a:gd name="T3" fmla="*/ 0 h 432"/>
              <a:gd name="T4" fmla="*/ 0 w 816"/>
              <a:gd name="T5" fmla="*/ 432 h 432"/>
              <a:gd name="T6" fmla="*/ 0 w 816"/>
              <a:gd name="T7" fmla="*/ 0 h 432"/>
              <a:gd name="T8" fmla="*/ 0 60000 65536"/>
              <a:gd name="T9" fmla="*/ 0 60000 65536"/>
              <a:gd name="T10" fmla="*/ 0 60000 65536"/>
              <a:gd name="T11" fmla="*/ 0 60000 65536"/>
              <a:gd name="T12" fmla="*/ 0 w 816"/>
              <a:gd name="T13" fmla="*/ 0 h 432"/>
              <a:gd name="T14" fmla="*/ 816 w 816"/>
              <a:gd name="T15" fmla="*/ 432 h 432"/>
            </a:gdLst>
            <a:ahLst/>
            <a:cxnLst>
              <a:cxn ang="T8">
                <a:pos x="T0" y="T1"/>
              </a:cxn>
              <a:cxn ang="T9">
                <a:pos x="T2" y="T3"/>
              </a:cxn>
              <a:cxn ang="T10">
                <a:pos x="T4" y="T5"/>
              </a:cxn>
              <a:cxn ang="T11">
                <a:pos x="T6" y="T7"/>
              </a:cxn>
            </a:cxnLst>
            <a:rect l="T12" t="T13" r="T14" b="T15"/>
            <a:pathLst>
              <a:path w="816" h="432">
                <a:moveTo>
                  <a:pt x="0" y="0"/>
                </a:moveTo>
                <a:lnTo>
                  <a:pt x="816" y="0"/>
                </a:lnTo>
                <a:lnTo>
                  <a:pt x="0" y="432"/>
                </a:lnTo>
                <a:lnTo>
                  <a:pt x="0" y="0"/>
                </a:lnTo>
                <a:close/>
              </a:path>
            </a:pathLst>
          </a:custGeom>
          <a:solidFill>
            <a:schemeClr val="hlink"/>
          </a:solidFill>
          <a:ln w="12700">
            <a:noFill/>
            <a:round/>
            <a:headEnd/>
            <a:tailEnd/>
          </a:ln>
        </p:spPr>
        <p:txBody>
          <a:bodyPr wrap="none" lIns="0" tIns="0" rIns="0" bIns="0" anchor="ctr"/>
          <a:lstStyle/>
          <a:p>
            <a:endParaRPr lang="en-US"/>
          </a:p>
        </p:txBody>
      </p:sp>
      <p:sp>
        <p:nvSpPr>
          <p:cNvPr id="15363" name="Rectangle 3"/>
          <p:cNvSpPr>
            <a:spLocks noGrp="1" noChangeArrowheads="1"/>
          </p:cNvSpPr>
          <p:nvPr>
            <p:ph type="title"/>
          </p:nvPr>
        </p:nvSpPr>
        <p:spPr>
          <a:noFill/>
        </p:spPr>
        <p:txBody>
          <a:bodyPr/>
          <a:lstStyle/>
          <a:p>
            <a:pPr eaLnBrk="1" hangingPunct="1"/>
            <a:r>
              <a:rPr lang="en-US" smtClean="0"/>
              <a:t>Certified Cargo Screening Program Overview</a:t>
            </a:r>
          </a:p>
        </p:txBody>
      </p:sp>
      <p:grpSp>
        <p:nvGrpSpPr>
          <p:cNvPr id="15364" name="Group 17"/>
          <p:cNvGrpSpPr>
            <a:grpSpLocks/>
          </p:cNvGrpSpPr>
          <p:nvPr/>
        </p:nvGrpSpPr>
        <p:grpSpPr bwMode="auto">
          <a:xfrm>
            <a:off x="381000" y="1962150"/>
            <a:ext cx="8610600" cy="2095500"/>
            <a:chOff x="240" y="1272"/>
            <a:chExt cx="5424" cy="1320"/>
          </a:xfrm>
        </p:grpSpPr>
        <p:sp>
          <p:nvSpPr>
            <p:cNvPr id="15369" name="Rectangle 4"/>
            <p:cNvSpPr>
              <a:spLocks noChangeArrowheads="1"/>
            </p:cNvSpPr>
            <p:nvPr/>
          </p:nvSpPr>
          <p:spPr bwMode="auto">
            <a:xfrm>
              <a:off x="240" y="1272"/>
              <a:ext cx="5424" cy="1320"/>
            </a:xfrm>
            <a:prstGeom prst="rect">
              <a:avLst/>
            </a:prstGeom>
            <a:solidFill>
              <a:schemeClr val="accent1"/>
            </a:solidFill>
            <a:ln w="9525" algn="ctr">
              <a:noFill/>
              <a:miter lim="800000"/>
              <a:headEnd/>
              <a:tailEnd/>
            </a:ln>
          </p:spPr>
          <p:txBody>
            <a:bodyPr tIns="91440" bIns="91440"/>
            <a:lstStyle/>
            <a:p>
              <a:pPr marL="342900" algn="l" eaLnBrk="0" hangingPunct="0">
                <a:spcBef>
                  <a:spcPct val="50000"/>
                </a:spcBef>
              </a:pPr>
              <a:r>
                <a:rPr lang="en-US" sz="1600" b="0"/>
                <a:t>CCSP was developed to:</a:t>
              </a:r>
            </a:p>
            <a:p>
              <a:pPr marL="914400" lvl="1" indent="-228600" algn="l" eaLnBrk="0" hangingPunct="0">
                <a:spcBef>
                  <a:spcPct val="50000"/>
                </a:spcBef>
                <a:buFont typeface="Wingdings" pitchFamily="2" charset="2"/>
                <a:buChar char="§"/>
              </a:pPr>
              <a:r>
                <a:rPr lang="en-US" sz="1400" b="0"/>
                <a:t>Allow screening of cargo early in the air cargo supply chain by a trusted, vetted, and audited facility. </a:t>
              </a:r>
            </a:p>
            <a:p>
              <a:pPr marL="914400" lvl="1" indent="-228600" algn="l" eaLnBrk="0" hangingPunct="0">
                <a:spcBef>
                  <a:spcPct val="50000"/>
                </a:spcBef>
                <a:buFont typeface="Wingdings" pitchFamily="2" charset="2"/>
                <a:buChar char="§"/>
              </a:pPr>
              <a:r>
                <a:rPr lang="en-US" sz="1400" b="0"/>
                <a:t>Establish the integrity of a shipment through enhanced physical and personnel security standards at Certified Cargo Screening Facilities (CCSFs). </a:t>
              </a:r>
            </a:p>
            <a:p>
              <a:pPr marL="914400" lvl="1" indent="-228600" algn="l" eaLnBrk="0" hangingPunct="0">
                <a:spcBef>
                  <a:spcPct val="50000"/>
                </a:spcBef>
                <a:buFont typeface="Wingdings" pitchFamily="2" charset="2"/>
                <a:buChar char="§"/>
              </a:pPr>
              <a:r>
                <a:rPr lang="en-US" sz="1400" b="0"/>
                <a:t>Maintain the integrity of a shipment throughout the supply chain by utilizing stringent chain of custody methods.</a:t>
              </a:r>
              <a:endParaRPr lang="de-DE" sz="1400" b="0"/>
            </a:p>
          </p:txBody>
        </p:sp>
        <p:sp>
          <p:nvSpPr>
            <p:cNvPr id="273414" name="AutoShape 6"/>
            <p:cNvSpPr>
              <a:spLocks noChangeAspect="1" noChangeArrowheads="1"/>
            </p:cNvSpPr>
            <p:nvPr/>
          </p:nvSpPr>
          <p:spPr bwMode="auto">
            <a:xfrm rot="5400000">
              <a:off x="-33" y="1837"/>
              <a:ext cx="929" cy="192"/>
            </a:xfrm>
            <a:prstGeom prst="triangle">
              <a:avLst>
                <a:gd name="adj" fmla="val 50000"/>
              </a:avLst>
            </a:prstGeom>
            <a:solidFill>
              <a:schemeClr val="hlink"/>
            </a:solidFill>
            <a:ln w="6350" algn="ctr">
              <a:noFill/>
              <a:miter lim="800000"/>
              <a:headEnd type="none" w="sm" len="sm"/>
              <a:tailEnd type="none" w="med" len="lg"/>
            </a:ln>
            <a:effectLst>
              <a:outerShdw dist="17961" dir="2700000" algn="ctr" rotWithShape="0">
                <a:srgbClr val="808080"/>
              </a:outerShdw>
            </a:effectLst>
          </p:spPr>
          <p:txBody>
            <a:bodyPr rot="10800000" vert="eaVert" tIns="91440" bIns="91440" anchor="ctr"/>
            <a:lstStyle/>
            <a:p>
              <a:pPr>
                <a:defRPr/>
              </a:pPr>
              <a:endParaRPr lang="en-US" sz="1600">
                <a:solidFill>
                  <a:schemeClr val="bg1"/>
                </a:solidFill>
                <a:latin typeface="Arial" charset="0"/>
              </a:endParaRPr>
            </a:p>
          </p:txBody>
        </p:sp>
      </p:grpSp>
      <p:grpSp>
        <p:nvGrpSpPr>
          <p:cNvPr id="15365" name="Group 18"/>
          <p:cNvGrpSpPr>
            <a:grpSpLocks/>
          </p:cNvGrpSpPr>
          <p:nvPr/>
        </p:nvGrpSpPr>
        <p:grpSpPr bwMode="auto">
          <a:xfrm>
            <a:off x="381000" y="4267200"/>
            <a:ext cx="8610600" cy="2209800"/>
            <a:chOff x="240" y="2688"/>
            <a:chExt cx="5424" cy="1200"/>
          </a:xfrm>
        </p:grpSpPr>
        <p:sp>
          <p:nvSpPr>
            <p:cNvPr id="15367" name="Rectangle 7"/>
            <p:cNvSpPr>
              <a:spLocks noChangeArrowheads="1"/>
            </p:cNvSpPr>
            <p:nvPr/>
          </p:nvSpPr>
          <p:spPr bwMode="auto">
            <a:xfrm>
              <a:off x="240" y="2688"/>
              <a:ext cx="5424" cy="1200"/>
            </a:xfrm>
            <a:prstGeom prst="rect">
              <a:avLst/>
            </a:prstGeom>
            <a:solidFill>
              <a:schemeClr val="accent1"/>
            </a:solidFill>
            <a:ln w="9525" algn="ctr">
              <a:noFill/>
              <a:miter lim="800000"/>
              <a:headEnd/>
              <a:tailEnd/>
            </a:ln>
          </p:spPr>
          <p:txBody>
            <a:bodyPr tIns="91440" bIns="91440"/>
            <a:lstStyle/>
            <a:p>
              <a:pPr marL="342900" algn="l" eaLnBrk="0" hangingPunct="0">
                <a:spcBef>
                  <a:spcPct val="50000"/>
                </a:spcBef>
              </a:pPr>
              <a:r>
                <a:rPr lang="en-US" sz="1600" b="0" dirty="0"/>
                <a:t>Participation in CCSP is voluntary, but once in, CCSFs must:</a:t>
              </a:r>
            </a:p>
            <a:p>
              <a:pPr marL="914400" lvl="1" indent="-228600" algn="l" eaLnBrk="0" hangingPunct="0">
                <a:spcBef>
                  <a:spcPct val="50000"/>
                </a:spcBef>
                <a:buFont typeface="Wingdings" pitchFamily="2" charset="2"/>
                <a:buChar char="§"/>
              </a:pPr>
              <a:r>
                <a:rPr lang="en-US" sz="1400" b="0" dirty="0"/>
                <a:t>Adhere to increased TSA-directed security standards.</a:t>
              </a:r>
            </a:p>
            <a:p>
              <a:pPr marL="914400" lvl="1" indent="-228600" algn="l" eaLnBrk="0" hangingPunct="0">
                <a:spcBef>
                  <a:spcPct val="30000"/>
                </a:spcBef>
                <a:buFont typeface="Wingdings" pitchFamily="2" charset="2"/>
                <a:buChar char="§"/>
              </a:pPr>
              <a:r>
                <a:rPr lang="en-US" sz="1400" b="0" dirty="0"/>
                <a:t>Share responsibility for supply chain security.</a:t>
              </a:r>
            </a:p>
            <a:p>
              <a:pPr marL="914400" lvl="1" indent="-228600" algn="l" eaLnBrk="0" hangingPunct="0">
                <a:spcBef>
                  <a:spcPct val="30000"/>
                </a:spcBef>
                <a:buFont typeface="Wingdings" pitchFamily="2" charset="2"/>
                <a:buChar char="§"/>
              </a:pPr>
              <a:r>
                <a:rPr lang="en-US" sz="1400" b="0" dirty="0"/>
                <a:t>Employ chain of custody.</a:t>
              </a:r>
            </a:p>
            <a:p>
              <a:pPr marL="914400" lvl="1" indent="-228600" algn="l" eaLnBrk="0" hangingPunct="0">
                <a:spcBef>
                  <a:spcPct val="30000"/>
                </a:spcBef>
                <a:buFont typeface="Wingdings" pitchFamily="2" charset="2"/>
                <a:buChar char="§"/>
              </a:pPr>
              <a:r>
                <a:rPr lang="en-US" sz="1400" b="0" dirty="0"/>
                <a:t>Permit onsite validations.</a:t>
              </a:r>
            </a:p>
            <a:p>
              <a:pPr marL="914400" lvl="1" indent="-228600" algn="l" eaLnBrk="0" hangingPunct="0">
                <a:spcBef>
                  <a:spcPct val="30000"/>
                </a:spcBef>
                <a:buFont typeface="Wingdings" pitchFamily="2" charset="2"/>
                <a:buChar char="§"/>
              </a:pPr>
              <a:r>
                <a:rPr lang="en-US" sz="1400" b="0" dirty="0" smtClean="0"/>
                <a:t>Be </a:t>
              </a:r>
              <a:r>
                <a:rPr lang="en-US" sz="1400" b="0" dirty="0"/>
                <a:t>subject to TSI-C inspections. </a:t>
              </a:r>
              <a:endParaRPr lang="de-DE" sz="1400" b="0" dirty="0"/>
            </a:p>
          </p:txBody>
        </p:sp>
        <p:sp>
          <p:nvSpPr>
            <p:cNvPr id="273417" name="AutoShape 9"/>
            <p:cNvSpPr>
              <a:spLocks noChangeAspect="1" noChangeArrowheads="1"/>
            </p:cNvSpPr>
            <p:nvPr/>
          </p:nvSpPr>
          <p:spPr bwMode="auto">
            <a:xfrm rot="5400000">
              <a:off x="-32" y="3192"/>
              <a:ext cx="928" cy="192"/>
            </a:xfrm>
            <a:prstGeom prst="triangle">
              <a:avLst>
                <a:gd name="adj" fmla="val 50000"/>
              </a:avLst>
            </a:prstGeom>
            <a:solidFill>
              <a:schemeClr val="hlink"/>
            </a:solidFill>
            <a:ln w="6350" algn="ctr">
              <a:noFill/>
              <a:miter lim="800000"/>
              <a:headEnd type="none" w="sm" len="sm"/>
              <a:tailEnd type="none" w="med" len="lg"/>
            </a:ln>
            <a:effectLst>
              <a:outerShdw dist="17961" dir="2700000" algn="ctr" rotWithShape="0">
                <a:srgbClr val="808080"/>
              </a:outerShdw>
            </a:effectLst>
          </p:spPr>
          <p:txBody>
            <a:bodyPr rot="10800000" vert="eaVert" tIns="91440" bIns="91440" anchor="ctr"/>
            <a:lstStyle/>
            <a:p>
              <a:pPr>
                <a:defRPr/>
              </a:pPr>
              <a:endParaRPr lang="en-US" sz="1600">
                <a:solidFill>
                  <a:schemeClr val="bg1"/>
                </a:solidFill>
                <a:latin typeface="Arial" charset="0"/>
              </a:endParaRPr>
            </a:p>
          </p:txBody>
        </p:sp>
      </p:grpSp>
      <p:sp>
        <p:nvSpPr>
          <p:cNvPr id="15366" name="Rectangle 10"/>
          <p:cNvSpPr>
            <a:spLocks noChangeArrowheads="1"/>
          </p:cNvSpPr>
          <p:nvPr/>
        </p:nvSpPr>
        <p:spPr bwMode="auto">
          <a:xfrm>
            <a:off x="381000" y="941388"/>
            <a:ext cx="8610600" cy="811212"/>
          </a:xfrm>
          <a:prstGeom prst="rect">
            <a:avLst/>
          </a:prstGeom>
          <a:solidFill>
            <a:schemeClr val="accent1"/>
          </a:solidFill>
          <a:ln w="9525" algn="ctr">
            <a:noFill/>
            <a:miter lim="800000"/>
            <a:headEnd/>
            <a:tailEnd/>
          </a:ln>
        </p:spPr>
        <p:txBody>
          <a:bodyPr tIns="91440" bIns="91440" anchor="ctr"/>
          <a:lstStyle/>
          <a:p>
            <a:pPr algn="l" eaLnBrk="0" hangingPunct="0">
              <a:lnSpc>
                <a:spcPct val="95000"/>
              </a:lnSpc>
            </a:pPr>
            <a:r>
              <a:rPr lang="en-US"/>
              <a:t>The Certified Cargo Screening Program (CCSP) is a facility based program.</a:t>
            </a:r>
            <a:endParaRPr lang="de-DE"/>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2_Default Design">
  <a:themeElements>
    <a:clrScheme name="2_Default Design 14">
      <a:dk1>
        <a:srgbClr val="000000"/>
      </a:dk1>
      <a:lt1>
        <a:srgbClr val="FFFFFF"/>
      </a:lt1>
      <a:dk2>
        <a:srgbClr val="000066"/>
      </a:dk2>
      <a:lt2>
        <a:srgbClr val="808080"/>
      </a:lt2>
      <a:accent1>
        <a:srgbClr val="E5E5FF"/>
      </a:accent1>
      <a:accent2>
        <a:srgbClr val="333399"/>
      </a:accent2>
      <a:accent3>
        <a:srgbClr val="FFFFFF"/>
      </a:accent3>
      <a:accent4>
        <a:srgbClr val="000000"/>
      </a:accent4>
      <a:accent5>
        <a:srgbClr val="F0F0FF"/>
      </a:accent5>
      <a:accent6>
        <a:srgbClr val="2D2D8A"/>
      </a:accent6>
      <a:hlink>
        <a:srgbClr val="000066"/>
      </a:hlink>
      <a:folHlink>
        <a:srgbClr val="B2B2B2"/>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Default Design 13">
        <a:dk1>
          <a:srgbClr val="000000"/>
        </a:dk1>
        <a:lt1>
          <a:srgbClr val="FFFFFF"/>
        </a:lt1>
        <a:dk2>
          <a:srgbClr val="000066"/>
        </a:dk2>
        <a:lt2>
          <a:srgbClr val="808080"/>
        </a:lt2>
        <a:accent1>
          <a:srgbClr val="E5E5FF"/>
        </a:accent1>
        <a:accent2>
          <a:srgbClr val="333399"/>
        </a:accent2>
        <a:accent3>
          <a:srgbClr val="FFFFFF"/>
        </a:accent3>
        <a:accent4>
          <a:srgbClr val="000000"/>
        </a:accent4>
        <a:accent5>
          <a:srgbClr val="F0F0FF"/>
        </a:accent5>
        <a:accent6>
          <a:srgbClr val="2D2D8A"/>
        </a:accent6>
        <a:hlink>
          <a:srgbClr val="C0C0C0"/>
        </a:hlink>
        <a:folHlink>
          <a:srgbClr val="B2B2B2"/>
        </a:folHlink>
      </a:clrScheme>
      <a:clrMap bg1="lt1" tx1="dk1" bg2="lt2" tx2="dk2" accent1="accent1" accent2="accent2" accent3="accent3" accent4="accent4" accent5="accent5" accent6="accent6" hlink="hlink" folHlink="folHlink"/>
    </a:extraClrScheme>
    <a:extraClrScheme>
      <a:clrScheme name="2_Default Design 14">
        <a:dk1>
          <a:srgbClr val="000000"/>
        </a:dk1>
        <a:lt1>
          <a:srgbClr val="FFFFFF"/>
        </a:lt1>
        <a:dk2>
          <a:srgbClr val="000066"/>
        </a:dk2>
        <a:lt2>
          <a:srgbClr val="808080"/>
        </a:lt2>
        <a:accent1>
          <a:srgbClr val="E5E5FF"/>
        </a:accent1>
        <a:accent2>
          <a:srgbClr val="333399"/>
        </a:accent2>
        <a:accent3>
          <a:srgbClr val="FFFFFF"/>
        </a:accent3>
        <a:accent4>
          <a:srgbClr val="000000"/>
        </a:accent4>
        <a:accent5>
          <a:srgbClr val="F0F0FF"/>
        </a:accent5>
        <a:accent6>
          <a:srgbClr val="2D2D8A"/>
        </a:accent6>
        <a:hlink>
          <a:srgbClr val="000066"/>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2_Default Design 14">
      <a:dk1>
        <a:srgbClr val="000000"/>
      </a:dk1>
      <a:lt1>
        <a:srgbClr val="FFFFFF"/>
      </a:lt1>
      <a:dk2>
        <a:srgbClr val="000066"/>
      </a:dk2>
      <a:lt2>
        <a:srgbClr val="808080"/>
      </a:lt2>
      <a:accent1>
        <a:srgbClr val="E5E5FF"/>
      </a:accent1>
      <a:accent2>
        <a:srgbClr val="333399"/>
      </a:accent2>
      <a:accent3>
        <a:srgbClr val="FFFFFF"/>
      </a:accent3>
      <a:accent4>
        <a:srgbClr val="000000"/>
      </a:accent4>
      <a:accent5>
        <a:srgbClr val="F0F0FF"/>
      </a:accent5>
      <a:accent6>
        <a:srgbClr val="2D2D8A"/>
      </a:accent6>
      <a:hlink>
        <a:srgbClr val="000066"/>
      </a:hlink>
      <a:folHlink>
        <a:srgbClr val="B2B2B2"/>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Default Design 13">
        <a:dk1>
          <a:srgbClr val="000000"/>
        </a:dk1>
        <a:lt1>
          <a:srgbClr val="FFFFFF"/>
        </a:lt1>
        <a:dk2>
          <a:srgbClr val="000066"/>
        </a:dk2>
        <a:lt2>
          <a:srgbClr val="808080"/>
        </a:lt2>
        <a:accent1>
          <a:srgbClr val="E5E5FF"/>
        </a:accent1>
        <a:accent2>
          <a:srgbClr val="333399"/>
        </a:accent2>
        <a:accent3>
          <a:srgbClr val="FFFFFF"/>
        </a:accent3>
        <a:accent4>
          <a:srgbClr val="000000"/>
        </a:accent4>
        <a:accent5>
          <a:srgbClr val="F0F0FF"/>
        </a:accent5>
        <a:accent6>
          <a:srgbClr val="2D2D8A"/>
        </a:accent6>
        <a:hlink>
          <a:srgbClr val="C0C0C0"/>
        </a:hlink>
        <a:folHlink>
          <a:srgbClr val="B2B2B2"/>
        </a:folHlink>
      </a:clrScheme>
      <a:clrMap bg1="lt1" tx1="dk1" bg2="lt2" tx2="dk2" accent1="accent1" accent2="accent2" accent3="accent3" accent4="accent4" accent5="accent5" accent6="accent6" hlink="hlink" folHlink="folHlink"/>
    </a:extraClrScheme>
    <a:extraClrScheme>
      <a:clrScheme name="2_Default Design 14">
        <a:dk1>
          <a:srgbClr val="000000"/>
        </a:dk1>
        <a:lt1>
          <a:srgbClr val="FFFFFF"/>
        </a:lt1>
        <a:dk2>
          <a:srgbClr val="000066"/>
        </a:dk2>
        <a:lt2>
          <a:srgbClr val="808080"/>
        </a:lt2>
        <a:accent1>
          <a:srgbClr val="E5E5FF"/>
        </a:accent1>
        <a:accent2>
          <a:srgbClr val="333399"/>
        </a:accent2>
        <a:accent3>
          <a:srgbClr val="FFFFFF"/>
        </a:accent3>
        <a:accent4>
          <a:srgbClr val="000000"/>
        </a:accent4>
        <a:accent5>
          <a:srgbClr val="F0F0FF"/>
        </a:accent5>
        <a:accent6>
          <a:srgbClr val="2D2D8A"/>
        </a:accent6>
        <a:hlink>
          <a:srgbClr val="000066"/>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8099</TotalTime>
  <Words>2195</Words>
  <Application>Microsoft Office PowerPoint</Application>
  <PresentationFormat>On-screen Show (4:3)</PresentationFormat>
  <Paragraphs>360</Paragraphs>
  <Slides>25</Slides>
  <Notes>13</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25</vt:i4>
      </vt:variant>
    </vt:vector>
  </HeadingPairs>
  <TitlesOfParts>
    <vt:vector size="31" baseType="lpstr">
      <vt:lpstr>Arial</vt:lpstr>
      <vt:lpstr>Wingdings</vt:lpstr>
      <vt:lpstr>Verdana</vt:lpstr>
      <vt:lpstr>2_Default Design</vt:lpstr>
      <vt:lpstr>3_Default Design</vt:lpstr>
      <vt:lpstr>Microsoft Visio Drawing</vt:lpstr>
      <vt:lpstr>Certified Cargo Screening Program</vt:lpstr>
      <vt:lpstr>Agenda</vt:lpstr>
      <vt:lpstr>100% Screening Requirement</vt:lpstr>
      <vt:lpstr>100% Screening Requirement</vt:lpstr>
      <vt:lpstr>Piece Level Cargo</vt:lpstr>
      <vt:lpstr>Future Air Cargo Supply Chain</vt:lpstr>
      <vt:lpstr>Certified Cargo Screening Program</vt:lpstr>
      <vt:lpstr>Certified Cargo Screening Program Background</vt:lpstr>
      <vt:lpstr>Certified Cargo Screening Program Overview</vt:lpstr>
      <vt:lpstr>Who can become a Certified Cargo Screening Facility?</vt:lpstr>
      <vt:lpstr>Phase One Deployment </vt:lpstr>
      <vt:lpstr>Phased Approach</vt:lpstr>
      <vt:lpstr>CCSP Phase One Process </vt:lpstr>
      <vt:lpstr>CCSP Status Update</vt:lpstr>
      <vt:lpstr>Regional CCSP TSA Contacts</vt:lpstr>
      <vt:lpstr>CCSP Standards</vt:lpstr>
      <vt:lpstr>CCSP Program Standards</vt:lpstr>
      <vt:lpstr>Chain of Custody Requirements</vt:lpstr>
      <vt:lpstr>Participating in Phase One</vt:lpstr>
      <vt:lpstr>Your Role in Phase One Deployment</vt:lpstr>
      <vt:lpstr>CCSP Phase One Considerations</vt:lpstr>
      <vt:lpstr>CCSP Benefits </vt:lpstr>
      <vt:lpstr>CCSP Phase One Participation</vt:lpstr>
      <vt:lpstr>In Summary</vt:lpstr>
      <vt:lpstr>Q &amp; A </vt:lpstr>
    </vt:vector>
  </TitlesOfParts>
  <Company>Deloitte &amp; Touche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Vernegaard, Kirsten Marie</dc:creator>
  <cp:lastModifiedBy>Goldfarb, Eric</cp:lastModifiedBy>
  <cp:revision>537</cp:revision>
  <dcterms:created xsi:type="dcterms:W3CDTF">2007-09-12T20:41:43Z</dcterms:created>
  <dcterms:modified xsi:type="dcterms:W3CDTF">2008-09-03T19:14:48Z</dcterms:modified>
</cp:coreProperties>
</file>