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25"/>
  </p:notesMasterIdLst>
  <p:handoutMasterIdLst>
    <p:handoutMasterId r:id="rId26"/>
  </p:handoutMasterIdLst>
  <p:sldIdLst>
    <p:sldId id="741" r:id="rId2"/>
    <p:sldId id="778" r:id="rId3"/>
    <p:sldId id="769" r:id="rId4"/>
    <p:sldId id="781" r:id="rId5"/>
    <p:sldId id="785" r:id="rId6"/>
    <p:sldId id="786" r:id="rId7"/>
    <p:sldId id="777" r:id="rId8"/>
    <p:sldId id="775" r:id="rId9"/>
    <p:sldId id="779" r:id="rId10"/>
    <p:sldId id="784" r:id="rId11"/>
    <p:sldId id="783" r:id="rId12"/>
    <p:sldId id="773" r:id="rId13"/>
    <p:sldId id="782" r:id="rId14"/>
    <p:sldId id="756" r:id="rId15"/>
    <p:sldId id="761" r:id="rId16"/>
    <p:sldId id="753" r:id="rId17"/>
    <p:sldId id="754" r:id="rId18"/>
    <p:sldId id="759" r:id="rId19"/>
    <p:sldId id="758" r:id="rId20"/>
    <p:sldId id="755" r:id="rId21"/>
    <p:sldId id="757" r:id="rId22"/>
    <p:sldId id="764" r:id="rId23"/>
    <p:sldId id="772" r:id="rId24"/>
  </p:sldIdLst>
  <p:sldSz cx="9144000" cy="6858000" type="screen4x3"/>
  <p:notesSz cx="7188200" cy="9448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8353"/>
    <a:srgbClr val="697E1C"/>
    <a:srgbClr val="83C400"/>
    <a:srgbClr val="F3C92D"/>
    <a:srgbClr val="0AB8FE"/>
    <a:srgbClr val="FF0000"/>
    <a:srgbClr val="66327E"/>
    <a:srgbClr val="1E28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0" autoAdjust="0"/>
    <p:restoredTop sz="76108" autoAdjust="0"/>
  </p:normalViewPr>
  <p:slideViewPr>
    <p:cSldViewPr snapToGrid="0">
      <p:cViewPr>
        <p:scale>
          <a:sx n="90" d="100"/>
          <a:sy n="90" d="100"/>
        </p:scale>
        <p:origin x="-630" y="348"/>
      </p:cViewPr>
      <p:guideLst>
        <p:guide orient="horz" pos="4134"/>
        <p:guide orient="horz" pos="954"/>
        <p:guide pos="2880"/>
        <p:guide pos="256"/>
        <p:guide pos="55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80"/>
    </p:cViewPr>
  </p:sorterViewPr>
  <p:notesViewPr>
    <p:cSldViewPr snapToGrid="0">
      <p:cViewPr>
        <p:scale>
          <a:sx n="100" d="100"/>
          <a:sy n="100" d="100"/>
        </p:scale>
        <p:origin x="-1056" y="954"/>
      </p:cViewPr>
      <p:guideLst>
        <p:guide orient="horz" pos="2976"/>
        <p:guide pos="226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AC7EBD-2E19-4B14-8762-BF97D1C75913}" type="doc">
      <dgm:prSet loTypeId="urn:microsoft.com/office/officeart/2005/8/layout/hierarchy4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72D0889-E1D5-4C03-8F80-9083C9A0D7A1}">
      <dgm:prSet phldrT="[Text]" custT="1"/>
      <dgm:spPr/>
      <dgm:t>
        <a:bodyPr/>
        <a:lstStyle/>
        <a:p>
          <a:r>
            <a:rPr lang="en-US" sz="2600" dirty="0" smtClean="0"/>
            <a:t>Governance</a:t>
          </a:r>
          <a:endParaRPr lang="en-US" sz="1400" dirty="0"/>
        </a:p>
      </dgm:t>
    </dgm:pt>
    <dgm:pt modelId="{F108E6F4-47BA-4DAC-A9DF-A74916438F5F}" type="parTrans" cxnId="{FA18CC9A-2ED1-4CC1-960A-38771CA2F8F5}">
      <dgm:prSet/>
      <dgm:spPr/>
      <dgm:t>
        <a:bodyPr/>
        <a:lstStyle/>
        <a:p>
          <a:endParaRPr lang="en-US"/>
        </a:p>
      </dgm:t>
    </dgm:pt>
    <dgm:pt modelId="{1ECB5939-8CF0-40A5-8706-ED75D545CFB8}" type="sibTrans" cxnId="{FA18CC9A-2ED1-4CC1-960A-38771CA2F8F5}">
      <dgm:prSet/>
      <dgm:spPr/>
      <dgm:t>
        <a:bodyPr/>
        <a:lstStyle/>
        <a:p>
          <a:endParaRPr lang="en-US"/>
        </a:p>
      </dgm:t>
    </dgm:pt>
    <dgm:pt modelId="{B3936827-60A2-4351-9857-9F049585ACB4}">
      <dgm:prSet phldrT="[Text]" custT="1"/>
      <dgm:spPr/>
      <dgm:t>
        <a:bodyPr/>
        <a:lstStyle/>
        <a:p>
          <a:r>
            <a:rPr lang="en-US" sz="1800" dirty="0" smtClean="0"/>
            <a:t>Best Practices and Standards </a:t>
          </a:r>
          <a:r>
            <a:rPr lang="en-US" sz="1800" dirty="0" err="1" smtClean="0"/>
            <a:t>WG</a:t>
          </a:r>
          <a:endParaRPr lang="en-US" sz="1800" dirty="0"/>
        </a:p>
      </dgm:t>
    </dgm:pt>
    <dgm:pt modelId="{340FF622-425B-4241-8896-9ECC4C27122D}" type="parTrans" cxnId="{FC8976F8-AB0D-4E9D-83D4-FF1BB7FF1E11}">
      <dgm:prSet/>
      <dgm:spPr/>
      <dgm:t>
        <a:bodyPr/>
        <a:lstStyle/>
        <a:p>
          <a:endParaRPr lang="en-US"/>
        </a:p>
      </dgm:t>
    </dgm:pt>
    <dgm:pt modelId="{43C43819-0B33-4F1A-981D-8524B313EF27}" type="sibTrans" cxnId="{FC8976F8-AB0D-4E9D-83D4-FF1BB7FF1E11}">
      <dgm:prSet/>
      <dgm:spPr/>
      <dgm:t>
        <a:bodyPr/>
        <a:lstStyle/>
        <a:p>
          <a:endParaRPr lang="en-US"/>
        </a:p>
      </dgm:t>
    </dgm:pt>
    <dgm:pt modelId="{66956740-EF8F-4AF5-B02B-81E3468E6A62}" type="pres">
      <dgm:prSet presAssocID="{D8AC7EBD-2E19-4B14-8762-BF97D1C7591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8B6C3E2-5ECB-40FB-AF86-53EE98C15D38}" type="pres">
      <dgm:prSet presAssocID="{E72D0889-E1D5-4C03-8F80-9083C9A0D7A1}" presName="vertOne" presStyleCnt="0"/>
      <dgm:spPr/>
      <dgm:t>
        <a:bodyPr/>
        <a:lstStyle/>
        <a:p>
          <a:endParaRPr lang="en-US"/>
        </a:p>
      </dgm:t>
    </dgm:pt>
    <dgm:pt modelId="{A77A7BA6-24F5-4F2A-8AD8-DE01833D527F}" type="pres">
      <dgm:prSet presAssocID="{E72D0889-E1D5-4C03-8F80-9083C9A0D7A1}" presName="txOne" presStyleLbl="node0" presStyleIdx="0" presStyleCnt="1" custScaleY="35354" custLinFactNeighborY="558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944E5E-E872-4BFE-92EE-E42098D47743}" type="pres">
      <dgm:prSet presAssocID="{E72D0889-E1D5-4C03-8F80-9083C9A0D7A1}" presName="parTransOne" presStyleCnt="0"/>
      <dgm:spPr/>
      <dgm:t>
        <a:bodyPr/>
        <a:lstStyle/>
        <a:p>
          <a:endParaRPr lang="en-US"/>
        </a:p>
      </dgm:t>
    </dgm:pt>
    <dgm:pt modelId="{B792E255-FC20-4599-A3A3-6F60B54A3F71}" type="pres">
      <dgm:prSet presAssocID="{E72D0889-E1D5-4C03-8F80-9083C9A0D7A1}" presName="horzOne" presStyleCnt="0"/>
      <dgm:spPr/>
      <dgm:t>
        <a:bodyPr/>
        <a:lstStyle/>
        <a:p>
          <a:endParaRPr lang="en-US"/>
        </a:p>
      </dgm:t>
    </dgm:pt>
    <dgm:pt modelId="{CCD70638-6796-44C7-8B26-58B23EBF0EDA}" type="pres">
      <dgm:prSet presAssocID="{B3936827-60A2-4351-9857-9F049585ACB4}" presName="vertTwo" presStyleCnt="0"/>
      <dgm:spPr/>
      <dgm:t>
        <a:bodyPr/>
        <a:lstStyle/>
        <a:p>
          <a:endParaRPr lang="en-US"/>
        </a:p>
      </dgm:t>
    </dgm:pt>
    <dgm:pt modelId="{AE7DA616-964A-4D7E-83FE-23A2F4360FA1}" type="pres">
      <dgm:prSet presAssocID="{B3936827-60A2-4351-9857-9F049585ACB4}" presName="txTwo" presStyleLbl="node2" presStyleIdx="0" presStyleCnt="1" custScaleY="94619" custLinFactNeighborX="49" custLinFactNeighborY="-81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718E60-F033-4A0C-98D3-1D8FA7D46E67}" type="pres">
      <dgm:prSet presAssocID="{B3936827-60A2-4351-9857-9F049585ACB4}" presName="horzTwo" presStyleCnt="0"/>
      <dgm:spPr/>
      <dgm:t>
        <a:bodyPr/>
        <a:lstStyle/>
        <a:p>
          <a:endParaRPr lang="en-US"/>
        </a:p>
      </dgm:t>
    </dgm:pt>
  </dgm:ptLst>
  <dgm:cxnLst>
    <dgm:cxn modelId="{FA18CC9A-2ED1-4CC1-960A-38771CA2F8F5}" srcId="{D8AC7EBD-2E19-4B14-8762-BF97D1C75913}" destId="{E72D0889-E1D5-4C03-8F80-9083C9A0D7A1}" srcOrd="0" destOrd="0" parTransId="{F108E6F4-47BA-4DAC-A9DF-A74916438F5F}" sibTransId="{1ECB5939-8CF0-40A5-8706-ED75D545CFB8}"/>
    <dgm:cxn modelId="{0CAB7571-137D-47D5-BB3A-33459A092FD1}" type="presOf" srcId="{B3936827-60A2-4351-9857-9F049585ACB4}" destId="{AE7DA616-964A-4D7E-83FE-23A2F4360FA1}" srcOrd="0" destOrd="0" presId="urn:microsoft.com/office/officeart/2005/8/layout/hierarchy4"/>
    <dgm:cxn modelId="{FC8976F8-AB0D-4E9D-83D4-FF1BB7FF1E11}" srcId="{E72D0889-E1D5-4C03-8F80-9083C9A0D7A1}" destId="{B3936827-60A2-4351-9857-9F049585ACB4}" srcOrd="0" destOrd="0" parTransId="{340FF622-425B-4241-8896-9ECC4C27122D}" sibTransId="{43C43819-0B33-4F1A-981D-8524B313EF27}"/>
    <dgm:cxn modelId="{06E63D6B-7165-4653-BA10-45AE8A9670FD}" type="presOf" srcId="{E72D0889-E1D5-4C03-8F80-9083C9A0D7A1}" destId="{A77A7BA6-24F5-4F2A-8AD8-DE01833D527F}" srcOrd="0" destOrd="0" presId="urn:microsoft.com/office/officeart/2005/8/layout/hierarchy4"/>
    <dgm:cxn modelId="{235BBDDD-67B0-4892-991C-C80BFE15E029}" type="presOf" srcId="{D8AC7EBD-2E19-4B14-8762-BF97D1C75913}" destId="{66956740-EF8F-4AF5-B02B-81E3468E6A62}" srcOrd="0" destOrd="0" presId="urn:microsoft.com/office/officeart/2005/8/layout/hierarchy4"/>
    <dgm:cxn modelId="{30851BED-FCA7-4C61-8495-DC1DAC91877F}" type="presParOf" srcId="{66956740-EF8F-4AF5-B02B-81E3468E6A62}" destId="{18B6C3E2-5ECB-40FB-AF86-53EE98C15D38}" srcOrd="0" destOrd="0" presId="urn:microsoft.com/office/officeart/2005/8/layout/hierarchy4"/>
    <dgm:cxn modelId="{51BA866C-EB58-40EB-A4D6-DE127E49215C}" type="presParOf" srcId="{18B6C3E2-5ECB-40FB-AF86-53EE98C15D38}" destId="{A77A7BA6-24F5-4F2A-8AD8-DE01833D527F}" srcOrd="0" destOrd="0" presId="urn:microsoft.com/office/officeart/2005/8/layout/hierarchy4"/>
    <dgm:cxn modelId="{503E48E3-1D13-41B1-97C0-5980D04AC462}" type="presParOf" srcId="{18B6C3E2-5ECB-40FB-AF86-53EE98C15D38}" destId="{1E944E5E-E872-4BFE-92EE-E42098D47743}" srcOrd="1" destOrd="0" presId="urn:microsoft.com/office/officeart/2005/8/layout/hierarchy4"/>
    <dgm:cxn modelId="{47C3DAAC-CC87-432B-9265-C6FE49189CF8}" type="presParOf" srcId="{18B6C3E2-5ECB-40FB-AF86-53EE98C15D38}" destId="{B792E255-FC20-4599-A3A3-6F60B54A3F71}" srcOrd="2" destOrd="0" presId="urn:microsoft.com/office/officeart/2005/8/layout/hierarchy4"/>
    <dgm:cxn modelId="{181330A3-0408-4432-84F5-310C0812E449}" type="presParOf" srcId="{B792E255-FC20-4599-A3A3-6F60B54A3F71}" destId="{CCD70638-6796-44C7-8B26-58B23EBF0EDA}" srcOrd="0" destOrd="0" presId="urn:microsoft.com/office/officeart/2005/8/layout/hierarchy4"/>
    <dgm:cxn modelId="{1F7994D1-BF59-4BF3-9AAB-232C30988239}" type="presParOf" srcId="{CCD70638-6796-44C7-8B26-58B23EBF0EDA}" destId="{AE7DA616-964A-4D7E-83FE-23A2F4360FA1}" srcOrd="0" destOrd="0" presId="urn:microsoft.com/office/officeart/2005/8/layout/hierarchy4"/>
    <dgm:cxn modelId="{23EE79EE-C0B7-47FB-9640-D405A31548C1}" type="presParOf" srcId="{CCD70638-6796-44C7-8B26-58B23EBF0EDA}" destId="{0B718E60-F033-4A0C-98D3-1D8FA7D46E67}" srcOrd="1" destOrd="0" presId="urn:microsoft.com/office/officeart/2005/8/layout/hierarchy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3FEF09-AF1C-470B-A7F0-013A68D4E857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E46B35-3550-48B8-A9E3-00CBD52BC959}">
      <dgm:prSet phldrT="[Text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kumimoji="0" lang="en-US" sz="1400" b="0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Preparedness, Business Continuity, and Recovery Planning </a:t>
          </a:r>
          <a:endParaRPr lang="en-US" sz="1400" dirty="0"/>
        </a:p>
      </dgm:t>
    </dgm:pt>
    <dgm:pt modelId="{1560B40A-89D8-4B4C-A9A9-FE57C203D638}" type="parTrans" cxnId="{5860944D-4D9A-4AF7-88DA-AAF6EC1A188A}">
      <dgm:prSet/>
      <dgm:spPr/>
      <dgm:t>
        <a:bodyPr/>
        <a:lstStyle/>
        <a:p>
          <a:endParaRPr lang="en-US"/>
        </a:p>
      </dgm:t>
    </dgm:pt>
    <dgm:pt modelId="{2AE70049-BCC8-4457-975B-AD5C4E0BE89D}" type="sibTrans" cxnId="{5860944D-4D9A-4AF7-88DA-AAF6EC1A188A}">
      <dgm:prSet/>
      <dgm:spPr/>
      <dgm:t>
        <a:bodyPr/>
        <a:lstStyle/>
        <a:p>
          <a:endParaRPr lang="en-US"/>
        </a:p>
      </dgm:t>
    </dgm:pt>
    <dgm:pt modelId="{EC027EFF-0220-4A13-A5A3-4355380DD2B5}">
      <dgm:prSet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kumimoji="0" lang="en-US" sz="1400" b="0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Regulatory Compliance  (Regulatory Engagement and Landscape </a:t>
          </a:r>
          <a:r>
            <a:rPr kumimoji="0" lang="en-US" sz="1400" b="0" i="0" u="none" strike="noStrike" cap="none" spc="0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WG</a:t>
          </a:r>
          <a:r>
            <a:rPr kumimoji="0" lang="en-US" sz="1400" b="0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)</a:t>
          </a:r>
        </a:p>
      </dgm:t>
    </dgm:pt>
    <dgm:pt modelId="{A9491C86-BCE4-4791-93BA-D8073F4A0A7C}" type="parTrans" cxnId="{D8C72D15-E433-4877-A9B7-A7258A3A743C}">
      <dgm:prSet/>
      <dgm:spPr/>
      <dgm:t>
        <a:bodyPr/>
        <a:lstStyle/>
        <a:p>
          <a:endParaRPr lang="en-US"/>
        </a:p>
      </dgm:t>
    </dgm:pt>
    <dgm:pt modelId="{A7311194-7B1F-471B-BF3E-7E72821B20B8}" type="sibTrans" cxnId="{D8C72D15-E433-4877-A9B7-A7258A3A743C}">
      <dgm:prSet/>
      <dgm:spPr/>
      <dgm:t>
        <a:bodyPr/>
        <a:lstStyle/>
        <a:p>
          <a:endParaRPr lang="en-US"/>
        </a:p>
      </dgm:t>
    </dgm:pt>
    <dgm:pt modelId="{33222DA4-E8A2-434D-9E47-579EFA8D9429}">
      <dgm:prSet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kumimoji="0" lang="en-US" sz="1400" b="0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Supply Chain Security </a:t>
          </a:r>
        </a:p>
      </dgm:t>
    </dgm:pt>
    <dgm:pt modelId="{5104341B-D013-46A0-9C43-1E31084B9B24}" type="parTrans" cxnId="{49C2E0CA-32E0-4938-80E7-92A61F5900EC}">
      <dgm:prSet/>
      <dgm:spPr/>
      <dgm:t>
        <a:bodyPr/>
        <a:lstStyle/>
        <a:p>
          <a:endParaRPr lang="en-US"/>
        </a:p>
      </dgm:t>
    </dgm:pt>
    <dgm:pt modelId="{B1012ED6-62DA-4D22-8274-CF5D65582968}" type="sibTrans" cxnId="{49C2E0CA-32E0-4938-80E7-92A61F5900EC}">
      <dgm:prSet/>
      <dgm:spPr/>
      <dgm:t>
        <a:bodyPr/>
        <a:lstStyle/>
        <a:p>
          <a:endParaRPr lang="en-US"/>
        </a:p>
      </dgm:t>
    </dgm:pt>
    <dgm:pt modelId="{DD681368-174F-49FD-AD71-80FC89370BEB}">
      <dgm:prSet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kumimoji="0" lang="en-US" sz="1400" b="0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Supply Chain Resiliency</a:t>
          </a:r>
          <a:endParaRPr lang="en-US" sz="1400" dirty="0"/>
        </a:p>
      </dgm:t>
    </dgm:pt>
    <dgm:pt modelId="{B9CE79DD-ABB0-40C6-A39E-94310DA02186}" type="parTrans" cxnId="{0804F251-A810-4949-97C0-8EA6B4C7DF48}">
      <dgm:prSet/>
      <dgm:spPr/>
      <dgm:t>
        <a:bodyPr/>
        <a:lstStyle/>
        <a:p>
          <a:endParaRPr lang="en-US"/>
        </a:p>
      </dgm:t>
    </dgm:pt>
    <dgm:pt modelId="{04AC40AE-DD26-4ACD-9914-EC33F9C4BA09}" type="sibTrans" cxnId="{0804F251-A810-4949-97C0-8EA6B4C7DF48}">
      <dgm:prSet/>
      <dgm:spPr/>
      <dgm:t>
        <a:bodyPr/>
        <a:lstStyle/>
        <a:p>
          <a:endParaRPr lang="en-US"/>
        </a:p>
      </dgm:t>
    </dgm:pt>
    <dgm:pt modelId="{8893175B-6040-47DC-BCF4-A6DA77BED851}">
      <dgm:prSet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kumimoji="0" lang="en-US" sz="1400" b="0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Supply Chain Incident Detection and Crisis Management </a:t>
          </a:r>
          <a:endParaRPr lang="en-US" sz="1400" dirty="0"/>
        </a:p>
      </dgm:t>
    </dgm:pt>
    <dgm:pt modelId="{E41BBF68-739B-4DFA-B1B1-BABD717A1896}" type="parTrans" cxnId="{1C4F2C2F-3723-4727-B46A-FC2769DF20B9}">
      <dgm:prSet/>
      <dgm:spPr/>
      <dgm:t>
        <a:bodyPr/>
        <a:lstStyle/>
        <a:p>
          <a:endParaRPr lang="en-US"/>
        </a:p>
      </dgm:t>
    </dgm:pt>
    <dgm:pt modelId="{5AE9463E-139F-4AA9-968B-F0684BFF1511}" type="sibTrans" cxnId="{1C4F2C2F-3723-4727-B46A-FC2769DF20B9}">
      <dgm:prSet/>
      <dgm:spPr/>
      <dgm:t>
        <a:bodyPr/>
        <a:lstStyle/>
        <a:p>
          <a:endParaRPr lang="en-US"/>
        </a:p>
      </dgm:t>
    </dgm:pt>
    <dgm:pt modelId="{FB7F4670-5645-4C03-90B1-15AD9B103867}">
      <dgm:prSet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kumimoji="0" lang="en-US" sz="1400" b="0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Risk Assessment and Monitoring </a:t>
          </a:r>
          <a:endParaRPr lang="en-US" sz="1400" dirty="0"/>
        </a:p>
      </dgm:t>
    </dgm:pt>
    <dgm:pt modelId="{43F97FDE-763A-4530-9F6B-C5CA1D1CF555}" type="parTrans" cxnId="{A2992DF5-94F4-461A-BCE2-054910DA1C16}">
      <dgm:prSet/>
      <dgm:spPr/>
      <dgm:t>
        <a:bodyPr/>
        <a:lstStyle/>
        <a:p>
          <a:endParaRPr lang="en-US"/>
        </a:p>
      </dgm:t>
    </dgm:pt>
    <dgm:pt modelId="{0A94AA23-B31A-4E14-895D-A8EE3E1E66D8}" type="sibTrans" cxnId="{A2992DF5-94F4-461A-BCE2-054910DA1C16}">
      <dgm:prSet/>
      <dgm:spPr/>
      <dgm:t>
        <a:bodyPr/>
        <a:lstStyle/>
        <a:p>
          <a:endParaRPr lang="en-US"/>
        </a:p>
      </dgm:t>
    </dgm:pt>
    <dgm:pt modelId="{B5765AE8-E669-4821-8F72-4FB5AF3C4881}" type="pres">
      <dgm:prSet presAssocID="{433FEF09-AF1C-470B-A7F0-013A68D4E85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61AD4E4-56AB-4FD9-B8B7-6035E2D31C89}" type="pres">
      <dgm:prSet presAssocID="{82E46B35-3550-48B8-A9E3-00CBD52BC959}" presName="vertOne" presStyleCnt="0"/>
      <dgm:spPr/>
    </dgm:pt>
    <dgm:pt modelId="{7C36A908-AB70-4747-B75B-AD15E1D901C7}" type="pres">
      <dgm:prSet presAssocID="{82E46B35-3550-48B8-A9E3-00CBD52BC959}" presName="txOne" presStyleLbl="node0" presStyleIdx="0" presStyleCnt="6" custScaleX="135155" custLinFactNeighborX="21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8CFE09-38A6-465A-A26E-8EC127B88A11}" type="pres">
      <dgm:prSet presAssocID="{82E46B35-3550-48B8-A9E3-00CBD52BC959}" presName="horzOne" presStyleCnt="0"/>
      <dgm:spPr/>
    </dgm:pt>
    <dgm:pt modelId="{59E6788F-EF69-42EE-BF43-5894AA3F4546}" type="pres">
      <dgm:prSet presAssocID="{2AE70049-BCC8-4457-975B-AD5C4E0BE89D}" presName="sibSpaceOne" presStyleCnt="0"/>
      <dgm:spPr/>
    </dgm:pt>
    <dgm:pt modelId="{8BF409EC-D7C6-4387-9A17-FBC8FE85E6BB}" type="pres">
      <dgm:prSet presAssocID="{EC027EFF-0220-4A13-A5A3-4355380DD2B5}" presName="vertOne" presStyleCnt="0"/>
      <dgm:spPr/>
    </dgm:pt>
    <dgm:pt modelId="{F3424DAC-DEDC-47CF-8C53-B2F1589A0789}" type="pres">
      <dgm:prSet presAssocID="{EC027EFF-0220-4A13-A5A3-4355380DD2B5}" presName="txOne" presStyleLbl="node0" presStyleIdx="1" presStyleCnt="6" custScaleX="1203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C780E7-F82D-4A17-B369-891CA4E9C803}" type="pres">
      <dgm:prSet presAssocID="{EC027EFF-0220-4A13-A5A3-4355380DD2B5}" presName="horzOne" presStyleCnt="0"/>
      <dgm:spPr/>
    </dgm:pt>
    <dgm:pt modelId="{D11F1EE6-081F-4AB0-96AF-DDB385FC57F9}" type="pres">
      <dgm:prSet presAssocID="{A7311194-7B1F-471B-BF3E-7E72821B20B8}" presName="sibSpaceOne" presStyleCnt="0"/>
      <dgm:spPr/>
    </dgm:pt>
    <dgm:pt modelId="{1F9BF93D-F980-487E-8D7C-51D6DDA81A6C}" type="pres">
      <dgm:prSet presAssocID="{33222DA4-E8A2-434D-9E47-579EFA8D9429}" presName="vertOne" presStyleCnt="0"/>
      <dgm:spPr/>
    </dgm:pt>
    <dgm:pt modelId="{0E5D5574-F0A7-4DCF-A9B2-AB3971E2992A}" type="pres">
      <dgm:prSet presAssocID="{33222DA4-E8A2-434D-9E47-579EFA8D9429}" presName="txOne" presStyleLbl="node0" presStyleIdx="2" presStyleCnt="6" custLinFactNeighborX="-3479" custLinFactNeighborY="-35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2FDE5B-63C0-41BD-9184-BE54830142B7}" type="pres">
      <dgm:prSet presAssocID="{33222DA4-E8A2-434D-9E47-579EFA8D9429}" presName="horzOne" presStyleCnt="0"/>
      <dgm:spPr/>
    </dgm:pt>
    <dgm:pt modelId="{A3850188-E4A2-4734-9B09-EF66283553DE}" type="pres">
      <dgm:prSet presAssocID="{B1012ED6-62DA-4D22-8274-CF5D65582968}" presName="sibSpaceOne" presStyleCnt="0"/>
      <dgm:spPr/>
    </dgm:pt>
    <dgm:pt modelId="{20A5100B-FD54-4182-87CA-0794B7A7C6B6}" type="pres">
      <dgm:prSet presAssocID="{DD681368-174F-49FD-AD71-80FC89370BEB}" presName="vertOne" presStyleCnt="0"/>
      <dgm:spPr/>
    </dgm:pt>
    <dgm:pt modelId="{0812EA49-AC3F-4485-B18C-1C2987885588}" type="pres">
      <dgm:prSet presAssocID="{DD681368-174F-49FD-AD71-80FC89370BEB}" presName="txOne" presStyleLbl="node0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B2C365-4EF0-43C3-AFB0-B2ED45F9B967}" type="pres">
      <dgm:prSet presAssocID="{DD681368-174F-49FD-AD71-80FC89370BEB}" presName="horzOne" presStyleCnt="0"/>
      <dgm:spPr/>
    </dgm:pt>
    <dgm:pt modelId="{1DFA967C-95DB-4F58-BF6A-114AFED76E0E}" type="pres">
      <dgm:prSet presAssocID="{04AC40AE-DD26-4ACD-9914-EC33F9C4BA09}" presName="sibSpaceOne" presStyleCnt="0"/>
      <dgm:spPr/>
    </dgm:pt>
    <dgm:pt modelId="{4F5A120C-8F7D-4315-8872-49AACFBE2FA9}" type="pres">
      <dgm:prSet presAssocID="{FB7F4670-5645-4C03-90B1-15AD9B103867}" presName="vertOne" presStyleCnt="0"/>
      <dgm:spPr/>
    </dgm:pt>
    <dgm:pt modelId="{2C715B7C-941D-4BB7-AED5-0DB17F3094A1}" type="pres">
      <dgm:prSet presAssocID="{FB7F4670-5645-4C03-90B1-15AD9B103867}" presName="txOne" presStyleLbl="node0" presStyleIdx="4" presStyleCnt="6" custScaleX="1182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2BA3EF-A157-448C-B04B-A8265309676A}" type="pres">
      <dgm:prSet presAssocID="{FB7F4670-5645-4C03-90B1-15AD9B103867}" presName="horzOne" presStyleCnt="0"/>
      <dgm:spPr/>
    </dgm:pt>
    <dgm:pt modelId="{9F827057-849C-475C-AB0B-35157CF32492}" type="pres">
      <dgm:prSet presAssocID="{0A94AA23-B31A-4E14-895D-A8EE3E1E66D8}" presName="sibSpaceOne" presStyleCnt="0"/>
      <dgm:spPr/>
    </dgm:pt>
    <dgm:pt modelId="{34E47820-DD66-42F4-8BE5-F406481F2155}" type="pres">
      <dgm:prSet presAssocID="{8893175B-6040-47DC-BCF4-A6DA77BED851}" presName="vertOne" presStyleCnt="0"/>
      <dgm:spPr/>
    </dgm:pt>
    <dgm:pt modelId="{0001A40B-9F7A-4504-A725-F64F35077D72}" type="pres">
      <dgm:prSet presAssocID="{8893175B-6040-47DC-BCF4-A6DA77BED851}" presName="txOne" presStyleLbl="node0" presStyleIdx="5" presStyleCnt="6" custScaleX="1284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ABA7A4-8A9C-4D2C-8D00-F6656ABC8EB1}" type="pres">
      <dgm:prSet presAssocID="{8893175B-6040-47DC-BCF4-A6DA77BED851}" presName="horzOne" presStyleCnt="0"/>
      <dgm:spPr/>
    </dgm:pt>
  </dgm:ptLst>
  <dgm:cxnLst>
    <dgm:cxn modelId="{5CDBFC3D-0337-4E49-8A6E-EC936362F57A}" type="presOf" srcId="{33222DA4-E8A2-434D-9E47-579EFA8D9429}" destId="{0E5D5574-F0A7-4DCF-A9B2-AB3971E2992A}" srcOrd="0" destOrd="0" presId="urn:microsoft.com/office/officeart/2005/8/layout/hierarchy4"/>
    <dgm:cxn modelId="{294C09B8-33E5-4DC9-B06A-BC3FC2284B68}" type="presOf" srcId="{82E46B35-3550-48B8-A9E3-00CBD52BC959}" destId="{7C36A908-AB70-4747-B75B-AD15E1D901C7}" srcOrd="0" destOrd="0" presId="urn:microsoft.com/office/officeart/2005/8/layout/hierarchy4"/>
    <dgm:cxn modelId="{879A45CD-8FEC-4368-BD1D-0C57B65B37CF}" type="presOf" srcId="{433FEF09-AF1C-470B-A7F0-013A68D4E857}" destId="{B5765AE8-E669-4821-8F72-4FB5AF3C4881}" srcOrd="0" destOrd="0" presId="urn:microsoft.com/office/officeart/2005/8/layout/hierarchy4"/>
    <dgm:cxn modelId="{D8C72D15-E433-4877-A9B7-A7258A3A743C}" srcId="{433FEF09-AF1C-470B-A7F0-013A68D4E857}" destId="{EC027EFF-0220-4A13-A5A3-4355380DD2B5}" srcOrd="1" destOrd="0" parTransId="{A9491C86-BCE4-4791-93BA-D8073F4A0A7C}" sibTransId="{A7311194-7B1F-471B-BF3E-7E72821B20B8}"/>
    <dgm:cxn modelId="{49C2E0CA-32E0-4938-80E7-92A61F5900EC}" srcId="{433FEF09-AF1C-470B-A7F0-013A68D4E857}" destId="{33222DA4-E8A2-434D-9E47-579EFA8D9429}" srcOrd="2" destOrd="0" parTransId="{5104341B-D013-46A0-9C43-1E31084B9B24}" sibTransId="{B1012ED6-62DA-4D22-8274-CF5D65582968}"/>
    <dgm:cxn modelId="{E9AA5BE0-AF99-43F4-B0A2-3BF7F21B7DB9}" type="presOf" srcId="{8893175B-6040-47DC-BCF4-A6DA77BED851}" destId="{0001A40B-9F7A-4504-A725-F64F35077D72}" srcOrd="0" destOrd="0" presId="urn:microsoft.com/office/officeart/2005/8/layout/hierarchy4"/>
    <dgm:cxn modelId="{7A2C28BD-D313-454C-8DA0-932DBCCC7676}" type="presOf" srcId="{FB7F4670-5645-4C03-90B1-15AD9B103867}" destId="{2C715B7C-941D-4BB7-AED5-0DB17F3094A1}" srcOrd="0" destOrd="0" presId="urn:microsoft.com/office/officeart/2005/8/layout/hierarchy4"/>
    <dgm:cxn modelId="{A2992DF5-94F4-461A-BCE2-054910DA1C16}" srcId="{433FEF09-AF1C-470B-A7F0-013A68D4E857}" destId="{FB7F4670-5645-4C03-90B1-15AD9B103867}" srcOrd="4" destOrd="0" parTransId="{43F97FDE-763A-4530-9F6B-C5CA1D1CF555}" sibTransId="{0A94AA23-B31A-4E14-895D-A8EE3E1E66D8}"/>
    <dgm:cxn modelId="{CFFEE2CE-AA40-45DC-B55C-F61EA6BBC2A7}" type="presOf" srcId="{EC027EFF-0220-4A13-A5A3-4355380DD2B5}" destId="{F3424DAC-DEDC-47CF-8C53-B2F1589A0789}" srcOrd="0" destOrd="0" presId="urn:microsoft.com/office/officeart/2005/8/layout/hierarchy4"/>
    <dgm:cxn modelId="{5860944D-4D9A-4AF7-88DA-AAF6EC1A188A}" srcId="{433FEF09-AF1C-470B-A7F0-013A68D4E857}" destId="{82E46B35-3550-48B8-A9E3-00CBD52BC959}" srcOrd="0" destOrd="0" parTransId="{1560B40A-89D8-4B4C-A9A9-FE57C203D638}" sibTransId="{2AE70049-BCC8-4457-975B-AD5C4E0BE89D}"/>
    <dgm:cxn modelId="{1C4F2C2F-3723-4727-B46A-FC2769DF20B9}" srcId="{433FEF09-AF1C-470B-A7F0-013A68D4E857}" destId="{8893175B-6040-47DC-BCF4-A6DA77BED851}" srcOrd="5" destOrd="0" parTransId="{E41BBF68-739B-4DFA-B1B1-BABD717A1896}" sibTransId="{5AE9463E-139F-4AA9-968B-F0684BFF1511}"/>
    <dgm:cxn modelId="{09F5FA64-398C-4B17-9505-70B900A5CED6}" type="presOf" srcId="{DD681368-174F-49FD-AD71-80FC89370BEB}" destId="{0812EA49-AC3F-4485-B18C-1C2987885588}" srcOrd="0" destOrd="0" presId="urn:microsoft.com/office/officeart/2005/8/layout/hierarchy4"/>
    <dgm:cxn modelId="{0804F251-A810-4949-97C0-8EA6B4C7DF48}" srcId="{433FEF09-AF1C-470B-A7F0-013A68D4E857}" destId="{DD681368-174F-49FD-AD71-80FC89370BEB}" srcOrd="3" destOrd="0" parTransId="{B9CE79DD-ABB0-40C6-A39E-94310DA02186}" sibTransId="{04AC40AE-DD26-4ACD-9914-EC33F9C4BA09}"/>
    <dgm:cxn modelId="{7256B045-E715-4834-9024-D8283AD86365}" type="presParOf" srcId="{B5765AE8-E669-4821-8F72-4FB5AF3C4881}" destId="{561AD4E4-56AB-4FD9-B8B7-6035E2D31C89}" srcOrd="0" destOrd="0" presId="urn:microsoft.com/office/officeart/2005/8/layout/hierarchy4"/>
    <dgm:cxn modelId="{AB8FABB0-B47C-4278-A825-CAB6A2F797F3}" type="presParOf" srcId="{561AD4E4-56AB-4FD9-B8B7-6035E2D31C89}" destId="{7C36A908-AB70-4747-B75B-AD15E1D901C7}" srcOrd="0" destOrd="0" presId="urn:microsoft.com/office/officeart/2005/8/layout/hierarchy4"/>
    <dgm:cxn modelId="{522BC2AA-15E2-48DD-9729-F95D1BF5005D}" type="presParOf" srcId="{561AD4E4-56AB-4FD9-B8B7-6035E2D31C89}" destId="{948CFE09-38A6-465A-A26E-8EC127B88A11}" srcOrd="1" destOrd="0" presId="urn:microsoft.com/office/officeart/2005/8/layout/hierarchy4"/>
    <dgm:cxn modelId="{AB075BE1-147A-40FA-BE6D-ACC5C2E6331B}" type="presParOf" srcId="{B5765AE8-E669-4821-8F72-4FB5AF3C4881}" destId="{59E6788F-EF69-42EE-BF43-5894AA3F4546}" srcOrd="1" destOrd="0" presId="urn:microsoft.com/office/officeart/2005/8/layout/hierarchy4"/>
    <dgm:cxn modelId="{C395B535-1355-4C95-9C80-6ADA3431B75E}" type="presParOf" srcId="{B5765AE8-E669-4821-8F72-4FB5AF3C4881}" destId="{8BF409EC-D7C6-4387-9A17-FBC8FE85E6BB}" srcOrd="2" destOrd="0" presId="urn:microsoft.com/office/officeart/2005/8/layout/hierarchy4"/>
    <dgm:cxn modelId="{9A734D76-2053-4A08-82EA-FF7BFA3C51B4}" type="presParOf" srcId="{8BF409EC-D7C6-4387-9A17-FBC8FE85E6BB}" destId="{F3424DAC-DEDC-47CF-8C53-B2F1589A0789}" srcOrd="0" destOrd="0" presId="urn:microsoft.com/office/officeart/2005/8/layout/hierarchy4"/>
    <dgm:cxn modelId="{BFAA70EC-1C54-4BCC-9A80-FB213DD57ADB}" type="presParOf" srcId="{8BF409EC-D7C6-4387-9A17-FBC8FE85E6BB}" destId="{61C780E7-F82D-4A17-B369-891CA4E9C803}" srcOrd="1" destOrd="0" presId="urn:microsoft.com/office/officeart/2005/8/layout/hierarchy4"/>
    <dgm:cxn modelId="{63C27071-ACA2-44FA-88E2-D6C55D5F6456}" type="presParOf" srcId="{B5765AE8-E669-4821-8F72-4FB5AF3C4881}" destId="{D11F1EE6-081F-4AB0-96AF-DDB385FC57F9}" srcOrd="3" destOrd="0" presId="urn:microsoft.com/office/officeart/2005/8/layout/hierarchy4"/>
    <dgm:cxn modelId="{576145AB-B392-4EE5-8680-FA678E643003}" type="presParOf" srcId="{B5765AE8-E669-4821-8F72-4FB5AF3C4881}" destId="{1F9BF93D-F980-487E-8D7C-51D6DDA81A6C}" srcOrd="4" destOrd="0" presId="urn:microsoft.com/office/officeart/2005/8/layout/hierarchy4"/>
    <dgm:cxn modelId="{6883C50A-CE90-485E-B515-0332CA49811B}" type="presParOf" srcId="{1F9BF93D-F980-487E-8D7C-51D6DDA81A6C}" destId="{0E5D5574-F0A7-4DCF-A9B2-AB3971E2992A}" srcOrd="0" destOrd="0" presId="urn:microsoft.com/office/officeart/2005/8/layout/hierarchy4"/>
    <dgm:cxn modelId="{86E2DE7F-B629-4033-9D3D-E31C435BF9F6}" type="presParOf" srcId="{1F9BF93D-F980-487E-8D7C-51D6DDA81A6C}" destId="{2A2FDE5B-63C0-41BD-9184-BE54830142B7}" srcOrd="1" destOrd="0" presId="urn:microsoft.com/office/officeart/2005/8/layout/hierarchy4"/>
    <dgm:cxn modelId="{E0BB7697-6D80-43FE-A858-2103728ED1FC}" type="presParOf" srcId="{B5765AE8-E669-4821-8F72-4FB5AF3C4881}" destId="{A3850188-E4A2-4734-9B09-EF66283553DE}" srcOrd="5" destOrd="0" presId="urn:microsoft.com/office/officeart/2005/8/layout/hierarchy4"/>
    <dgm:cxn modelId="{00C8548E-CBB7-44CB-A460-153F2A94EAD6}" type="presParOf" srcId="{B5765AE8-E669-4821-8F72-4FB5AF3C4881}" destId="{20A5100B-FD54-4182-87CA-0794B7A7C6B6}" srcOrd="6" destOrd="0" presId="urn:microsoft.com/office/officeart/2005/8/layout/hierarchy4"/>
    <dgm:cxn modelId="{90D81F28-E51B-45B4-860D-F08B438EEBAC}" type="presParOf" srcId="{20A5100B-FD54-4182-87CA-0794B7A7C6B6}" destId="{0812EA49-AC3F-4485-B18C-1C2987885588}" srcOrd="0" destOrd="0" presId="urn:microsoft.com/office/officeart/2005/8/layout/hierarchy4"/>
    <dgm:cxn modelId="{870BB0BB-4736-4F70-82CA-E010EF4FC3EB}" type="presParOf" srcId="{20A5100B-FD54-4182-87CA-0794B7A7C6B6}" destId="{3FB2C365-4EF0-43C3-AFB0-B2ED45F9B967}" srcOrd="1" destOrd="0" presId="urn:microsoft.com/office/officeart/2005/8/layout/hierarchy4"/>
    <dgm:cxn modelId="{BE475C85-DF73-4324-8060-B34F7856FFC2}" type="presParOf" srcId="{B5765AE8-E669-4821-8F72-4FB5AF3C4881}" destId="{1DFA967C-95DB-4F58-BF6A-114AFED76E0E}" srcOrd="7" destOrd="0" presId="urn:microsoft.com/office/officeart/2005/8/layout/hierarchy4"/>
    <dgm:cxn modelId="{F5225343-5537-4DDD-A581-AB96D29861B9}" type="presParOf" srcId="{B5765AE8-E669-4821-8F72-4FB5AF3C4881}" destId="{4F5A120C-8F7D-4315-8872-49AACFBE2FA9}" srcOrd="8" destOrd="0" presId="urn:microsoft.com/office/officeart/2005/8/layout/hierarchy4"/>
    <dgm:cxn modelId="{CC1EC555-A708-4572-AEE0-650EBA828742}" type="presParOf" srcId="{4F5A120C-8F7D-4315-8872-49AACFBE2FA9}" destId="{2C715B7C-941D-4BB7-AED5-0DB17F3094A1}" srcOrd="0" destOrd="0" presId="urn:microsoft.com/office/officeart/2005/8/layout/hierarchy4"/>
    <dgm:cxn modelId="{89830C74-4348-445B-9640-1836E349B3F2}" type="presParOf" srcId="{4F5A120C-8F7D-4315-8872-49AACFBE2FA9}" destId="{BD2BA3EF-A157-448C-B04B-A8265309676A}" srcOrd="1" destOrd="0" presId="urn:microsoft.com/office/officeart/2005/8/layout/hierarchy4"/>
    <dgm:cxn modelId="{9A3FDEB1-CA2C-44D2-9296-C98294CCE3ED}" type="presParOf" srcId="{B5765AE8-E669-4821-8F72-4FB5AF3C4881}" destId="{9F827057-849C-475C-AB0B-35157CF32492}" srcOrd="9" destOrd="0" presId="urn:microsoft.com/office/officeart/2005/8/layout/hierarchy4"/>
    <dgm:cxn modelId="{A14EDFC2-768E-41DB-A12B-2CB8AB126F5D}" type="presParOf" srcId="{B5765AE8-E669-4821-8F72-4FB5AF3C4881}" destId="{34E47820-DD66-42F4-8BE5-F406481F2155}" srcOrd="10" destOrd="0" presId="urn:microsoft.com/office/officeart/2005/8/layout/hierarchy4"/>
    <dgm:cxn modelId="{F71933E1-F92E-45F1-B4B9-5347FE0C5AC2}" type="presParOf" srcId="{34E47820-DD66-42F4-8BE5-F406481F2155}" destId="{0001A40B-9F7A-4504-A725-F64F35077D72}" srcOrd="0" destOrd="0" presId="urn:microsoft.com/office/officeart/2005/8/layout/hierarchy4"/>
    <dgm:cxn modelId="{3E34D546-BD8C-41E1-869A-15D556DF791B}" type="presParOf" srcId="{34E47820-DD66-42F4-8BE5-F406481F2155}" destId="{F3ABA7A4-8A9C-4D2C-8D00-F6656ABC8EB1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6408738" y="8750300"/>
            <a:ext cx="460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507" tIns="46753" rIns="93507" bIns="46753" anchor="ctr"/>
          <a:lstStyle/>
          <a:p>
            <a:pPr algn="ctr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58738" y="8929688"/>
            <a:ext cx="26860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7594" tIns="51196" rIns="97594" bIns="51196">
            <a:spAutoFit/>
          </a:bodyPr>
          <a:lstStyle/>
          <a:p>
            <a:pPr defTabSz="623377" eaLnBrk="0" hangingPunct="0">
              <a:tabLst>
                <a:tab pos="2435066" algn="l"/>
                <a:tab pos="4928574" algn="l"/>
              </a:tabLst>
              <a:defRPr/>
            </a:pPr>
            <a:r>
              <a:rPr lang="en-US" sz="800" dirty="0">
                <a:cs typeface="+mn-cs"/>
              </a:rPr>
              <a:t>© 2006, Cisco Systems, Inc. All rights reserved.</a:t>
            </a:r>
          </a:p>
          <a:p>
            <a:pPr defTabSz="623377" eaLnBrk="0" hangingPunct="0">
              <a:tabLst>
                <a:tab pos="2435066" algn="l"/>
                <a:tab pos="4928574" algn="l"/>
              </a:tabLst>
              <a:defRPr/>
            </a:pPr>
            <a:r>
              <a:rPr lang="en-US" sz="800" dirty="0">
                <a:cs typeface="+mn-cs"/>
              </a:rPr>
              <a:t>Presentation_ID.scr</a:t>
            </a: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157163" y="8943975"/>
            <a:ext cx="6819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3507" tIns="46753" rIns="93507" bIns="46753" anchor="ctr"/>
          <a:lstStyle/>
          <a:p>
            <a:pPr algn="ctr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6078538" y="8823325"/>
            <a:ext cx="8334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198" tIns="0" rIns="19198" bIns="0" anchor="b"/>
          <a:lstStyle/>
          <a:p>
            <a:pPr algn="r" defTabSz="922078" eaLnBrk="0" hangingPunct="0">
              <a:defRPr/>
            </a:pPr>
            <a:fld id="{30AC23EA-4612-4D23-A3B5-40980DB55DA2}" type="slidenum">
              <a:rPr lang="en-US" sz="800">
                <a:cs typeface="+mn-cs"/>
              </a:rPr>
              <a:pPr algn="r" defTabSz="922078" eaLnBrk="0" hangingPunct="0">
                <a:defRPr/>
              </a:pPr>
              <a:t>‹#›</a:t>
            </a:fld>
            <a:endParaRPr lang="en-US" sz="8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4" name="Rectangle 8"/>
          <p:cNvSpPr>
            <a:spLocks noChangeArrowheads="1"/>
          </p:cNvSpPr>
          <p:nvPr/>
        </p:nvSpPr>
        <p:spPr bwMode="auto">
          <a:xfrm>
            <a:off x="6408738" y="8750300"/>
            <a:ext cx="460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507" tIns="46753" rIns="93507" bIns="46753" anchor="ctr"/>
          <a:lstStyle/>
          <a:p>
            <a:pPr algn="ctr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58738" y="8929688"/>
            <a:ext cx="26860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7594" tIns="51196" rIns="97594" bIns="51196">
            <a:spAutoFit/>
          </a:bodyPr>
          <a:lstStyle/>
          <a:p>
            <a:pPr defTabSz="623377" eaLnBrk="0" hangingPunct="0">
              <a:tabLst>
                <a:tab pos="2435066" algn="l"/>
                <a:tab pos="4928574" algn="l"/>
              </a:tabLst>
              <a:defRPr/>
            </a:pPr>
            <a:r>
              <a:rPr lang="en-US" sz="800" dirty="0">
                <a:cs typeface="+mn-cs"/>
              </a:rPr>
              <a:t>© 2006, Cisco Systems, Inc. All rights reserved.</a:t>
            </a:r>
          </a:p>
          <a:p>
            <a:pPr defTabSz="623377" eaLnBrk="0" hangingPunct="0">
              <a:tabLst>
                <a:tab pos="2435066" algn="l"/>
                <a:tab pos="4928574" algn="l"/>
              </a:tabLst>
              <a:defRPr/>
            </a:pPr>
            <a:r>
              <a:rPr lang="en-US" sz="800" dirty="0">
                <a:cs typeface="+mn-cs"/>
              </a:rPr>
              <a:t>Presentation_ID.scr</a:t>
            </a:r>
          </a:p>
        </p:txBody>
      </p:sp>
      <p:sp>
        <p:nvSpPr>
          <p:cNvPr id="183306" name="Line 10"/>
          <p:cNvSpPr>
            <a:spLocks noChangeShapeType="1"/>
          </p:cNvSpPr>
          <p:nvPr/>
        </p:nvSpPr>
        <p:spPr bwMode="auto">
          <a:xfrm>
            <a:off x="157163" y="8943975"/>
            <a:ext cx="6819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3507" tIns="46753" rIns="93507" bIns="46753" anchor="ctr"/>
          <a:lstStyle/>
          <a:p>
            <a:pPr algn="ctr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183307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78538" y="8823325"/>
            <a:ext cx="8334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8" tIns="0" rIns="19198" bIns="0" numCol="1" anchor="b" anchorCtr="0" compatLnSpc="1">
            <a:prstTxWarp prst="textNoShape">
              <a:avLst/>
            </a:prstTxWarp>
          </a:bodyPr>
          <a:lstStyle>
            <a:lvl1pPr algn="r" defTabSz="922078" eaLnBrk="0" hangingPunct="0">
              <a:lnSpc>
                <a:spcPct val="100000"/>
              </a:lnSpc>
              <a:defRPr sz="8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F6EC43D-FF04-4B11-BE06-C4AC02692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630" name="Rectangle 1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249238"/>
            <a:ext cx="5408612" cy="40560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83309" name="Rectangle 1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87400" y="4449763"/>
            <a:ext cx="5608638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94" tIns="51196" rIns="97594" bIns="511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112713" indent="-112713" algn="l" defTabSz="1020763" rtl="0" eaLnBrk="0" fontAlgn="base" hangingPunct="0">
      <a:lnSpc>
        <a:spcPct val="90000"/>
      </a:lnSpc>
      <a:spcBef>
        <a:spcPct val="5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82600" indent="-120650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667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493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9319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691313"/>
            <a:ext cx="9144000" cy="166687"/>
          </a:xfrm>
          <a:prstGeom prst="rect">
            <a:avLst/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698500"/>
          </a:xfrm>
          <a:prstGeom prst="rect">
            <a:avLst/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582988" y="6669088"/>
            <a:ext cx="190023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defTabSz="814388" eaLnBrk="0" hangingPunct="0">
              <a:defRPr/>
            </a:pPr>
            <a:r>
              <a:rPr lang="en-US" sz="700" b="1">
                <a:solidFill>
                  <a:schemeClr val="bg1"/>
                </a:solidFill>
                <a:latin typeface="Verdana" pitchFamily="34" charset="0"/>
                <a:cs typeface="+mn-cs"/>
              </a:rPr>
              <a:t>Supply Chain Risk </a:t>
            </a:r>
            <a:r>
              <a:rPr lang="en-US" sz="600" b="1">
                <a:solidFill>
                  <a:schemeClr val="bg1"/>
                </a:solidFill>
                <a:latin typeface="Verdana" pitchFamily="34" charset="0"/>
                <a:cs typeface="+mn-cs"/>
              </a:rPr>
              <a:t>Leadership</a:t>
            </a:r>
            <a:r>
              <a:rPr lang="en-US" sz="700" b="1">
                <a:solidFill>
                  <a:schemeClr val="bg1"/>
                </a:solidFill>
                <a:latin typeface="Verdana" pitchFamily="34" charset="0"/>
                <a:cs typeface="+mn-cs"/>
              </a:rPr>
              <a:t> </a:t>
            </a:r>
            <a:r>
              <a:rPr lang="en-US" sz="600" b="1">
                <a:solidFill>
                  <a:schemeClr val="bg1"/>
                </a:solidFill>
                <a:latin typeface="Verdana" pitchFamily="34" charset="0"/>
                <a:cs typeface="+mn-cs"/>
              </a:rPr>
              <a:t>Council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eaLnBrk="0" hangingPunct="0">
              <a:defRPr/>
            </a:pPr>
            <a:fld id="{BEAEA40F-05AD-4F78-B742-F1C5827BEC20}" type="slidenum">
              <a:rPr lang="en-US" sz="1000">
                <a:solidFill>
                  <a:schemeClr val="bg2"/>
                </a:solidFill>
                <a:cs typeface="+mn-cs"/>
              </a:rPr>
              <a:pPr algn="r" defTabSz="814388" eaLnBrk="0" hangingPunct="0">
                <a:defRPr/>
              </a:pPr>
              <a:t>‹#›</a:t>
            </a:fld>
            <a:endParaRPr lang="en-US" sz="1000">
              <a:solidFill>
                <a:schemeClr val="bg2"/>
              </a:solidFill>
              <a:cs typeface="+mn-cs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8575" y="49213"/>
            <a:ext cx="2371725" cy="571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470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bIns="41061" anchor="b"/>
          <a:lstStyle>
            <a:lvl1pPr algn="ctr">
              <a:defRPr/>
            </a:lvl1pPr>
          </a:lstStyle>
          <a:p>
            <a:r>
              <a:rPr lang="en-US"/>
              <a:t>Title</a:t>
            </a:r>
          </a:p>
        </p:txBody>
      </p:sp>
      <p:sp>
        <p:nvSpPr>
          <p:cNvPr id="14704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293813" y="3938588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Subtitle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8300" y="817563"/>
            <a:ext cx="2019300" cy="5735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5638" y="817563"/>
            <a:ext cx="5910262" cy="5735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817563"/>
            <a:ext cx="8081962" cy="608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55638" y="1514475"/>
            <a:ext cx="8081962" cy="5038725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638" y="1514475"/>
            <a:ext cx="3963987" cy="5038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2025" y="1514475"/>
            <a:ext cx="3965575" cy="5038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A4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9449" name="Rectangle 9"/>
            <p:cNvSpPr>
              <a:spLocks noChangeArrowheads="1"/>
            </p:cNvSpPr>
            <p:nvPr userDrawn="1"/>
          </p:nvSpPr>
          <p:spPr bwMode="auto">
            <a:xfrm>
              <a:off x="0" y="4215"/>
              <a:ext cx="5760" cy="105"/>
            </a:xfrm>
            <a:prstGeom prst="rect">
              <a:avLst/>
            </a:prstGeom>
            <a:solidFill>
              <a:schemeClr val="tx1"/>
            </a:solidFill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6944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5"/>
            </a:xfrm>
            <a:prstGeom prst="rect">
              <a:avLst/>
            </a:prstGeom>
            <a:solidFill>
              <a:schemeClr val="tx1"/>
            </a:solidFill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469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5638" y="817563"/>
            <a:ext cx="8081962" cy="6080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82124" tIns="41061" rIns="82124" bIns="128016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Agenda</a:t>
            </a:r>
          </a:p>
        </p:txBody>
      </p:sp>
      <p:sp>
        <p:nvSpPr>
          <p:cNvPr id="1469444" name="Rectangle 4"/>
          <p:cNvSpPr>
            <a:spLocks noChangeArrowheads="1"/>
          </p:cNvSpPr>
          <p:nvPr/>
        </p:nvSpPr>
        <p:spPr bwMode="auto">
          <a:xfrm>
            <a:off x="3713163" y="6683375"/>
            <a:ext cx="1760537" cy="1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defTabSz="814388" eaLnBrk="0" hangingPunct="0">
              <a:defRPr/>
            </a:pPr>
            <a:r>
              <a:rPr lang="en-US" sz="600" b="1">
                <a:solidFill>
                  <a:schemeClr val="bg1"/>
                </a:solidFill>
                <a:latin typeface="Verdana" pitchFamily="34" charset="0"/>
                <a:cs typeface="+mn-cs"/>
              </a:rPr>
              <a:t>Supply Chain Risk Leadership Council</a:t>
            </a:r>
          </a:p>
        </p:txBody>
      </p:sp>
      <p:sp>
        <p:nvSpPr>
          <p:cNvPr id="1469445" name="Rectangle 5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eaLnBrk="0" hangingPunct="0">
              <a:defRPr/>
            </a:pPr>
            <a:fld id="{89C5D12D-1C0C-498B-A509-FA6697F580E0}" type="slidenum">
              <a:rPr lang="en-US" sz="1000">
                <a:solidFill>
                  <a:schemeClr val="bg2"/>
                </a:solidFill>
                <a:cs typeface="+mn-cs"/>
              </a:rPr>
              <a:pPr algn="r" defTabSz="814388" eaLnBrk="0" hangingPunct="0">
                <a:defRPr/>
              </a:pPr>
              <a:t>‹#›</a:t>
            </a:fld>
            <a:endParaRPr lang="en-US" sz="1000">
              <a:solidFill>
                <a:schemeClr val="bg2"/>
              </a:solidFill>
              <a:cs typeface="+mn-cs"/>
            </a:endParaRPr>
          </a:p>
        </p:txBody>
      </p:sp>
      <p:sp>
        <p:nvSpPr>
          <p:cNvPr id="146944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5638" y="1514475"/>
            <a:ext cx="8081962" cy="5038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8575" y="49213"/>
            <a:ext cx="2371725" cy="571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14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</p:sldLayoutIdLst>
  <p:transition/>
  <p:timing>
    <p:tnLst>
      <p:par>
        <p:cTn id="1" dur="indefinite" restart="never" nodeType="tmRoot"/>
      </p:par>
    </p:tnLst>
  </p:timing>
  <p:txStyles>
    <p:titleStyle>
      <a:lvl1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2pPr>
      <a:lvl3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3pPr>
      <a:lvl4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4pPr>
      <a:lvl5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5pPr>
      <a:lvl6pPr marL="4572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457200" indent="-457200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tx1"/>
        </a:buClr>
        <a:buFont typeface="Wingdings" pitchFamily="2" charset="2"/>
        <a:buChar char="q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7713" indent="-173038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081088" indent="-166688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o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427163" indent="-173038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773238" indent="-16827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230438" indent="-168275" algn="l" defTabSz="814388" rtl="0" fontAlgn="base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687638" indent="-168275" algn="l" defTabSz="814388" rtl="0" fontAlgn="base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144838" indent="-168275" algn="l" defTabSz="814388" rtl="0" fontAlgn="base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602038" indent="-168275" algn="l" defTabSz="814388" rtl="0" fontAlgn="base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409575" y="1760538"/>
            <a:ext cx="3848100" cy="3657600"/>
          </a:xfrm>
          <a:prstGeom prst="rect">
            <a:avLst/>
          </a:prstGeom>
          <a:solidFill>
            <a:schemeClr val="accent4"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1461253" name="Rectangle 5"/>
          <p:cNvSpPr>
            <a:spLocks noChangeArrowheads="1"/>
          </p:cNvSpPr>
          <p:nvPr/>
        </p:nvSpPr>
        <p:spPr bwMode="auto">
          <a:xfrm>
            <a:off x="26988" y="2179638"/>
            <a:ext cx="4367212" cy="2009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/>
          <a:lstStyle/>
          <a:p>
            <a:pPr marL="457200" indent="-457200" algn="ctr" defTabSz="814388">
              <a:spcBef>
                <a:spcPts val="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8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Meeting Agenda </a:t>
            </a:r>
          </a:p>
          <a:p>
            <a:pPr marL="457200" indent="-457200" algn="ctr" defTabSz="814388">
              <a:spcBef>
                <a:spcPts val="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8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&amp; </a:t>
            </a:r>
          </a:p>
          <a:p>
            <a:pPr marL="457200" indent="-457200" algn="ctr" defTabSz="814388">
              <a:spcBef>
                <a:spcPts val="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8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Council Structure Overview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777875" y="4368800"/>
            <a:ext cx="3081338" cy="903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73025" tIns="36511" rIns="73025" bIns="36511">
            <a:spAutoFit/>
          </a:bodyPr>
          <a:lstStyle/>
          <a:p>
            <a:pPr algn="ctr" defTabSz="814388" eaLnBrk="0" hangingPunct="0">
              <a:lnSpc>
                <a:spcPct val="90000"/>
              </a:lnSpc>
            </a:pPr>
            <a:r>
              <a:rPr lang="en-US" sz="2000" i="1">
                <a:latin typeface="Verdana" pitchFamily="34" charset="0"/>
              </a:rPr>
              <a:t>Applied Materials, host</a:t>
            </a:r>
          </a:p>
          <a:p>
            <a:pPr algn="ctr" defTabSz="814388" eaLnBrk="0" hangingPunct="0">
              <a:lnSpc>
                <a:spcPct val="90000"/>
              </a:lnSpc>
            </a:pPr>
            <a:r>
              <a:rPr lang="en-US" sz="2000" i="1">
                <a:latin typeface="Verdana" pitchFamily="34" charset="0"/>
              </a:rPr>
              <a:t>Austin, TX</a:t>
            </a:r>
          </a:p>
          <a:p>
            <a:pPr algn="ctr" defTabSz="814388" eaLnBrk="0" hangingPunct="0">
              <a:lnSpc>
                <a:spcPct val="90000"/>
              </a:lnSpc>
            </a:pPr>
            <a:r>
              <a:rPr lang="en-US" sz="2000" i="1">
                <a:latin typeface="Verdana" pitchFamily="34" charset="0"/>
              </a:rPr>
              <a:t>May 17-19, 2010</a:t>
            </a:r>
          </a:p>
        </p:txBody>
      </p:sp>
      <p:pic>
        <p:nvPicPr>
          <p:cNvPr id="3077" name="Picture 4" descr="MAF17410.jpg"/>
          <p:cNvPicPr>
            <a:picLocks noChangeAspect="1"/>
          </p:cNvPicPr>
          <p:nvPr/>
        </p:nvPicPr>
        <p:blipFill>
          <a:blip r:embed="rId2"/>
          <a:srcRect l="5292"/>
          <a:stretch>
            <a:fillRect/>
          </a:stretch>
        </p:blipFill>
        <p:spPr bwMode="auto">
          <a:xfrm>
            <a:off x="4257675" y="1763713"/>
            <a:ext cx="48863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8" y="782638"/>
            <a:ext cx="9144000" cy="10556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Track Readout Template: Deliverables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44488" y="1620838"/>
          <a:ext cx="8393214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/>
                <a:gridCol w="1854749"/>
                <a:gridCol w="27977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List Track Deliverables: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Date</a:t>
                      </a:r>
                      <a:r>
                        <a:rPr lang="en-US" sz="1200" baseline="0" dirty="0" smtClean="0"/>
                        <a:t> Of Posting To SCRLC Website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How To Link To ISO 31000?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0" y="763588"/>
            <a:ext cx="8081963" cy="6143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Track Sessions: Attendees</a:t>
            </a:r>
            <a:endParaRPr lang="en-US" dirty="0"/>
          </a:p>
        </p:txBody>
      </p:sp>
      <p:grpSp>
        <p:nvGrpSpPr>
          <p:cNvPr id="14339" name="Group 24"/>
          <p:cNvGrpSpPr>
            <a:grpSpLocks/>
          </p:cNvGrpSpPr>
          <p:nvPr/>
        </p:nvGrpSpPr>
        <p:grpSpPr bwMode="auto">
          <a:xfrm>
            <a:off x="2398713" y="4322763"/>
            <a:ext cx="2066925" cy="1781175"/>
            <a:chOff x="237685" y="5319696"/>
            <a:chExt cx="2066128" cy="1781747"/>
          </a:xfrm>
        </p:grpSpPr>
        <p:sp>
          <p:nvSpPr>
            <p:cNvPr id="22533" name="Rounded Rectangle 4"/>
            <p:cNvSpPr>
              <a:spLocks noChangeArrowheads="1"/>
            </p:cNvSpPr>
            <p:nvPr/>
          </p:nvSpPr>
          <p:spPr bwMode="auto">
            <a:xfrm>
              <a:off x="237685" y="5319696"/>
              <a:ext cx="2066128" cy="178174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lIns="73025" tIns="36511" rIns="73025" bIns="36511" anchor="ctr"/>
            <a:lstStyle/>
            <a:p>
              <a:pPr algn="ctr" defTabSz="814388" eaLnBrk="0" hangingPunct="0">
                <a:lnSpc>
                  <a:spcPct val="90000"/>
                </a:lnSpc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372" name="Rectangle 8"/>
            <p:cNvSpPr>
              <a:spLocks noChangeArrowheads="1"/>
            </p:cNvSpPr>
            <p:nvPr/>
          </p:nvSpPr>
          <p:spPr bwMode="auto">
            <a:xfrm>
              <a:off x="314834" y="5419939"/>
              <a:ext cx="1911350" cy="1319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 b="1"/>
                <a:t>BCP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200" b="1"/>
                <a:t> Leader (interim):</a:t>
              </a:r>
            </a:p>
            <a:p>
              <a:r>
                <a:rPr lang="en-US" sz="1200"/>
                <a:t>Jennifer Williams, Foxconn</a:t>
              </a:r>
            </a:p>
            <a:p>
              <a:endParaRPr lang="en-US" sz="1200"/>
            </a:p>
            <a:p>
              <a:r>
                <a:rPr lang="en-US" sz="1200"/>
                <a:t>Beverly Williamson, J&amp;J</a:t>
              </a:r>
            </a:p>
            <a:p>
              <a:r>
                <a:rPr lang="en-US" sz="1200"/>
                <a:t>Raelene Wong, AMAT</a:t>
              </a:r>
            </a:p>
            <a:p>
              <a:r>
                <a:rPr lang="en-US" sz="1200"/>
                <a:t>Allison Fujii, Boeing</a:t>
              </a:r>
            </a:p>
            <a:p>
              <a:r>
                <a:rPr lang="en-US" sz="1200"/>
                <a:t>Jane Khoury, Cisco (phone)</a:t>
              </a:r>
            </a:p>
          </p:txBody>
        </p:sp>
      </p:grpSp>
      <p:grpSp>
        <p:nvGrpSpPr>
          <p:cNvPr id="14340" name="Group 25"/>
          <p:cNvGrpSpPr>
            <a:grpSpLocks/>
          </p:cNvGrpSpPr>
          <p:nvPr/>
        </p:nvGrpSpPr>
        <p:grpSpPr bwMode="auto">
          <a:xfrm>
            <a:off x="4557713" y="4330700"/>
            <a:ext cx="2238375" cy="1892300"/>
            <a:chOff x="4557713" y="2074863"/>
            <a:chExt cx="2238375" cy="1748998"/>
          </a:xfrm>
        </p:grpSpPr>
        <p:sp>
          <p:nvSpPr>
            <p:cNvPr id="22535" name="Rounded Rectangle 4"/>
            <p:cNvSpPr>
              <a:spLocks noChangeArrowheads="1"/>
            </p:cNvSpPr>
            <p:nvPr/>
          </p:nvSpPr>
          <p:spPr bwMode="auto">
            <a:xfrm>
              <a:off x="4557713" y="2074863"/>
              <a:ext cx="2238375" cy="174899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lIns="73025" tIns="36511" rIns="73025" bIns="36511" anchor="ctr"/>
            <a:lstStyle/>
            <a:p>
              <a:pPr algn="ctr" defTabSz="814388" eaLnBrk="0" hangingPunct="0">
                <a:lnSpc>
                  <a:spcPct val="90000"/>
                </a:lnSpc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368" name="Rectangle 8"/>
            <p:cNvSpPr>
              <a:spLocks noChangeArrowheads="1"/>
            </p:cNvSpPr>
            <p:nvPr/>
          </p:nvSpPr>
          <p:spPr bwMode="auto">
            <a:xfrm>
              <a:off x="4695825" y="2161307"/>
              <a:ext cx="2087563" cy="1473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 b="1"/>
                <a:t>RISK ASSESSMENT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200" b="1"/>
                <a:t>Leader: </a:t>
              </a:r>
            </a:p>
            <a:p>
              <a:r>
                <a:rPr lang="en-US" sz="1200"/>
                <a:t>John Brown, Coca Cola</a:t>
              </a:r>
            </a:p>
            <a:p>
              <a:endParaRPr lang="en-US" sz="1200" b="1"/>
            </a:p>
            <a:p>
              <a:r>
                <a:rPr lang="en-US" sz="1200"/>
                <a:t>Elizabeth Carroll, John Deere</a:t>
              </a:r>
              <a:br>
                <a:rPr lang="en-US" sz="1200"/>
              </a:br>
              <a:r>
                <a:rPr lang="en-US" sz="1200"/>
                <a:t>Jackie Thatcher, Merck</a:t>
              </a:r>
              <a:br>
                <a:rPr lang="en-US" sz="1200"/>
              </a:br>
              <a:r>
                <a:rPr lang="en-US" sz="1200"/>
                <a:t>Taylor Wilkerson, LMI</a:t>
              </a:r>
            </a:p>
            <a:p>
              <a:r>
                <a:rPr lang="en-US" sz="1200"/>
                <a:t>Mudit Bajaj, Jabil Circuit</a:t>
              </a:r>
            </a:p>
            <a:p>
              <a:r>
                <a:rPr lang="en-US" sz="1200"/>
                <a:t>Nancy Moore, RAND</a:t>
              </a:r>
            </a:p>
          </p:txBody>
        </p:sp>
      </p:grpSp>
      <p:grpSp>
        <p:nvGrpSpPr>
          <p:cNvPr id="14341" name="Group 26"/>
          <p:cNvGrpSpPr>
            <a:grpSpLocks/>
          </p:cNvGrpSpPr>
          <p:nvPr/>
        </p:nvGrpSpPr>
        <p:grpSpPr bwMode="auto">
          <a:xfrm>
            <a:off x="6938963" y="4364038"/>
            <a:ext cx="2027237" cy="1657350"/>
            <a:chOff x="6891977" y="2060267"/>
            <a:chExt cx="2047875" cy="1656718"/>
          </a:xfrm>
        </p:grpSpPr>
        <p:sp>
          <p:nvSpPr>
            <p:cNvPr id="22537" name="Rounded Rectangle 4"/>
            <p:cNvSpPr>
              <a:spLocks noChangeArrowheads="1"/>
            </p:cNvSpPr>
            <p:nvPr/>
          </p:nvSpPr>
          <p:spPr bwMode="auto">
            <a:xfrm>
              <a:off x="6891977" y="2060267"/>
              <a:ext cx="2047875" cy="149046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lIns="73025" tIns="36511" rIns="73025" bIns="36511" anchor="ctr"/>
            <a:lstStyle/>
            <a:p>
              <a:pPr algn="ctr" defTabSz="814388" eaLnBrk="0" hangingPunct="0">
                <a:lnSpc>
                  <a:spcPct val="90000"/>
                </a:lnSpc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364" name="Rectangle 8"/>
            <p:cNvSpPr>
              <a:spLocks noChangeArrowheads="1"/>
            </p:cNvSpPr>
            <p:nvPr/>
          </p:nvSpPr>
          <p:spPr bwMode="auto">
            <a:xfrm>
              <a:off x="6981309" y="2184400"/>
              <a:ext cx="1909762" cy="1532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457200"/>
            <a:lstStyle/>
            <a:p>
              <a:r>
                <a:rPr lang="en-US" sz="1200" b="1"/>
                <a:t>CM </a:t>
              </a:r>
            </a:p>
            <a:p>
              <a:pPr>
                <a:buFont typeface="Arial" charset="0"/>
                <a:buChar char="•"/>
              </a:pPr>
              <a:r>
                <a:rPr lang="en-US" sz="1200" b="1"/>
                <a:t> Leader: TBD</a:t>
              </a:r>
            </a:p>
            <a:p>
              <a:r>
                <a:rPr lang="en-US" sz="1200"/>
                <a:t>Bob Weronik, GE (phone?)</a:t>
              </a:r>
            </a:p>
            <a:p>
              <a:endParaRPr lang="en-US" sz="1200"/>
            </a:p>
            <a:p>
              <a:r>
                <a:rPr lang="en-US" sz="1200"/>
                <a:t>Randy DiGirolamo, FedEx</a:t>
              </a:r>
              <a:br>
                <a:rPr lang="en-US" sz="1200"/>
              </a:br>
              <a:r>
                <a:rPr lang="en-US" sz="1200"/>
                <a:t>Bob Smola, John Deere</a:t>
              </a:r>
            </a:p>
            <a:p>
              <a:r>
                <a:rPr lang="en-US" sz="1200"/>
                <a:t>Sandy Chen, Cisco</a:t>
              </a:r>
              <a:br>
                <a:rPr lang="en-US" sz="1200"/>
              </a:br>
              <a:endParaRPr lang="en-US" sz="1200"/>
            </a:p>
          </p:txBody>
        </p:sp>
      </p:grpSp>
      <p:grpSp>
        <p:nvGrpSpPr>
          <p:cNvPr id="14342" name="Group 21"/>
          <p:cNvGrpSpPr>
            <a:grpSpLocks/>
          </p:cNvGrpSpPr>
          <p:nvPr/>
        </p:nvGrpSpPr>
        <p:grpSpPr bwMode="auto">
          <a:xfrm>
            <a:off x="198438" y="4319588"/>
            <a:ext cx="2101850" cy="1487487"/>
            <a:chOff x="2265363" y="2074863"/>
            <a:chExt cx="2101850" cy="1586526"/>
          </a:xfrm>
        </p:grpSpPr>
        <p:sp>
          <p:nvSpPr>
            <p:cNvPr id="22539" name="Rounded Rectangle 3"/>
            <p:cNvSpPr>
              <a:spLocks noChangeArrowheads="1"/>
            </p:cNvSpPr>
            <p:nvPr/>
          </p:nvSpPr>
          <p:spPr bwMode="auto">
            <a:xfrm>
              <a:off x="2265363" y="2074863"/>
              <a:ext cx="2101850" cy="158652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lIns="73025" tIns="36511" rIns="73025" bIns="36511" anchor="ctr"/>
            <a:lstStyle/>
            <a:p>
              <a:pPr algn="ctr" defTabSz="814388" eaLnBrk="0" hangingPunct="0">
                <a:lnSpc>
                  <a:spcPct val="90000"/>
                </a:lnSpc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360" name="Rectangle 7"/>
            <p:cNvSpPr>
              <a:spLocks noChangeArrowheads="1"/>
            </p:cNvSpPr>
            <p:nvPr/>
          </p:nvSpPr>
          <p:spPr bwMode="auto">
            <a:xfrm>
              <a:off x="2389188" y="2161309"/>
              <a:ext cx="1945306" cy="1377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 b="1"/>
                <a:t> RESILIENCY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200" b="1"/>
                <a:t> Leader:</a:t>
              </a:r>
            </a:p>
            <a:p>
              <a:r>
                <a:rPr lang="en-US" sz="1200"/>
                <a:t>Chris Patterson, GE</a:t>
              </a:r>
            </a:p>
            <a:p>
              <a:r>
                <a:rPr lang="en-US" sz="1200"/>
                <a:t> </a:t>
              </a:r>
            </a:p>
            <a:p>
              <a:r>
                <a:rPr lang="en-US" sz="1200"/>
                <a:t>Dave Pollard, FedEx</a:t>
              </a:r>
            </a:p>
            <a:p>
              <a:r>
                <a:rPr lang="en-US" sz="1200"/>
                <a:t>Stephen Fecho, Merck</a:t>
              </a:r>
            </a:p>
            <a:p>
              <a:r>
                <a:rPr lang="en-US" sz="1200"/>
                <a:t>Grover Thurman, Foxconn</a:t>
              </a:r>
              <a:br>
                <a:rPr lang="en-US" sz="1200"/>
              </a:br>
              <a:endParaRPr lang="en-US" sz="1200"/>
            </a:p>
          </p:txBody>
        </p:sp>
      </p:grpSp>
      <p:grpSp>
        <p:nvGrpSpPr>
          <p:cNvPr id="14343" name="Group 27"/>
          <p:cNvGrpSpPr>
            <a:grpSpLocks/>
          </p:cNvGrpSpPr>
          <p:nvPr/>
        </p:nvGrpSpPr>
        <p:grpSpPr bwMode="auto">
          <a:xfrm>
            <a:off x="3106738" y="1681163"/>
            <a:ext cx="2843212" cy="1219200"/>
            <a:chOff x="328030" y="1479943"/>
            <a:chExt cx="2842681" cy="1218981"/>
          </a:xfrm>
        </p:grpSpPr>
        <p:sp>
          <p:nvSpPr>
            <p:cNvPr id="22541" name="Rounded Rectangle 4"/>
            <p:cNvSpPr>
              <a:spLocks noChangeArrowheads="1"/>
            </p:cNvSpPr>
            <p:nvPr/>
          </p:nvSpPr>
          <p:spPr bwMode="auto">
            <a:xfrm>
              <a:off x="328030" y="1479943"/>
              <a:ext cx="2759573" cy="1144504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50000"/>
                <a:lumOff val="50000"/>
              </a:schemeClr>
            </a:solidFill>
            <a:ln w="9525" algn="ctr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lIns="73025" tIns="36511" rIns="73025" bIns="36511" anchor="ctr"/>
            <a:lstStyle/>
            <a:p>
              <a:pPr algn="ctr" defTabSz="814388" eaLnBrk="0" hangingPunct="0">
                <a:lnSpc>
                  <a:spcPct val="90000"/>
                </a:lnSpc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356" name="Rectangle 8"/>
            <p:cNvSpPr>
              <a:spLocks noChangeArrowheads="1"/>
            </p:cNvSpPr>
            <p:nvPr/>
          </p:nvSpPr>
          <p:spPr bwMode="auto">
            <a:xfrm>
              <a:off x="466508" y="1568624"/>
              <a:ext cx="2704203" cy="1130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 b="1"/>
                <a:t>STANDARDS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200" b="1"/>
                <a:t> Leader: </a:t>
              </a:r>
              <a:r>
                <a:rPr lang="en-US" sz="1200"/>
                <a:t>Glen Meskimen, AMAT	</a:t>
              </a:r>
            </a:p>
            <a:p>
              <a:r>
                <a:rPr lang="en-US" sz="1200"/>
                <a:t>Lance Solomon, Cisco</a:t>
              </a:r>
            </a:p>
            <a:p>
              <a:r>
                <a:rPr lang="en-US" sz="1200"/>
                <a:t>Patrick Nowatzky, Rolls Royce</a:t>
              </a:r>
            </a:p>
          </p:txBody>
        </p:sp>
      </p:grpSp>
      <p:grpSp>
        <p:nvGrpSpPr>
          <p:cNvPr id="14344" name="Group 22"/>
          <p:cNvGrpSpPr>
            <a:grpSpLocks/>
          </p:cNvGrpSpPr>
          <p:nvPr/>
        </p:nvGrpSpPr>
        <p:grpSpPr bwMode="auto">
          <a:xfrm>
            <a:off x="2422525" y="2921000"/>
            <a:ext cx="4322763" cy="1116013"/>
            <a:chOff x="4619520" y="4073519"/>
            <a:chExt cx="4322617" cy="1116001"/>
          </a:xfrm>
        </p:grpSpPr>
        <p:sp>
          <p:nvSpPr>
            <p:cNvPr id="22543" name="Rounded Rectangle 4"/>
            <p:cNvSpPr>
              <a:spLocks noChangeArrowheads="1"/>
            </p:cNvSpPr>
            <p:nvPr/>
          </p:nvSpPr>
          <p:spPr bwMode="auto">
            <a:xfrm>
              <a:off x="6792316" y="4084638"/>
              <a:ext cx="2149821" cy="110488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lIns="73025" tIns="36511" rIns="73025" bIns="36511" anchor="ctr"/>
            <a:lstStyle/>
            <a:p>
              <a:pPr algn="ctr" defTabSz="814388" eaLnBrk="0" hangingPunct="0">
                <a:lnSpc>
                  <a:spcPct val="90000"/>
                </a:lnSpc>
                <a:defRPr/>
              </a:pPr>
              <a:endParaRPr lang="en-US" dirty="0">
                <a:cs typeface="+mn-cs"/>
              </a:endParaRPr>
            </a:p>
            <a:p>
              <a:pPr algn="ctr" defTabSz="814388" eaLnBrk="0" hangingPunct="0">
                <a:lnSpc>
                  <a:spcPct val="90000"/>
                </a:lnSpc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348" name="Rectangle 8"/>
            <p:cNvSpPr>
              <a:spLocks noChangeArrowheads="1"/>
            </p:cNvSpPr>
            <p:nvPr/>
          </p:nvSpPr>
          <p:spPr bwMode="auto">
            <a:xfrm>
              <a:off x="6914554" y="4165939"/>
              <a:ext cx="1870075" cy="976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 b="1"/>
                <a:t>REGULATORY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200" b="1"/>
                <a:t> Leader:</a:t>
              </a:r>
            </a:p>
            <a:p>
              <a:r>
                <a:rPr lang="en-US" sz="1200"/>
                <a:t>Chris Patterson, GE</a:t>
              </a:r>
            </a:p>
            <a:p>
              <a:endParaRPr lang="en-US" sz="1200"/>
            </a:p>
            <a:p>
              <a:r>
                <a:rPr lang="en-US" sz="1200"/>
                <a:t>Robert Munyon, Genentech</a:t>
              </a:r>
            </a:p>
          </p:txBody>
        </p:sp>
        <p:sp>
          <p:nvSpPr>
            <p:cNvPr id="35" name="Rounded Rectangle 3"/>
            <p:cNvSpPr>
              <a:spLocks noChangeArrowheads="1"/>
            </p:cNvSpPr>
            <p:nvPr/>
          </p:nvSpPr>
          <p:spPr bwMode="auto">
            <a:xfrm>
              <a:off x="4619520" y="4073519"/>
              <a:ext cx="2162897" cy="111600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lIns="73025" tIns="36511" rIns="73025" bIns="36511"/>
            <a:lstStyle/>
            <a:p>
              <a:pPr algn="ctr" defTabSz="814388" eaLnBrk="0" hangingPunct="0">
                <a:lnSpc>
                  <a:spcPct val="90000"/>
                </a:lnSpc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352" name="Rectangle 7"/>
            <p:cNvSpPr>
              <a:spLocks noChangeArrowheads="1"/>
            </p:cNvSpPr>
            <p:nvPr/>
          </p:nvSpPr>
          <p:spPr bwMode="auto">
            <a:xfrm>
              <a:off x="4714523" y="4154059"/>
              <a:ext cx="1959411" cy="8929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 b="1"/>
                <a:t>SECURITY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200" b="1"/>
                <a:t> Leader:</a:t>
              </a:r>
            </a:p>
            <a:p>
              <a:r>
                <a:rPr lang="en-US" sz="1200"/>
                <a:t>Ken Kongismark, Boeing </a:t>
              </a:r>
            </a:p>
            <a:p>
              <a:endParaRPr lang="en-US" sz="1200"/>
            </a:p>
            <a:p>
              <a:r>
                <a:rPr lang="en-US" sz="1200"/>
                <a:t>Jeff Beck, Genzyme (phone)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3913" y="3192463"/>
            <a:ext cx="3063875" cy="10572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Appendices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175" y="754063"/>
            <a:ext cx="8081963" cy="6080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Current Track Objectives</a:t>
            </a:r>
            <a:endParaRPr lang="en-US" dirty="0"/>
          </a:p>
        </p:txBody>
      </p:sp>
      <p:sp>
        <p:nvSpPr>
          <p:cNvPr id="4" name="Rounded Rectangle 4"/>
          <p:cNvSpPr>
            <a:spLocks noChangeArrowheads="1"/>
          </p:cNvSpPr>
          <p:nvPr/>
        </p:nvSpPr>
        <p:spPr bwMode="auto">
          <a:xfrm>
            <a:off x="309297" y="4001966"/>
            <a:ext cx="4073236" cy="65314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2113" y="4052888"/>
            <a:ext cx="3859212" cy="601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4763" indent="-4763" defTabSz="814388" eaLnBrk="0" hangingPunc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1200" b="1" kern="0" dirty="0">
                <a:latin typeface="+mn-lt"/>
                <a:cs typeface="+mn-cs"/>
              </a:rPr>
              <a:t>Governance Objective</a:t>
            </a:r>
            <a:r>
              <a:rPr lang="en-US" sz="1200" kern="0" dirty="0">
                <a:latin typeface="+mn-lt"/>
                <a:cs typeface="+mn-cs"/>
              </a:rPr>
              <a:t>: To provide recruiting, meeting coordination, and administrative support to the council</a:t>
            </a:r>
          </a:p>
        </p:txBody>
      </p:sp>
      <p:sp>
        <p:nvSpPr>
          <p:cNvPr id="6" name="Rounded Rectangle 7"/>
          <p:cNvSpPr>
            <a:spLocks noChangeArrowheads="1"/>
          </p:cNvSpPr>
          <p:nvPr/>
        </p:nvSpPr>
        <p:spPr bwMode="auto">
          <a:xfrm>
            <a:off x="318353" y="4845095"/>
            <a:ext cx="4076057" cy="1650678"/>
          </a:xfrm>
          <a:prstGeom prst="roundRect">
            <a:avLst>
              <a:gd name="adj" fmla="val 16667"/>
            </a:avLst>
          </a:prstGeom>
          <a:solidFill>
            <a:schemeClr val="bg1">
              <a:lumMod val="50000"/>
              <a:lumOff val="50000"/>
            </a:schemeClr>
          </a:solidFill>
          <a:ln w="9525" algn="ctr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8" name="Rounded Rectangle 5"/>
          <p:cNvSpPr>
            <a:spLocks noChangeArrowheads="1"/>
          </p:cNvSpPr>
          <p:nvPr/>
        </p:nvSpPr>
        <p:spPr bwMode="auto">
          <a:xfrm>
            <a:off x="285003" y="1642970"/>
            <a:ext cx="4065959" cy="91021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27038" y="1681163"/>
            <a:ext cx="3836987" cy="954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en-US" sz="1200" b="1" dirty="0">
                <a:latin typeface="Verdana" pitchFamily="34" charset="0"/>
                <a:cs typeface="+mn-cs"/>
              </a:rPr>
              <a:t>BCP Objective</a:t>
            </a:r>
            <a:r>
              <a:rPr lang="en-US" sz="1200" dirty="0">
                <a:latin typeface="Verdana" pitchFamily="34" charset="0"/>
                <a:cs typeface="+mn-cs"/>
              </a:rPr>
              <a:t>: Assess your internal recovery capabilities and assess your suppliers’ recovery capabilities - Internal: Business Processes within your company - External: Sourcing and </a:t>
            </a:r>
            <a:r>
              <a:rPr lang="en-US" sz="1200" dirty="0">
                <a:latin typeface="Verdana" pitchFamily="34" charset="0"/>
                <a:cs typeface="+mn-cs"/>
              </a:rPr>
              <a:t>Logistics</a:t>
            </a:r>
            <a:endParaRPr lang="en-US" sz="120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+mn-cs"/>
            </a:endParaRPr>
          </a:p>
        </p:txBody>
      </p:sp>
      <p:sp>
        <p:nvSpPr>
          <p:cNvPr id="10" name="Rounded Rectangle 5"/>
          <p:cNvSpPr>
            <a:spLocks noChangeArrowheads="1"/>
          </p:cNvSpPr>
          <p:nvPr/>
        </p:nvSpPr>
        <p:spPr bwMode="auto">
          <a:xfrm>
            <a:off x="4655127" y="3918280"/>
            <a:ext cx="4137209" cy="125936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738688" y="3995738"/>
            <a:ext cx="4065587" cy="1160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en-US" sz="1200" b="1" dirty="0">
                <a:latin typeface="+mn-lt"/>
              </a:rPr>
              <a:t>Regulatory Objective</a:t>
            </a:r>
            <a:r>
              <a:rPr lang="en-US" sz="1200" dirty="0">
                <a:latin typeface="+mn-lt"/>
              </a:rPr>
              <a:t>: Get information out there to shape policy and inform policy makers and partner with an organization that can lobby policy makers. 2: Provide input to the ISO standard development team. Best Practice Sharing with the council</a:t>
            </a:r>
            <a:r>
              <a:rPr lang="en-US" sz="1200" dirty="0">
                <a:latin typeface="+mn-lt"/>
              </a:rPr>
              <a:t>. </a:t>
            </a:r>
            <a:endParaRPr lang="en-US" sz="12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2" name="Rounded Rectangle 4"/>
          <p:cNvSpPr>
            <a:spLocks noChangeArrowheads="1"/>
          </p:cNvSpPr>
          <p:nvPr/>
        </p:nvSpPr>
        <p:spPr bwMode="auto">
          <a:xfrm>
            <a:off x="4667003" y="5388608"/>
            <a:ext cx="4120738" cy="110719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738688" y="5453063"/>
            <a:ext cx="3894137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en-US" sz="1200" b="1" dirty="0">
                <a:latin typeface="+mn-lt"/>
                <a:cs typeface="+mn-cs"/>
              </a:rPr>
              <a:t>Security Objective</a:t>
            </a:r>
            <a:r>
              <a:rPr lang="en-US" sz="1200" dirty="0">
                <a:latin typeface="+mn-lt"/>
                <a:cs typeface="+mn-cs"/>
              </a:rPr>
              <a:t>: Risk minimization – best practices for prevention, avoidance, deterrence security threats in the supply chain Intermodal Supply Chain Security – expanding on the </a:t>
            </a:r>
            <a:r>
              <a:rPr lang="en-US" sz="1200" dirty="0" err="1">
                <a:latin typeface="+mn-lt"/>
                <a:cs typeface="+mn-cs"/>
              </a:rPr>
              <a:t>ISO28000</a:t>
            </a:r>
            <a:r>
              <a:rPr lang="en-US" sz="1200" dirty="0">
                <a:latin typeface="+mn-lt"/>
                <a:cs typeface="+mn-cs"/>
              </a:rPr>
              <a:t>.</a:t>
            </a:r>
            <a:endParaRPr lang="en-US" sz="12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439738" y="4919663"/>
            <a:ext cx="3871912" cy="163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eaLnBrk="0" hangingPunct="0">
              <a:defRPr/>
            </a:pPr>
            <a:r>
              <a:rPr lang="en-US" sz="1200" b="1" dirty="0">
                <a:latin typeface="+mn-lt"/>
                <a:ea typeface="Calibri" pitchFamily="34" charset="0"/>
              </a:rPr>
              <a:t>Standards &amp; Best Practices Objective: </a:t>
            </a:r>
          </a:p>
          <a:p>
            <a:pPr marL="0" lvl="1" eaLnBrk="0" hangingPunct="0">
              <a:buFontTx/>
              <a:buChar char="•"/>
              <a:defRPr/>
            </a:pPr>
            <a:r>
              <a:rPr lang="en-US" sz="1200" dirty="0">
                <a:latin typeface="+mn-lt"/>
                <a:ea typeface="Calibri" pitchFamily="34" charset="0"/>
              </a:rPr>
              <a:t> Provide non-regulatory framework for collecting, developing, and implementing best practices for risk and resilience management</a:t>
            </a:r>
          </a:p>
          <a:p>
            <a:pPr marL="0" lvl="1" eaLnBrk="0" hangingPunct="0">
              <a:buFontTx/>
              <a:buChar char="•"/>
              <a:defRPr/>
            </a:pPr>
            <a:r>
              <a:rPr lang="en-US" sz="1200" dirty="0">
                <a:latin typeface="+mn-lt"/>
                <a:ea typeface="Calibri" pitchFamily="34" charset="0"/>
              </a:rPr>
              <a:t> Drive and influence standards to improve risk and resilience management</a:t>
            </a:r>
          </a:p>
          <a:p>
            <a:pPr marL="0" lvl="1" eaLnBrk="0" hangingPunct="0">
              <a:buFontTx/>
              <a:buChar char="•"/>
              <a:defRPr/>
            </a:pPr>
            <a:r>
              <a:rPr lang="en-US" sz="1200" dirty="0">
                <a:latin typeface="+mn-lt"/>
                <a:ea typeface="Calibri" pitchFamily="34" charset="0"/>
              </a:rPr>
              <a:t> Provide guideline of best practices document</a:t>
            </a:r>
          </a:p>
          <a:p>
            <a:pPr marL="0" lvl="1" eaLnBrk="0" hangingPunct="0">
              <a:buFontTx/>
              <a:buChar char="•"/>
              <a:defRPr/>
            </a:pPr>
            <a:r>
              <a:rPr lang="en-US" sz="1200" dirty="0">
                <a:latin typeface="+mn-lt"/>
                <a:ea typeface="Calibri" pitchFamily="34" charset="0"/>
              </a:rPr>
              <a:t> Influence assessment standards</a:t>
            </a:r>
          </a:p>
        </p:txBody>
      </p:sp>
      <p:sp>
        <p:nvSpPr>
          <p:cNvPr id="17" name="Rounded Rectangle 4"/>
          <p:cNvSpPr>
            <a:spLocks noChangeArrowheads="1"/>
          </p:cNvSpPr>
          <p:nvPr/>
        </p:nvSpPr>
        <p:spPr bwMode="auto">
          <a:xfrm>
            <a:off x="282470" y="2731324"/>
            <a:ext cx="4111399" cy="1068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380546" y="2793563"/>
            <a:ext cx="3894570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0" tIns="0" rIns="0" bIns="0"/>
          <a:lstStyle/>
          <a:p>
            <a:pPr>
              <a:defRPr/>
            </a:pPr>
            <a:r>
              <a:rPr lang="en-US" sz="1200" b="1" dirty="0">
                <a:latin typeface="+mn-lt"/>
                <a:cs typeface="+mn-cs"/>
              </a:rPr>
              <a:t>Resiliency Objective</a:t>
            </a:r>
            <a:r>
              <a:rPr lang="en-US" sz="1200" dirty="0">
                <a:latin typeface="+mn-lt"/>
                <a:cs typeface="+mn-cs"/>
              </a:rPr>
              <a:t>: Implementing, developing and driving projects that improve resiliency - Including; Existing and New Products, Existing and New Supply Chains (transportation, manufacturing, </a:t>
            </a:r>
            <a:r>
              <a:rPr lang="en-US" sz="1200" dirty="0">
                <a:latin typeface="+mn-lt"/>
                <a:cs typeface="+mn-cs"/>
              </a:rPr>
              <a:t>logistics)</a:t>
            </a:r>
          </a:p>
          <a:p>
            <a:pPr>
              <a:defRPr/>
            </a:pPr>
            <a:endParaRPr lang="en-US" sz="1200" dirty="0">
              <a:latin typeface="+mn-lt"/>
              <a:cs typeface="+mn-cs"/>
            </a:endParaRPr>
          </a:p>
          <a:p>
            <a:pPr>
              <a:defRPr/>
            </a:pPr>
            <a:r>
              <a:rPr lang="en-US" sz="1200" dirty="0">
                <a:latin typeface="+mn-lt"/>
                <a:cs typeface="+mn-cs"/>
              </a:rPr>
              <a:t/>
            </a:r>
            <a:br>
              <a:rPr lang="en-US" sz="1200" dirty="0">
                <a:latin typeface="+mn-lt"/>
                <a:cs typeface="+mn-cs"/>
              </a:rPr>
            </a:br>
            <a:endParaRPr lang="en-US" sz="1200" dirty="0">
              <a:latin typeface="+mn-lt"/>
              <a:cs typeface="+mn-cs"/>
            </a:endParaRPr>
          </a:p>
          <a:p>
            <a:pPr eaLnBrk="0" hangingPunct="0">
              <a:buClr>
                <a:schemeClr val="tx1"/>
              </a:buClr>
              <a:defRPr/>
            </a:pPr>
            <a:endParaRPr lang="en-US" sz="12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" name="Rounded Rectangle 5"/>
          <p:cNvSpPr>
            <a:spLocks noChangeArrowheads="1"/>
          </p:cNvSpPr>
          <p:nvPr/>
        </p:nvSpPr>
        <p:spPr bwMode="auto">
          <a:xfrm>
            <a:off x="4631927" y="1615003"/>
            <a:ext cx="4061346" cy="125883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4727575" y="1655763"/>
            <a:ext cx="3822700" cy="1158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en-US" sz="1200" b="1" dirty="0">
                <a:latin typeface="+mn-lt"/>
                <a:cs typeface="+mn-cs"/>
              </a:rPr>
              <a:t>Risk Assessment Objective</a:t>
            </a:r>
            <a:r>
              <a:rPr lang="en-US" sz="1200" dirty="0">
                <a:latin typeface="+mn-lt"/>
                <a:cs typeface="+mn-cs"/>
              </a:rPr>
              <a:t>: Best practices for performing a risk assessment and impact analysis in the supply chain Resiliency Metrics – metrics for recovery time objectives in the supply chain. Supplier Resiliency, Product Resiliency, Node Resiliency (Internal and external suppliers</a:t>
            </a:r>
            <a:r>
              <a:rPr lang="en-US" sz="1200" dirty="0">
                <a:latin typeface="+mn-lt"/>
                <a:cs typeface="+mn-cs"/>
              </a:rPr>
              <a:t>)</a:t>
            </a:r>
            <a:endParaRPr lang="en-US" sz="1200" dirty="0">
              <a:latin typeface="+mn-lt"/>
              <a:cs typeface="+mn-cs"/>
            </a:endParaRPr>
          </a:p>
        </p:txBody>
      </p:sp>
      <p:sp>
        <p:nvSpPr>
          <p:cNvPr id="21" name="Rounded Rectangle 5"/>
          <p:cNvSpPr>
            <a:spLocks noChangeArrowheads="1"/>
          </p:cNvSpPr>
          <p:nvPr/>
        </p:nvSpPr>
        <p:spPr bwMode="auto">
          <a:xfrm>
            <a:off x="4655128" y="3040070"/>
            <a:ext cx="4127924" cy="7125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4738688" y="3098800"/>
            <a:ext cx="404177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en-US" sz="1200" b="1" dirty="0">
                <a:latin typeface="+mn-lt"/>
                <a:cs typeface="+mn-cs"/>
              </a:rPr>
              <a:t>Incident Detection &amp; CM Objective</a:t>
            </a:r>
            <a:r>
              <a:rPr lang="en-US" sz="1200" dirty="0">
                <a:latin typeface="+mn-lt"/>
                <a:cs typeface="+mn-cs"/>
              </a:rPr>
              <a:t>: Develop Best Practices for Supply Chain Incident Detection and Crisis </a:t>
            </a:r>
            <a:r>
              <a:rPr lang="en-US" sz="1200" dirty="0">
                <a:latin typeface="+mn-lt"/>
                <a:cs typeface="+mn-cs"/>
              </a:rPr>
              <a:t>Management</a:t>
            </a:r>
            <a:endParaRPr lang="en-US" sz="1200" dirty="0">
              <a:latin typeface="+mn-lt"/>
              <a:cs typeface="+mn-cs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en-US" sz="12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ounded Rectangle 8"/>
          <p:cNvSpPr>
            <a:spLocks noChangeArrowheads="1"/>
          </p:cNvSpPr>
          <p:nvPr/>
        </p:nvSpPr>
        <p:spPr bwMode="auto">
          <a:xfrm>
            <a:off x="4271963" y="1408113"/>
            <a:ext cx="4424362" cy="5143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16387" name="Rounded Rectangle 7"/>
          <p:cNvSpPr>
            <a:spLocks noChangeArrowheads="1"/>
          </p:cNvSpPr>
          <p:nvPr/>
        </p:nvSpPr>
        <p:spPr bwMode="auto">
          <a:xfrm>
            <a:off x="901700" y="3876675"/>
            <a:ext cx="2454275" cy="25241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16388" name="Rounded Rectangle 4"/>
          <p:cNvSpPr>
            <a:spLocks noChangeArrowheads="1"/>
          </p:cNvSpPr>
          <p:nvPr/>
        </p:nvSpPr>
        <p:spPr bwMode="auto">
          <a:xfrm>
            <a:off x="409575" y="1474788"/>
            <a:ext cx="3698875" cy="20732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Track: SCRLC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513" y="1597025"/>
            <a:ext cx="3765550" cy="1978025"/>
          </a:xfrm>
        </p:spPr>
        <p:txBody>
          <a:bodyPr lIns="0" tIns="0" rIns="0" bIns="0">
            <a:noAutofit/>
          </a:bodyPr>
          <a:lstStyle/>
          <a:p>
            <a:pPr indent="-9144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b="1" dirty="0" smtClean="0"/>
              <a:t> Objective</a:t>
            </a:r>
            <a:r>
              <a:rPr lang="en-US" sz="2000" dirty="0" smtClean="0"/>
              <a:t>:</a:t>
            </a:r>
          </a:p>
          <a:p>
            <a:pPr marL="401638" indent="6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401638" indent="6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To provide recruiting, meeting coordination, and administrative support to the council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984750" y="1584325"/>
            <a:ext cx="3643313" cy="5038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normAutofit/>
          </a:bodyPr>
          <a:lstStyle/>
          <a:p>
            <a:pPr marL="457200" indent="-457200" defTabSz="814388" eaLnBrk="0" hangingPunct="0">
              <a:lnSpc>
                <a:spcPct val="9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Deliverables:</a:t>
            </a:r>
            <a:endParaRPr lang="en-US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1092200" y="3916363"/>
            <a:ext cx="233362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buFont typeface="Wingdings" pitchFamily="2" charset="2"/>
              <a:buChar char="§"/>
            </a:pPr>
            <a:r>
              <a:rPr lang="en-US" sz="1400" b="1"/>
              <a:t> Track Leaders:</a:t>
            </a:r>
          </a:p>
          <a:p>
            <a:r>
              <a:rPr lang="en-US" sz="1400"/>
              <a:t>Lance Solomon, Cisco</a:t>
            </a:r>
          </a:p>
          <a:p>
            <a:r>
              <a:rPr lang="en-US" sz="1400"/>
              <a:t>Dave Pollard, FexEx</a:t>
            </a:r>
          </a:p>
          <a:p>
            <a:endParaRPr lang="en-US" sz="1400"/>
          </a:p>
          <a:p>
            <a:pPr>
              <a:buFont typeface="Wingdings" pitchFamily="2" charset="2"/>
              <a:buChar char="§"/>
            </a:pPr>
            <a:r>
              <a:rPr lang="en-US" sz="1400" b="1"/>
              <a:t>Track Members</a:t>
            </a:r>
            <a:r>
              <a:rPr lang="en-US" sz="1400"/>
              <a:t>: </a:t>
            </a:r>
          </a:p>
          <a:p>
            <a:r>
              <a:rPr lang="en-US" sz="1400"/>
              <a:t>John Brown, Coca Cola</a:t>
            </a:r>
            <a:br>
              <a:rPr lang="en-US" sz="1400"/>
            </a:br>
            <a:r>
              <a:rPr lang="en-US" sz="1400"/>
              <a:t>Karen Juhl, Boeing</a:t>
            </a:r>
            <a:br>
              <a:rPr lang="en-US" sz="1400"/>
            </a:br>
            <a:r>
              <a:rPr lang="en-US" sz="1400"/>
              <a:t>Ken Kongismark, Boeing</a:t>
            </a:r>
            <a:br>
              <a:rPr lang="en-US" sz="1400"/>
            </a:br>
            <a:r>
              <a:rPr lang="en-US" sz="1400"/>
              <a:t>Robert Larson, Genentech</a:t>
            </a:r>
            <a:br>
              <a:rPr lang="en-US" sz="1400"/>
            </a:br>
            <a:r>
              <a:rPr lang="en-US" sz="1400"/>
              <a:t>Christopher Patterson, GE</a:t>
            </a:r>
            <a:br>
              <a:rPr lang="en-US" sz="1400"/>
            </a:br>
            <a:r>
              <a:rPr lang="en-US" sz="1400"/>
              <a:t>Erin Thomoson, EI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ounded Rectangle 4"/>
          <p:cNvSpPr>
            <a:spLocks noChangeArrowheads="1"/>
          </p:cNvSpPr>
          <p:nvPr/>
        </p:nvSpPr>
        <p:spPr bwMode="auto">
          <a:xfrm>
            <a:off x="4414838" y="1557338"/>
            <a:ext cx="4424362" cy="4926012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425" y="817563"/>
            <a:ext cx="8512175" cy="946150"/>
          </a:xfrm>
        </p:spPr>
        <p:txBody>
          <a:bodyPr/>
          <a:lstStyle/>
          <a:p>
            <a:pPr>
              <a:defRPr/>
            </a:pPr>
            <a:r>
              <a:rPr lang="en-US" sz="2800" dirty="0" err="1" smtClean="0"/>
              <a:t>WG</a:t>
            </a:r>
            <a:r>
              <a:rPr lang="en-US" sz="2800" dirty="0" smtClean="0"/>
              <a:t>: SCRM Best Practices &amp; Standards Development</a:t>
            </a:r>
            <a:endParaRPr lang="en-US" sz="2800" dirty="0"/>
          </a:p>
        </p:txBody>
      </p:sp>
      <p:sp>
        <p:nvSpPr>
          <p:cNvPr id="12292" name="Rounded Rectangle 6"/>
          <p:cNvSpPr>
            <a:spLocks noChangeArrowheads="1"/>
          </p:cNvSpPr>
          <p:nvPr/>
        </p:nvSpPr>
        <p:spPr bwMode="auto">
          <a:xfrm>
            <a:off x="736600" y="5924550"/>
            <a:ext cx="2617788" cy="658813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12293" name="Rounded Rectangle 7"/>
          <p:cNvSpPr>
            <a:spLocks noChangeArrowheads="1"/>
          </p:cNvSpPr>
          <p:nvPr/>
        </p:nvSpPr>
        <p:spPr bwMode="auto">
          <a:xfrm>
            <a:off x="293688" y="1801813"/>
            <a:ext cx="3898900" cy="3929062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11175" y="2046288"/>
            <a:ext cx="3609975" cy="3578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eaLnBrk="0" hangingPunct="0">
              <a:defRPr/>
            </a:pPr>
            <a:r>
              <a:rPr lang="en-US" sz="1800" b="1" dirty="0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</a:rPr>
              <a:t>Objective: </a:t>
            </a:r>
            <a:endParaRPr lang="en-US" sz="1800" b="1" dirty="0">
              <a:effectLst>
                <a:outerShdw blurRad="38100" dist="38100" dir="2700000" algn="tl">
                  <a:srgbClr val="000000"/>
                </a:outerShdw>
              </a:effectLst>
              <a:ea typeface="Calibri" pitchFamily="34" charset="0"/>
            </a:endParaRPr>
          </a:p>
          <a:p>
            <a:pPr marL="233363" lvl="1" eaLnBrk="0" hangingPunct="0">
              <a:buFontTx/>
              <a:buChar char="•"/>
              <a:defRPr/>
            </a:pPr>
            <a:r>
              <a:rPr lang="en-US" sz="1800" dirty="0">
                <a:ea typeface="Calibri" pitchFamily="34" charset="0"/>
              </a:rPr>
              <a:t> Provide non-regulatory framework for collecting, developing, and implementing best practices for risk and resilience management</a:t>
            </a:r>
          </a:p>
          <a:p>
            <a:pPr marL="233363" lvl="1" eaLnBrk="0" hangingPunct="0">
              <a:buFontTx/>
              <a:buChar char="•"/>
              <a:defRPr/>
            </a:pPr>
            <a:r>
              <a:rPr lang="en-US" sz="1800" dirty="0">
                <a:ea typeface="Calibri" pitchFamily="34" charset="0"/>
              </a:rPr>
              <a:t> Drive and influence standards to improve risk and resilience management</a:t>
            </a:r>
          </a:p>
          <a:p>
            <a:pPr marL="233363" lvl="1" eaLnBrk="0" hangingPunct="0">
              <a:buFontTx/>
              <a:buChar char="•"/>
              <a:defRPr/>
            </a:pPr>
            <a:r>
              <a:rPr lang="en-US" sz="1800" dirty="0">
                <a:ea typeface="Calibri" pitchFamily="34" charset="0"/>
              </a:rPr>
              <a:t> Provide guideline of best practices document</a:t>
            </a:r>
          </a:p>
          <a:p>
            <a:pPr marL="233363" lvl="1" eaLnBrk="0" hangingPunct="0">
              <a:buFontTx/>
              <a:buChar char="•"/>
              <a:defRPr/>
            </a:pPr>
            <a:r>
              <a:rPr lang="en-US" sz="1800" dirty="0">
                <a:ea typeface="Calibri" pitchFamily="34" charset="0"/>
              </a:rPr>
              <a:t> Influence assessment standards</a:t>
            </a:r>
          </a:p>
        </p:txBody>
      </p:sp>
      <p:sp>
        <p:nvSpPr>
          <p:cNvPr id="17415" name="Rectangle 10"/>
          <p:cNvSpPr>
            <a:spLocks noChangeArrowheads="1"/>
          </p:cNvSpPr>
          <p:nvPr/>
        </p:nvSpPr>
        <p:spPr bwMode="auto">
          <a:xfrm>
            <a:off x="857250" y="6046788"/>
            <a:ext cx="227806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buFont typeface="Arial" charset="0"/>
              <a:buChar char="•"/>
            </a:pPr>
            <a:r>
              <a:rPr lang="en-US" sz="1400" b="1"/>
              <a:t> </a:t>
            </a:r>
            <a:r>
              <a:rPr lang="en-US" sz="1400" b="1">
                <a:ea typeface="Calibri" pitchFamily="34" charset="0"/>
              </a:rPr>
              <a:t>Work Group Lead: </a:t>
            </a:r>
            <a:r>
              <a:rPr lang="en-US" sz="1400">
                <a:ea typeface="Calibri" pitchFamily="34" charset="0"/>
              </a:rPr>
              <a:t>Glen Meskimen, App Materials</a:t>
            </a:r>
            <a:endParaRPr lang="en-US" sz="140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583113" y="1804988"/>
            <a:ext cx="4071937" cy="4595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eaLnBrk="0" hangingPunct="0"/>
            <a:r>
              <a:rPr lang="en-US" sz="1800" b="1"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</a:rPr>
              <a:t>Deliverables: </a:t>
            </a:r>
          </a:p>
          <a:p>
            <a:pPr eaLnBrk="0" hangingPunct="0"/>
            <a:r>
              <a:rPr lang="en-US" sz="1300">
                <a:ea typeface="Calibri" pitchFamily="34" charset="0"/>
              </a:rPr>
              <a:t> </a:t>
            </a:r>
          </a:p>
          <a:p>
            <a:pPr eaLnBrk="0" hangingPunct="0">
              <a:buFontTx/>
              <a:buChar char="•"/>
            </a:pPr>
            <a:r>
              <a:rPr lang="en-US" sz="1300" u="sng">
                <a:ea typeface="Calibri" pitchFamily="34" charset="0"/>
                <a:cs typeface="Calibri" pitchFamily="34" charset="0"/>
              </a:rPr>
              <a:t> Internal</a:t>
            </a:r>
            <a:r>
              <a:rPr lang="en-US" sz="1300">
                <a:ea typeface="Calibri" pitchFamily="34" charset="0"/>
                <a:cs typeface="Calibri" pitchFamily="34" charset="0"/>
              </a:rPr>
              <a:t>: </a:t>
            </a:r>
          </a:p>
          <a:p>
            <a:pPr eaLnBrk="0" hangingPunct="0">
              <a:buFontTx/>
              <a:buChar char="•"/>
            </a:pPr>
            <a:r>
              <a:rPr lang="en-US" sz="1300">
                <a:ea typeface="Calibri" pitchFamily="34" charset="0"/>
                <a:cs typeface="Calibri" pitchFamily="34" charset="0"/>
              </a:rPr>
              <a:t> Evaluate ISO31000 and gather member feedback on the applicability of this standard to our objectives and approach for addressing risk in our supply chains – </a:t>
            </a:r>
            <a:r>
              <a:rPr lang="en-US" sz="1300" b="1" i="1">
                <a:ea typeface="Calibri" pitchFamily="34" charset="0"/>
                <a:cs typeface="Calibri" pitchFamily="34" charset="0"/>
              </a:rPr>
              <a:t>Complete as of Feb 2010</a:t>
            </a:r>
          </a:p>
          <a:p>
            <a:pPr eaLnBrk="0" hangingPunct="0">
              <a:buFontTx/>
              <a:buChar char="•"/>
            </a:pPr>
            <a:r>
              <a:rPr lang="en-US" sz="1300" b="1" i="1">
                <a:ea typeface="Calibri" pitchFamily="34" charset="0"/>
                <a:cs typeface="Calibri" pitchFamily="34" charset="0"/>
              </a:rPr>
              <a:t> </a:t>
            </a:r>
            <a:r>
              <a:rPr lang="en-US" sz="1300">
                <a:ea typeface="Calibri" pitchFamily="34" charset="0"/>
                <a:cs typeface="Calibri" pitchFamily="34" charset="0"/>
              </a:rPr>
              <a:t>Determine how to apply ISO 31000 to supply chain risk and resilience management (including risk assessment process)</a:t>
            </a:r>
            <a:endParaRPr lang="en-US" sz="1300" b="1" i="1"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n-US" sz="1300">
                <a:ea typeface="Calibri" pitchFamily="34" charset="0"/>
                <a:cs typeface="Calibri" pitchFamily="34" charset="0"/>
              </a:rPr>
              <a:t> Develop process for defining cohesive track deliverables and for reviewing/finalizing track deliverables</a:t>
            </a:r>
          </a:p>
          <a:p>
            <a:pPr eaLnBrk="0" hangingPunct="0">
              <a:buFontTx/>
              <a:buChar char="•"/>
            </a:pPr>
            <a:r>
              <a:rPr lang="en-US" sz="1300">
                <a:ea typeface="Calibri" pitchFamily="34" charset="0"/>
                <a:cs typeface="Calibri" pitchFamily="34" charset="0"/>
              </a:rPr>
              <a:t> Develop/deliver a self-diagnostic maturity model</a:t>
            </a:r>
          </a:p>
          <a:p>
            <a:pPr marL="233363" lvl="1" eaLnBrk="0" hangingPunct="0">
              <a:buFontTx/>
              <a:buChar char="•"/>
            </a:pPr>
            <a:r>
              <a:rPr lang="en-US" sz="1300">
                <a:ea typeface="Calibri" pitchFamily="34" charset="0"/>
                <a:cs typeface="Calibri" pitchFamily="34" charset="0"/>
              </a:rPr>
              <a:t> Document SCRM guidelines of best practices of council member companies in a standard framework</a:t>
            </a:r>
            <a:endParaRPr lang="en-US" sz="1300"/>
          </a:p>
          <a:p>
            <a:pPr marL="233363" lvl="1" eaLnBrk="0" hangingPunct="0"/>
            <a:endParaRPr lang="en-US" sz="1300"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n-US" sz="1300" u="sng">
                <a:ea typeface="Calibri" pitchFamily="34" charset="0"/>
                <a:cs typeface="Calibri" pitchFamily="34" charset="0"/>
              </a:rPr>
              <a:t> External:</a:t>
            </a:r>
          </a:p>
          <a:p>
            <a:pPr marL="233363" lvl="1" eaLnBrk="0" hangingPunct="0">
              <a:buFontTx/>
              <a:buChar char="•"/>
            </a:pPr>
            <a:r>
              <a:rPr lang="en-US" sz="1300">
                <a:ea typeface="Calibri" pitchFamily="34" charset="0"/>
                <a:cs typeface="Calibri" pitchFamily="34" charset="0"/>
              </a:rPr>
              <a:t> Determine how to influence standards and how to </a:t>
            </a:r>
            <a:r>
              <a:rPr lang="en-US" sz="1300"/>
              <a:t>engage with external orgs (decide to participate with ANSI, write letters to ISO, etc)?</a:t>
            </a:r>
            <a:endParaRPr lang="en-US" sz="1300">
              <a:ea typeface="Calibri" pitchFamily="34" charset="0"/>
              <a:cs typeface="Calibri" pitchFamily="34" charset="0"/>
            </a:endParaRPr>
          </a:p>
          <a:p>
            <a:pPr marL="233363" lvl="1" eaLnBrk="0" hangingPunct="0">
              <a:buFontTx/>
              <a:buChar char="•"/>
            </a:pPr>
            <a:r>
              <a:rPr lang="en-US" sz="1300">
                <a:ea typeface="Calibri" pitchFamily="34" charset="0"/>
                <a:cs typeface="Calibri" pitchFamily="34" charset="0"/>
              </a:rPr>
              <a:t> Determine what and how to</a:t>
            </a:r>
            <a:r>
              <a:rPr lang="en-US" sz="1300"/>
              <a:t> publish externally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ounded Rectangle 3"/>
          <p:cNvSpPr>
            <a:spLocks noChangeArrowheads="1"/>
          </p:cNvSpPr>
          <p:nvPr/>
        </p:nvSpPr>
        <p:spPr bwMode="auto">
          <a:xfrm>
            <a:off x="4271963" y="1408113"/>
            <a:ext cx="4424362" cy="5143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817563"/>
            <a:ext cx="8505825" cy="889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Track: Preparedness, BCP, and Recovery Planning</a:t>
            </a:r>
            <a:endParaRPr lang="en-US" dirty="0"/>
          </a:p>
        </p:txBody>
      </p:sp>
      <p:sp>
        <p:nvSpPr>
          <p:cNvPr id="18436" name="Rounded Rectangle 4"/>
          <p:cNvSpPr>
            <a:spLocks noChangeArrowheads="1"/>
          </p:cNvSpPr>
          <p:nvPr/>
        </p:nvSpPr>
        <p:spPr bwMode="auto">
          <a:xfrm>
            <a:off x="862013" y="3589338"/>
            <a:ext cx="2454275" cy="30162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18437" name="Rounded Rectangle 5"/>
          <p:cNvSpPr>
            <a:spLocks noChangeArrowheads="1"/>
          </p:cNvSpPr>
          <p:nvPr/>
        </p:nvSpPr>
        <p:spPr bwMode="auto">
          <a:xfrm>
            <a:off x="341313" y="2095500"/>
            <a:ext cx="3698875" cy="11382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46100" y="2122488"/>
            <a:ext cx="3330575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en-US" sz="1200" b="1" dirty="0">
                <a:latin typeface="Verdana" pitchFamily="34" charset="0"/>
                <a:cs typeface="+mn-cs"/>
              </a:rPr>
              <a:t>Objective</a:t>
            </a:r>
            <a:r>
              <a:rPr lang="en-US" sz="1200" dirty="0">
                <a:latin typeface="Verdana" pitchFamily="34" charset="0"/>
                <a:cs typeface="+mn-cs"/>
              </a:rPr>
              <a:t>: Assess your internal recovery capabilities and assess your suppliers’ recovery capabilities - Internal: Business Processes within your company - External: Sourcing and </a:t>
            </a:r>
            <a:r>
              <a:rPr lang="en-US" sz="1200" dirty="0">
                <a:latin typeface="Verdana" pitchFamily="34" charset="0"/>
                <a:cs typeface="+mn-cs"/>
              </a:rPr>
              <a:t>Logistics</a:t>
            </a:r>
            <a:endParaRPr lang="en-US" sz="120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18025" y="1474788"/>
            <a:ext cx="4216400" cy="5038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normAutofit fontScale="62500" lnSpcReduction="20000"/>
          </a:bodyPr>
          <a:lstStyle/>
          <a:p>
            <a:pPr marL="457200" indent="-457200" defTabSz="814388" eaLnBrk="0" hangingPunct="0">
              <a:lnSpc>
                <a:spcPct val="9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z="34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2010 Deliverables: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 marL="6350" indent="6350">
              <a:buFontTx/>
              <a:buAutoNum type="arabicPeriod"/>
              <a:defRPr/>
            </a:pPr>
            <a:r>
              <a:rPr lang="en-US" dirty="0">
                <a:cs typeface="+mn-cs"/>
              </a:rPr>
              <a:t> Definition of business continuity (staying in business) and BC planning </a:t>
            </a:r>
            <a:r>
              <a:rPr lang="en-US" i="1" dirty="0">
                <a:cs typeface="+mn-cs"/>
              </a:rPr>
              <a:t>– Completed 1/26/2010</a:t>
            </a:r>
          </a:p>
          <a:p>
            <a:pPr marL="457200" indent="-457200"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2. Identify the critical elements of a business continuity/disaster recovery plan</a:t>
            </a:r>
            <a:r>
              <a:rPr lang="en-US" i="1" dirty="0">
                <a:cs typeface="+mn-cs"/>
              </a:rPr>
              <a:t> – Completed 2/17/2010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b="1" dirty="0">
                <a:cs typeface="+mn-cs"/>
              </a:rPr>
              <a:t>3. Develop/map best practices for each of the critical elements defined </a:t>
            </a:r>
            <a:r>
              <a:rPr lang="en-US" b="1" i="1" dirty="0">
                <a:cs typeface="+mn-cs"/>
              </a:rPr>
              <a:t>– May SCRLC meeting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4. Define performance measurement criteria for a BCP </a:t>
            </a:r>
            <a:r>
              <a:rPr lang="en-US" i="1" dirty="0">
                <a:cs typeface="+mn-cs"/>
              </a:rPr>
              <a:t>– meeting June &amp; July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5. Determine standard lifecycle of a corporate business continuity program </a:t>
            </a:r>
            <a:r>
              <a:rPr lang="en-US" i="1" dirty="0">
                <a:cs typeface="+mn-cs"/>
              </a:rPr>
              <a:t>– meeting August &amp; September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6. Define how the BCP elements map to the lifecycle </a:t>
            </a:r>
            <a:r>
              <a:rPr lang="en-US" i="1" dirty="0">
                <a:cs typeface="+mn-cs"/>
              </a:rPr>
              <a:t>– meeting October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7. Review and clean up 2010 deliverables – </a:t>
            </a:r>
            <a:r>
              <a:rPr lang="en-US" i="1" dirty="0">
                <a:cs typeface="+mn-cs"/>
              </a:rPr>
              <a:t>meeting November</a:t>
            </a:r>
            <a:endParaRPr lang="en-US" dirty="0">
              <a:cs typeface="+mn-cs"/>
            </a:endParaRPr>
          </a:p>
          <a:p>
            <a:pPr marL="457200" indent="-457200" defTabSz="814388" eaLnBrk="0" hangingPunct="0">
              <a:lnSpc>
                <a:spcPct val="9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en-US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1036638" y="3167063"/>
            <a:ext cx="2333625" cy="349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200" rIns="0" bIns="457200"/>
          <a:lstStyle/>
          <a:p>
            <a:pPr>
              <a:buFont typeface="Wingdings" pitchFamily="2" charset="2"/>
              <a:buChar char="§"/>
            </a:pPr>
            <a:r>
              <a:rPr lang="en-US" sz="1400" b="1"/>
              <a:t> Track Leader:</a:t>
            </a:r>
          </a:p>
          <a:p>
            <a:r>
              <a:rPr lang="en-US" sz="1400"/>
              <a:t>Karen Juhl, Boeing</a:t>
            </a:r>
          </a:p>
          <a:p>
            <a:r>
              <a:rPr lang="en-US" sz="1400"/>
              <a:t>Craig Babcock, P&amp;G</a:t>
            </a:r>
          </a:p>
          <a:p>
            <a:endParaRPr lang="en-US" sz="1400"/>
          </a:p>
          <a:p>
            <a:pPr>
              <a:buFont typeface="Wingdings" pitchFamily="2" charset="2"/>
              <a:buChar char="§"/>
            </a:pPr>
            <a:r>
              <a:rPr lang="en-US" sz="1400" b="1"/>
              <a:t>Track Members</a:t>
            </a:r>
            <a:r>
              <a:rPr lang="en-US" sz="1400"/>
              <a:t>: </a:t>
            </a:r>
          </a:p>
          <a:p>
            <a:r>
              <a:rPr lang="en-US" sz="1100"/>
              <a:t>Tim Astley, Zurich</a:t>
            </a:r>
          </a:p>
          <a:p>
            <a:r>
              <a:rPr lang="en-US" sz="1100"/>
              <a:t>Amy Cox, Rand</a:t>
            </a:r>
          </a:p>
          <a:p>
            <a:r>
              <a:rPr lang="en-US" sz="1100"/>
              <a:t>Jane Khoury, Cisco</a:t>
            </a:r>
          </a:p>
          <a:p>
            <a:r>
              <a:rPr lang="en-US" sz="1100"/>
              <a:t>Eddy Liu, TSMC</a:t>
            </a:r>
          </a:p>
          <a:p>
            <a:r>
              <a:rPr lang="en-US" sz="1100"/>
              <a:t>Brian Peng, FoxConn</a:t>
            </a:r>
          </a:p>
          <a:p>
            <a:r>
              <a:rPr lang="en-US" sz="1100"/>
              <a:t>Jennifer Trost, MNP</a:t>
            </a:r>
          </a:p>
          <a:p>
            <a:r>
              <a:rPr lang="en-US" sz="1100"/>
              <a:t>Dave Pollard, FedEx</a:t>
            </a:r>
          </a:p>
          <a:p>
            <a:r>
              <a:rPr lang="en-US" sz="1100"/>
              <a:t>Bev Williamson, J&amp;J</a:t>
            </a:r>
          </a:p>
          <a:p>
            <a:r>
              <a:rPr lang="en-US" sz="1100"/>
              <a:t>Lance Solomon, Cisco</a:t>
            </a:r>
          </a:p>
          <a:p>
            <a:r>
              <a:rPr lang="en-US" sz="1100"/>
              <a:t>Grover Thurman, FoxConn</a:t>
            </a:r>
          </a:p>
          <a:p>
            <a:r>
              <a:rPr lang="en-US" sz="1100"/>
              <a:t>Jennifer Williams, FoxConn</a:t>
            </a:r>
          </a:p>
          <a:p>
            <a:endParaRPr lang="en-US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Track: Regulatory Compliance</a:t>
            </a:r>
            <a:endParaRPr lang="en-US" dirty="0"/>
          </a:p>
        </p:txBody>
      </p:sp>
      <p:sp>
        <p:nvSpPr>
          <p:cNvPr id="19459" name="Rounded Rectangle 3"/>
          <p:cNvSpPr>
            <a:spLocks noChangeArrowheads="1"/>
          </p:cNvSpPr>
          <p:nvPr/>
        </p:nvSpPr>
        <p:spPr bwMode="auto">
          <a:xfrm>
            <a:off x="4271963" y="1966913"/>
            <a:ext cx="4424362" cy="41068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19460" name="Rounded Rectangle 4"/>
          <p:cNvSpPr>
            <a:spLocks noChangeArrowheads="1"/>
          </p:cNvSpPr>
          <p:nvPr/>
        </p:nvSpPr>
        <p:spPr bwMode="auto">
          <a:xfrm>
            <a:off x="695325" y="4040188"/>
            <a:ext cx="2962275" cy="24701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19461" name="Rounded Rectangle 5"/>
          <p:cNvSpPr>
            <a:spLocks noChangeArrowheads="1"/>
          </p:cNvSpPr>
          <p:nvPr/>
        </p:nvSpPr>
        <p:spPr bwMode="auto">
          <a:xfrm>
            <a:off x="341313" y="1944688"/>
            <a:ext cx="3698875" cy="1863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46100" y="1985963"/>
            <a:ext cx="3330575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en-US" sz="1400" b="1" dirty="0"/>
              <a:t>Objective</a:t>
            </a:r>
            <a:r>
              <a:rPr lang="en-US" sz="1400" dirty="0"/>
              <a:t>: Get information out there to shape policy and inform policy makers and partner with an organization that can lobby policy makers. 2: Provide input to the ISO standard development team. Best Practice Sharing with the council</a:t>
            </a:r>
            <a:r>
              <a:rPr lang="en-US" sz="1400" dirty="0"/>
              <a:t>. </a:t>
            </a:r>
            <a:r>
              <a:rPr lang="en-US" sz="1400" dirty="0">
                <a:latin typeface="Arial" pitchFamily="34" charset="0"/>
                <a:ea typeface="Calibri" pitchFamily="34" charset="0"/>
                <a:cs typeface="Arial" pitchFamily="34" charset="0"/>
              </a:rPr>
              <a:t>This group will start in the US and Europe and eventually will expand the scope globally.</a:t>
            </a: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+mn-cs"/>
            </a:endParaRPr>
          </a:p>
        </p:txBody>
      </p:sp>
      <p:sp>
        <p:nvSpPr>
          <p:cNvPr id="19463" name="Rectangle 8"/>
          <p:cNvSpPr>
            <a:spLocks noChangeArrowheads="1"/>
          </p:cNvSpPr>
          <p:nvPr/>
        </p:nvSpPr>
        <p:spPr bwMode="auto">
          <a:xfrm>
            <a:off x="873125" y="3657600"/>
            <a:ext cx="2867025" cy="268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200" rIns="0" bIns="457200"/>
          <a:lstStyle/>
          <a:p>
            <a:pPr>
              <a:buFont typeface="Wingdings" pitchFamily="2" charset="2"/>
              <a:buChar char="§"/>
            </a:pPr>
            <a:r>
              <a:rPr lang="en-US" sz="1600" b="1"/>
              <a:t> Track Leader:</a:t>
            </a:r>
          </a:p>
          <a:p>
            <a:pPr eaLnBrk="0" hangingPunct="0"/>
            <a:r>
              <a:rPr lang="en-US" sz="1600">
                <a:ea typeface="Calibri" pitchFamily="34" charset="0"/>
              </a:rPr>
              <a:t>Chris Patterson, GE </a:t>
            </a:r>
          </a:p>
          <a:p>
            <a:pPr eaLnBrk="0" hangingPunct="0"/>
            <a:r>
              <a:rPr lang="en-US" sz="1600">
                <a:ea typeface="Calibri" pitchFamily="34" charset="0"/>
              </a:rPr>
              <a:t>Nick Wildgoose, Zurich</a:t>
            </a:r>
          </a:p>
          <a:p>
            <a:endParaRPr lang="en-US" sz="1600"/>
          </a:p>
          <a:p>
            <a:pPr>
              <a:buFont typeface="Wingdings" pitchFamily="2" charset="2"/>
              <a:buChar char="§"/>
            </a:pPr>
            <a:r>
              <a:rPr lang="en-US" sz="1600" b="1"/>
              <a:t>Track Members</a:t>
            </a:r>
            <a:r>
              <a:rPr lang="en-US" sz="1600"/>
              <a:t>: </a:t>
            </a:r>
          </a:p>
          <a:p>
            <a:r>
              <a:rPr lang="en-US" sz="1600"/>
              <a:t>Sheryl Byrd, GE</a:t>
            </a:r>
          </a:p>
          <a:p>
            <a:r>
              <a:rPr lang="en-US" sz="1600"/>
              <a:t>Ken Kongismark, Boeing </a:t>
            </a:r>
          </a:p>
          <a:p>
            <a:r>
              <a:rPr lang="en-US" sz="1600"/>
              <a:t>Robert Munyon, Genentech</a:t>
            </a:r>
          </a:p>
        </p:txBody>
      </p:sp>
      <p:sp>
        <p:nvSpPr>
          <p:cNvPr id="19464" name="Rounded Rectangle 6"/>
          <p:cNvSpPr>
            <a:spLocks noChangeArrowheads="1"/>
          </p:cNvSpPr>
          <p:nvPr/>
        </p:nvSpPr>
        <p:spPr bwMode="auto">
          <a:xfrm>
            <a:off x="4651375" y="2135188"/>
            <a:ext cx="3575050" cy="2749550"/>
          </a:xfrm>
          <a:prstGeom prst="roundRect">
            <a:avLst>
              <a:gd name="adj" fmla="val 16667"/>
            </a:avLst>
          </a:prstGeom>
          <a:solidFill>
            <a:srgbClr val="83C400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841875" y="2339975"/>
            <a:ext cx="3330575" cy="228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eaLnBrk="0" hangingPunct="0">
              <a:defRPr/>
            </a:pP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Deliverables: 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(from Regulatory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WG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notes)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en-US" sz="1600" dirty="0">
                <a:latin typeface="Arial" pitchFamily="34" charset="0"/>
                <a:ea typeface="Calibri" pitchFamily="34" charset="0"/>
                <a:cs typeface="Arial" pitchFamily="34" charset="0"/>
              </a:rPr>
              <a:t> Create a Framework for evaluating pending and existing regulations that affect our supply chains by region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en-US" sz="1600" dirty="0">
                <a:latin typeface="Arial" pitchFamily="34" charset="0"/>
                <a:ea typeface="Calibri" pitchFamily="34" charset="0"/>
                <a:cs typeface="Arial" pitchFamily="34" charset="0"/>
              </a:rPr>
              <a:t> Develop the strategy for regulatory influence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en-US" sz="1600" dirty="0">
                <a:latin typeface="Arial" pitchFamily="34" charset="0"/>
                <a:ea typeface="Calibri" pitchFamily="34" charset="0"/>
                <a:cs typeface="Arial" pitchFamily="34" charset="0"/>
              </a:rPr>
              <a:t> Develop engagement model with DHS and the Cross Sector Working Group.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endParaRPr lang="en-US" sz="16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>
              <a:defRPr/>
            </a:pPr>
            <a:endParaRPr lang="en-US" sz="16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ounded Rectangle 8"/>
          <p:cNvSpPr>
            <a:spLocks noChangeArrowheads="1"/>
          </p:cNvSpPr>
          <p:nvPr/>
        </p:nvSpPr>
        <p:spPr bwMode="auto">
          <a:xfrm>
            <a:off x="4271963" y="1639888"/>
            <a:ext cx="4424362" cy="2768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Track: Supply Chain Security</a:t>
            </a:r>
            <a:endParaRPr lang="en-US" dirty="0"/>
          </a:p>
        </p:txBody>
      </p:sp>
      <p:sp>
        <p:nvSpPr>
          <p:cNvPr id="20484" name="Rounded Rectangle 3"/>
          <p:cNvSpPr>
            <a:spLocks noChangeArrowheads="1"/>
          </p:cNvSpPr>
          <p:nvPr/>
        </p:nvSpPr>
        <p:spPr bwMode="auto">
          <a:xfrm>
            <a:off x="862013" y="3275013"/>
            <a:ext cx="2522537" cy="27574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20485" name="Rounded Rectangle 4"/>
          <p:cNvSpPr>
            <a:spLocks noChangeArrowheads="1"/>
          </p:cNvSpPr>
          <p:nvPr/>
        </p:nvSpPr>
        <p:spPr bwMode="auto">
          <a:xfrm>
            <a:off x="341313" y="1671638"/>
            <a:ext cx="3698875" cy="12223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46100" y="1712913"/>
            <a:ext cx="3330575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en-US" sz="1400" b="1" dirty="0">
                <a:latin typeface="Verdana" pitchFamily="34" charset="0"/>
                <a:cs typeface="+mn-cs"/>
              </a:rPr>
              <a:t>Objective</a:t>
            </a:r>
            <a:r>
              <a:rPr lang="en-US" sz="1400" dirty="0">
                <a:latin typeface="Verdana" pitchFamily="34" charset="0"/>
                <a:cs typeface="+mn-cs"/>
              </a:rPr>
              <a:t>: </a:t>
            </a:r>
            <a:r>
              <a:rPr lang="en-US" sz="1400" dirty="0">
                <a:cs typeface="+mn-cs"/>
              </a:rPr>
              <a:t>Risk minimization – best practices for prevention, avoidance, deterrence security threats in the supply chain Intermodal Supply Chain Security – expanding on the </a:t>
            </a:r>
            <a:r>
              <a:rPr lang="en-US" sz="1400" dirty="0" err="1">
                <a:cs typeface="+mn-cs"/>
              </a:rPr>
              <a:t>ISO28000</a:t>
            </a:r>
            <a:r>
              <a:rPr lang="en-US" sz="1400" dirty="0">
                <a:cs typeface="+mn-cs"/>
              </a:rPr>
              <a:t>.</a:t>
            </a:r>
          </a:p>
          <a:p>
            <a:pPr>
              <a:defRPr/>
            </a:pPr>
            <a:endParaRPr lang="en-US" sz="1400" dirty="0">
              <a:latin typeface="Verdana" pitchFamily="34" charset="0"/>
              <a:cs typeface="+mn-cs"/>
            </a:endParaRPr>
          </a:p>
          <a:p>
            <a:pPr>
              <a:defRPr/>
            </a:pPr>
            <a:r>
              <a:rPr lang="en-US" sz="1400" dirty="0">
                <a:latin typeface="Verdana" pitchFamily="34" charset="0"/>
                <a:cs typeface="+mn-cs"/>
              </a:rPr>
              <a:t/>
            </a:r>
            <a:br>
              <a:rPr lang="en-US" sz="1400" dirty="0">
                <a:latin typeface="Verdana" pitchFamily="34" charset="0"/>
                <a:cs typeface="+mn-cs"/>
              </a:rPr>
            </a:br>
            <a:endParaRPr lang="en-US" sz="1400" dirty="0">
              <a:latin typeface="Verdana" pitchFamily="34" charset="0"/>
              <a:cs typeface="+mn-cs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5175" y="1884363"/>
            <a:ext cx="3954463" cy="2605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normAutofit fontScale="92500" lnSpcReduction="20000"/>
          </a:bodyPr>
          <a:lstStyle/>
          <a:p>
            <a:pPr marL="457200" indent="-457200" defTabSz="814388" eaLnBrk="0" hangingPunct="0">
              <a:lnSpc>
                <a:spcPct val="9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b="1" kern="0" dirty="0">
                <a:latin typeface="+mn-lt"/>
                <a:cs typeface="+mn-cs"/>
              </a:rPr>
              <a:t>Deliverables:</a:t>
            </a:r>
          </a:p>
          <a:p>
            <a:pPr marL="6350" indent="6350" defTabSz="814388" eaLnBrk="0" hangingPunct="0">
              <a:lnSpc>
                <a:spcPct val="9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1800" b="1" kern="0" dirty="0">
                <a:latin typeface="+mn-lt"/>
                <a:cs typeface="+mn-cs"/>
              </a:rPr>
              <a:t>To identify new security rules and their impact on supply chain risk and compliance programs </a:t>
            </a:r>
            <a:endParaRPr lang="en-US" sz="1800" b="1" kern="0" dirty="0">
              <a:latin typeface="+mn-lt"/>
              <a:cs typeface="+mn-cs"/>
            </a:endParaRPr>
          </a:p>
          <a:p>
            <a:pPr marL="6350" indent="6350" defTabSz="814388" eaLnBrk="0" hangingPunct="0">
              <a:lnSpc>
                <a:spcPct val="9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defRPr/>
            </a:pPr>
            <a:endParaRPr lang="en-US" sz="1800" b="1" kern="0" dirty="0">
              <a:latin typeface="+mn-lt"/>
              <a:cs typeface="+mn-cs"/>
            </a:endParaRPr>
          </a:p>
          <a:p>
            <a:pPr marL="6350" indent="6350" defTabSz="814388" eaLnBrk="0" hangingPunct="0">
              <a:lnSpc>
                <a:spcPct val="9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1800" b="1" kern="0" dirty="0">
                <a:latin typeface="+mn-lt"/>
                <a:cs typeface="+mn-cs"/>
              </a:rPr>
              <a:t>Does this share common objective with Regulatory track?</a:t>
            </a:r>
            <a:endParaRPr lang="en-US" sz="1800" kern="0" dirty="0">
              <a:latin typeface="+mn-lt"/>
              <a:cs typeface="+mn-cs"/>
            </a:endParaRPr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996950" y="2906713"/>
            <a:ext cx="233362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200" rIns="0" bIns="457200"/>
          <a:lstStyle/>
          <a:p>
            <a:pPr>
              <a:buFont typeface="Wingdings" pitchFamily="2" charset="2"/>
              <a:buChar char="§"/>
            </a:pPr>
            <a:r>
              <a:rPr lang="en-US" sz="1400" b="1"/>
              <a:t> Track Leaders:</a:t>
            </a:r>
          </a:p>
          <a:p>
            <a:r>
              <a:rPr lang="en-US" sz="1400"/>
              <a:t>Ken Kongismark, Boeing; Kirsten A Provence, Boeing </a:t>
            </a:r>
          </a:p>
          <a:p>
            <a:endParaRPr lang="en-US" sz="1400" b="1"/>
          </a:p>
          <a:p>
            <a:pPr>
              <a:buFont typeface="Arial" charset="0"/>
              <a:buChar char="•"/>
            </a:pPr>
            <a:r>
              <a:rPr lang="en-US" sz="1400" b="1"/>
              <a:t>Track Members</a:t>
            </a:r>
            <a:r>
              <a:rPr lang="en-US" sz="1400"/>
              <a:t>: </a:t>
            </a:r>
          </a:p>
          <a:p>
            <a:r>
              <a:rPr lang="en-US" sz="1400"/>
              <a:t>Jeffrey Beck, Genzyme</a:t>
            </a:r>
            <a:br>
              <a:rPr lang="en-US" sz="1400"/>
            </a:br>
            <a:r>
              <a:rPr lang="en-US" sz="1400"/>
              <a:t>Terence Brunson, LMI</a:t>
            </a:r>
            <a:br>
              <a:rPr lang="en-US" sz="1400"/>
            </a:br>
            <a:r>
              <a:rPr lang="en-US" sz="1400"/>
              <a:t>Mary Chenoweth, RAND</a:t>
            </a:r>
            <a:br>
              <a:rPr lang="en-US" sz="1400"/>
            </a:br>
            <a:r>
              <a:rPr lang="en-US" sz="1400"/>
              <a:t>Andrew Cox, DHS</a:t>
            </a:r>
            <a:br>
              <a:rPr lang="en-US" sz="1400"/>
            </a:br>
            <a:r>
              <a:rPr lang="en-US" sz="1400"/>
              <a:t>Scott Dedic, Sony</a:t>
            </a:r>
            <a:br>
              <a:rPr lang="en-US" sz="1400"/>
            </a:br>
            <a:r>
              <a:rPr lang="en-US" sz="1400"/>
              <a:t>Jim Rice, MIT</a:t>
            </a:r>
            <a:br>
              <a:rPr lang="en-US" sz="1400"/>
            </a:br>
            <a:r>
              <a:rPr lang="en-US" sz="1400"/>
              <a:t>Bob Weronik, GE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Track: Supply Chain Resiliency</a:t>
            </a:r>
            <a:endParaRPr lang="en-US" dirty="0"/>
          </a:p>
        </p:txBody>
      </p:sp>
      <p:sp>
        <p:nvSpPr>
          <p:cNvPr id="21507" name="Rounded Rectangle 3"/>
          <p:cNvSpPr>
            <a:spLocks noChangeArrowheads="1"/>
          </p:cNvSpPr>
          <p:nvPr/>
        </p:nvSpPr>
        <p:spPr bwMode="auto">
          <a:xfrm>
            <a:off x="862013" y="3030538"/>
            <a:ext cx="2522537" cy="33845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21508" name="Rounded Rectangle 4"/>
          <p:cNvSpPr>
            <a:spLocks noChangeArrowheads="1"/>
          </p:cNvSpPr>
          <p:nvPr/>
        </p:nvSpPr>
        <p:spPr bwMode="auto">
          <a:xfrm>
            <a:off x="341313" y="1671638"/>
            <a:ext cx="3698875" cy="10302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46100" y="1712913"/>
            <a:ext cx="3330575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en-US" sz="1200" b="1" dirty="0">
                <a:latin typeface="Verdana" pitchFamily="34" charset="0"/>
                <a:cs typeface="+mn-cs"/>
              </a:rPr>
              <a:t>Objective</a:t>
            </a:r>
            <a:r>
              <a:rPr lang="en-US" sz="1200" dirty="0">
                <a:latin typeface="Verdana" pitchFamily="34" charset="0"/>
                <a:cs typeface="+mn-cs"/>
              </a:rPr>
              <a:t>: </a:t>
            </a:r>
            <a:r>
              <a:rPr lang="en-US" sz="1200" dirty="0">
                <a:cs typeface="+mn-cs"/>
              </a:rPr>
              <a:t>Implementing, developing and driving projects that improve resiliency - Including; Existing and New Products, Existing and New Supply Chains (transportation, manufacturing, logistics)</a:t>
            </a:r>
          </a:p>
          <a:p>
            <a:pPr>
              <a:defRPr/>
            </a:pPr>
            <a:endParaRPr lang="en-US" sz="1200" dirty="0">
              <a:latin typeface="Verdana" pitchFamily="34" charset="0"/>
              <a:cs typeface="+mn-cs"/>
            </a:endParaRPr>
          </a:p>
          <a:p>
            <a:pPr>
              <a:defRPr/>
            </a:pPr>
            <a:r>
              <a:rPr lang="en-US" sz="1200" dirty="0">
                <a:latin typeface="Verdana" pitchFamily="34" charset="0"/>
                <a:cs typeface="+mn-cs"/>
              </a:rPr>
              <a:t/>
            </a:r>
            <a:br>
              <a:rPr lang="en-US" sz="1200" dirty="0">
                <a:latin typeface="Verdana" pitchFamily="34" charset="0"/>
                <a:cs typeface="+mn-cs"/>
              </a:rPr>
            </a:br>
            <a:endParaRPr lang="en-US" sz="1200" dirty="0">
              <a:latin typeface="Verdana" pitchFamily="34" charset="0"/>
              <a:cs typeface="+mn-cs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en-US" sz="120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984750" y="1584325"/>
            <a:ext cx="3643313" cy="5038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normAutofit/>
          </a:bodyPr>
          <a:lstStyle/>
          <a:p>
            <a:pPr marL="457200" indent="-457200" defTabSz="814388" eaLnBrk="0" hangingPunct="0">
              <a:lnSpc>
                <a:spcPct val="9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Deliverables:</a:t>
            </a:r>
            <a:endParaRPr lang="en-US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996950" y="2660650"/>
            <a:ext cx="2333625" cy="185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200" rIns="0" bIns="457200"/>
          <a:lstStyle/>
          <a:p>
            <a:pPr>
              <a:buFont typeface="Wingdings" pitchFamily="2" charset="2"/>
              <a:buChar char="§"/>
            </a:pPr>
            <a:r>
              <a:rPr lang="en-US" sz="1400" b="1"/>
              <a:t> Track Leaders:</a:t>
            </a:r>
          </a:p>
          <a:p>
            <a:r>
              <a:rPr lang="en-US" sz="1400"/>
              <a:t>Robert Larson, Genentech; Chris Patterson, GE</a:t>
            </a:r>
          </a:p>
          <a:p>
            <a:endParaRPr lang="en-US" sz="1400"/>
          </a:p>
          <a:p>
            <a:pPr>
              <a:buFont typeface="Wingdings" pitchFamily="2" charset="2"/>
              <a:buChar char="§"/>
            </a:pPr>
            <a:r>
              <a:rPr lang="en-US" sz="1400" b="1"/>
              <a:t>Track Members</a:t>
            </a:r>
            <a:r>
              <a:rPr lang="en-US" sz="1400"/>
              <a:t>: </a:t>
            </a:r>
          </a:p>
          <a:p>
            <a:r>
              <a:rPr lang="en-US" sz="1400"/>
              <a:t>Elvira Loredo, RAND</a:t>
            </a:r>
            <a:br>
              <a:rPr lang="en-US" sz="1400"/>
            </a:br>
            <a:r>
              <a:rPr lang="en-US" sz="1400"/>
              <a:t>Glen Meskimen, Applied Materials</a:t>
            </a:r>
            <a:br>
              <a:rPr lang="en-US" sz="1400"/>
            </a:br>
            <a:r>
              <a:rPr lang="en-US" sz="1400"/>
              <a:t>David Middleton, Rolls Royce</a:t>
            </a:r>
            <a:br>
              <a:rPr lang="en-US" sz="1400"/>
            </a:br>
            <a:r>
              <a:rPr lang="en-US" sz="1400"/>
              <a:t>Robert Munyon, Genentech</a:t>
            </a:r>
            <a:br>
              <a:rPr lang="en-US" sz="1400"/>
            </a:br>
            <a:r>
              <a:rPr lang="en-US" sz="1400"/>
              <a:t>John O'Connor, Cisco</a:t>
            </a:r>
            <a:br>
              <a:rPr lang="en-US" sz="1400"/>
            </a:br>
            <a:r>
              <a:rPr lang="en-US" sz="1400"/>
              <a:t>Dave Pollard, FedEx</a:t>
            </a:r>
            <a:br>
              <a:rPr lang="en-US" sz="1400"/>
            </a:br>
            <a:r>
              <a:rPr lang="en-US" sz="1400"/>
              <a:t>Marc Robbins, Ph.D., RAND</a:t>
            </a:r>
            <a:br>
              <a:rPr lang="en-US" sz="1400"/>
            </a:br>
            <a:r>
              <a:rPr lang="en-US" sz="1400"/>
              <a:t>Lance Solomon, Cisco</a:t>
            </a:r>
            <a:br>
              <a:rPr lang="en-US" sz="1400"/>
            </a:br>
            <a:r>
              <a:rPr lang="en-US" sz="1400"/>
              <a:t>Dean Wang, FoxConn</a:t>
            </a:r>
          </a:p>
        </p:txBody>
      </p:sp>
      <p:sp>
        <p:nvSpPr>
          <p:cNvPr id="21512" name="Rounded Rectangle 8"/>
          <p:cNvSpPr>
            <a:spLocks noChangeArrowheads="1"/>
          </p:cNvSpPr>
          <p:nvPr/>
        </p:nvSpPr>
        <p:spPr bwMode="auto">
          <a:xfrm>
            <a:off x="4271963" y="1339850"/>
            <a:ext cx="4424362" cy="5143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727575" y="1423988"/>
            <a:ext cx="3643313" cy="5038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normAutofit/>
          </a:bodyPr>
          <a:lstStyle/>
          <a:p>
            <a:pPr marL="457200" indent="-457200" defTabSz="814388" eaLnBrk="0" hangingPunct="0">
              <a:lnSpc>
                <a:spcPct val="9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Deliverables:</a:t>
            </a:r>
            <a:endParaRPr lang="en-US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4379" y="1439316"/>
          <a:ext cx="8804530" cy="5035296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765519"/>
                <a:gridCol w="2386430"/>
                <a:gridCol w="1113142"/>
                <a:gridCol w="717799"/>
                <a:gridCol w="2755964"/>
                <a:gridCol w="1065676"/>
              </a:tblGrid>
              <a:tr h="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Day 2 - Tuesday (May 18)</a:t>
                      </a:r>
                    </a:p>
                  </a:txBody>
                  <a:tcPr marL="27432" marR="27432" marT="54864" marB="5486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Day 3 - Wednesday (May 19)</a:t>
                      </a:r>
                    </a:p>
                  </a:txBody>
                  <a:tcPr marL="27432" marR="27432" marT="54864" marB="5486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Time</a:t>
                      </a:r>
                    </a:p>
                  </a:txBody>
                  <a:tcPr marL="27432" marR="27432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Topic</a:t>
                      </a:r>
                    </a:p>
                  </a:txBody>
                  <a:tcPr marL="27432" marR="27432" marT="54864" marB="5486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Speaker</a:t>
                      </a:r>
                    </a:p>
                  </a:txBody>
                  <a:tcPr marL="27432" marR="27432" marT="54864" marB="5486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Time</a:t>
                      </a:r>
                    </a:p>
                  </a:txBody>
                  <a:tcPr marL="27432" marR="27432" marT="54864" marB="5486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Topic</a:t>
                      </a:r>
                    </a:p>
                  </a:txBody>
                  <a:tcPr marL="27432" marR="27432" marT="54864" marB="5486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Speaker</a:t>
                      </a:r>
                    </a:p>
                  </a:txBody>
                  <a:tcPr marL="27432" marR="27432" marT="54864" marB="5486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9779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8:00 AM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Welcome/Intros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Glen </a:t>
                      </a:r>
                      <a:r>
                        <a:rPr lang="en-US" sz="1200" b="0" i="0" u="none" strike="noStrike" dirty="0" err="1">
                          <a:latin typeface="Arial"/>
                        </a:rPr>
                        <a:t>Meskimen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8:00 AM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Member Spotlight: </a:t>
                      </a:r>
                      <a:br>
                        <a:rPr lang="en-US" sz="1200" b="0" i="0" u="none" strike="noStrike" dirty="0">
                          <a:latin typeface="Arial"/>
                        </a:rPr>
                      </a:br>
                      <a:r>
                        <a:rPr lang="en-US" sz="1200" b="0" i="0" u="none" strike="noStrike" dirty="0">
                          <a:latin typeface="Arial"/>
                        </a:rPr>
                        <a:t>Managing Supplier Health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Glen </a:t>
                      </a:r>
                      <a:r>
                        <a:rPr lang="en-US" sz="1200" b="0" i="0" u="none" strike="noStrike" dirty="0" err="1">
                          <a:latin typeface="Arial"/>
                        </a:rPr>
                        <a:t>Meskimen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</a:tr>
              <a:tr h="1687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8:10 AM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Agenda Review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Lance Solomon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8:45 AM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Break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</a:tr>
              <a:tr h="33750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8:15 AM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Keynote: </a:t>
                      </a:r>
                      <a:endParaRPr lang="en-US" sz="12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Who 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Is Applied Materials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Linda </a:t>
                      </a:r>
                      <a:r>
                        <a:rPr lang="en-US" sz="1200" b="0" i="0" u="none" strike="noStrike" dirty="0" err="1">
                          <a:latin typeface="Arial"/>
                        </a:rPr>
                        <a:t>Guzzi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9:00 AM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Member Spotlight: </a:t>
                      </a:r>
                      <a:br>
                        <a:rPr lang="en-US" sz="1200" b="0" i="0" u="none" strike="noStrike" dirty="0">
                          <a:latin typeface="Arial"/>
                        </a:rPr>
                      </a:br>
                      <a:r>
                        <a:rPr lang="en-US" sz="1200" b="0" i="0" u="none" strike="noStrike" dirty="0">
                          <a:latin typeface="Arial"/>
                        </a:rPr>
                        <a:t>Rolls Royce Best Practices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Patrick Nowatzky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</a:tr>
              <a:tr h="29779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8:45 AM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Member Spotlight: </a:t>
                      </a:r>
                      <a:br>
                        <a:rPr lang="en-US" sz="1200" b="0" i="0" u="none" strike="noStrike" dirty="0">
                          <a:latin typeface="Arial"/>
                        </a:rPr>
                      </a:br>
                      <a:r>
                        <a:rPr lang="en-US" sz="1200" b="0" i="0" u="none" strike="noStrike" dirty="0">
                          <a:latin typeface="Arial"/>
                        </a:rPr>
                        <a:t>John Deere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Elizabeth Carroll, Bob Smola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latin typeface="Arial"/>
                        </a:rPr>
                        <a:t>9:45 AM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Arial"/>
                        </a:rPr>
                        <a:t>Break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</a:tr>
              <a:tr h="1687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9:30 AM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Break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10:00 AM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latin typeface="Arial"/>
                        </a:rPr>
                        <a:t>SCOR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 Model Update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Arial"/>
                        </a:rPr>
                        <a:t>Taylor Wilkinson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</a:tr>
              <a:tr h="29779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9:45 AM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 dirty="0">
                          <a:latin typeface="Arial"/>
                        </a:rPr>
                        <a:t>Update on ISO 31000 Survey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Glen </a:t>
                      </a:r>
                      <a:r>
                        <a:rPr lang="en-US" sz="1200" b="0" i="0" u="none" strike="noStrike" dirty="0" err="1">
                          <a:latin typeface="Arial"/>
                        </a:rPr>
                        <a:t>Meskimen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10:30 AM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Arial"/>
                        </a:rPr>
                        <a:t>Discussion: Future Meeting Structure and Managing/Sharing Track Output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Lance Solomon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</a:tr>
              <a:tr h="29779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10:00 AM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Discussion: SCRLC Structure Overview and SCRLC Objective/Deliverable Reset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Lance Solomon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11:30 AM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Next Steps/Roundtable/</a:t>
                      </a:r>
                      <a:r>
                        <a:rPr lang="en-US" sz="1200" b="0" i="0" u="none" strike="noStrike" dirty="0" err="1">
                          <a:latin typeface="Arial"/>
                        </a:rPr>
                        <a:t>Hotwash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Arial"/>
                        </a:rPr>
                        <a:t>Lance Solomon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</a:tr>
              <a:tr h="1687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12:00 PM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Lunch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12:30 PM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Lunch &amp; Adjourn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</a:tr>
              <a:tr h="1687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1:00 PM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Working Session: </a:t>
                      </a:r>
                      <a:endParaRPr lang="en-US" sz="1200" b="0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Track 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Break-out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1:30 PM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Governance Track Meeting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Lance Solomon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</a:tr>
              <a:tr h="1687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2:30 PM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Break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3:30 PM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Adjourn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</a:tr>
              <a:tr h="1687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2:45 PM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Track Readout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Track Leads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27432" marR="27432" marT="0" marB="0" anchor="ctr" anchorCtr="1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27432" marR="27432" marT="0" marB="0" anchor="ctr" anchorCtr="1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1687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4:30 PM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Optional: Gown Up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27432" marR="27432" marT="0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27432" marR="27432" marT="0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7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5:00 PM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Optional: Tour of Mfg Facility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27432" marR="27432" marT="0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27432" marR="27432" marT="0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75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6:45 PM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Hosted Dinner in Downtown Austin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835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27432" marR="27432" marT="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27432" marR="27432" marT="0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27432" marR="27432" marT="0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655638" y="817563"/>
            <a:ext cx="8081962" cy="608012"/>
          </a:xfrm>
          <a:prstGeom prst="rect">
            <a:avLst/>
          </a:prstGeom>
        </p:spPr>
        <p:txBody>
          <a:bodyPr/>
          <a:lstStyle/>
          <a:p>
            <a:pPr defTabSz="814388" eaLnBrk="0" hangingPunct="0">
              <a:lnSpc>
                <a:spcPct val="90000"/>
              </a:lnSpc>
              <a:defRPr/>
            </a:pPr>
            <a:r>
              <a:rPr lang="en-US" sz="32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Meeting Agenda</a:t>
            </a:r>
            <a:endParaRPr lang="en-US" sz="3200" b="1" kern="0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88" y="803275"/>
            <a:ext cx="8488362" cy="6080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Track: Risk Assessment and Monitoring</a:t>
            </a:r>
            <a:endParaRPr lang="en-US" dirty="0"/>
          </a:p>
        </p:txBody>
      </p:sp>
      <p:sp>
        <p:nvSpPr>
          <p:cNvPr id="22531" name="Rounded Rectangle 4"/>
          <p:cNvSpPr>
            <a:spLocks noChangeArrowheads="1"/>
          </p:cNvSpPr>
          <p:nvPr/>
        </p:nvSpPr>
        <p:spPr bwMode="auto">
          <a:xfrm>
            <a:off x="695325" y="2865438"/>
            <a:ext cx="2525713" cy="3603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22532" name="Rounded Rectangle 5"/>
          <p:cNvSpPr>
            <a:spLocks noChangeArrowheads="1"/>
          </p:cNvSpPr>
          <p:nvPr/>
        </p:nvSpPr>
        <p:spPr bwMode="auto">
          <a:xfrm>
            <a:off x="341313" y="1508125"/>
            <a:ext cx="3698875" cy="12350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46100" y="1549400"/>
            <a:ext cx="3330575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en-US" sz="1200" b="1" dirty="0">
                <a:latin typeface="Verdana" pitchFamily="34" charset="0"/>
                <a:cs typeface="+mn-cs"/>
              </a:rPr>
              <a:t>Objective</a:t>
            </a:r>
            <a:r>
              <a:rPr lang="en-US" sz="1200" dirty="0">
                <a:latin typeface="Verdana" pitchFamily="34" charset="0"/>
                <a:cs typeface="+mn-cs"/>
              </a:rPr>
              <a:t>: B</a:t>
            </a:r>
            <a:r>
              <a:rPr lang="en-US" sz="1200" dirty="0">
                <a:cs typeface="+mn-cs"/>
              </a:rPr>
              <a:t>est practices for performing a risk assessment and impact analysis in the supply chain Resiliency Metrics – metrics for recovery time objectives in the supply chain. Supplier Resiliency, Product Resiliency, Node Resiliency (Internal and external suppliers) </a:t>
            </a:r>
          </a:p>
          <a:p>
            <a:pPr>
              <a:defRPr/>
            </a:pPr>
            <a:endParaRPr lang="en-US" sz="1200" dirty="0">
              <a:latin typeface="Verdana" pitchFamily="34" charset="0"/>
              <a:cs typeface="+mn-cs"/>
            </a:endParaRPr>
          </a:p>
          <a:p>
            <a:pPr>
              <a:defRPr/>
            </a:pPr>
            <a:r>
              <a:rPr lang="en-US" sz="1200" dirty="0">
                <a:latin typeface="Verdana" pitchFamily="34" charset="0"/>
                <a:cs typeface="+mn-cs"/>
              </a:rPr>
              <a:t/>
            </a:r>
            <a:br>
              <a:rPr lang="en-US" sz="1200" dirty="0">
                <a:latin typeface="Verdana" pitchFamily="34" charset="0"/>
                <a:cs typeface="+mn-cs"/>
              </a:rPr>
            </a:br>
            <a:endParaRPr lang="en-US" sz="1200" dirty="0">
              <a:latin typeface="Verdana" pitchFamily="34" charset="0"/>
              <a:cs typeface="+mn-cs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en-US" sz="120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984750" y="1584325"/>
            <a:ext cx="3643313" cy="5038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normAutofit/>
          </a:bodyPr>
          <a:lstStyle/>
          <a:p>
            <a:pPr marL="457200" indent="-457200" defTabSz="814388" eaLnBrk="0" hangingPunct="0">
              <a:lnSpc>
                <a:spcPct val="9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Deliverables:</a:t>
            </a:r>
            <a:endParaRPr lang="en-US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996950" y="2497138"/>
            <a:ext cx="2197100" cy="382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200" rIns="0" bIns="457200"/>
          <a:lstStyle/>
          <a:p>
            <a:pPr>
              <a:buFont typeface="Wingdings" pitchFamily="2" charset="2"/>
              <a:buChar char="§"/>
            </a:pPr>
            <a:r>
              <a:rPr lang="en-US" sz="1400" b="1"/>
              <a:t> Track Leader:</a:t>
            </a:r>
          </a:p>
          <a:p>
            <a:r>
              <a:rPr lang="en-US" sz="1400"/>
              <a:t>John Brown, Coca Cola</a:t>
            </a:r>
          </a:p>
          <a:p>
            <a:endParaRPr lang="en-US" sz="1400"/>
          </a:p>
          <a:p>
            <a:pPr>
              <a:buFont typeface="Wingdings" pitchFamily="2" charset="2"/>
              <a:buChar char="§"/>
            </a:pPr>
            <a:r>
              <a:rPr lang="en-US" sz="1400" b="1"/>
              <a:t>Track Members</a:t>
            </a:r>
            <a:r>
              <a:rPr lang="en-US" sz="1400"/>
              <a:t>: </a:t>
            </a:r>
          </a:p>
          <a:p>
            <a:r>
              <a:rPr lang="en-US" sz="1100"/>
              <a:t>Ravi Anupindi, U of M</a:t>
            </a:r>
            <a:br>
              <a:rPr lang="en-US" sz="1100"/>
            </a:br>
            <a:r>
              <a:rPr lang="en-US" sz="1100"/>
              <a:t>Tim Astley, Zurich</a:t>
            </a:r>
            <a:br>
              <a:rPr lang="en-US" sz="1100"/>
            </a:br>
            <a:r>
              <a:rPr lang="en-US" sz="1100"/>
              <a:t>Elizabeth Carroll, John Deere</a:t>
            </a:r>
            <a:br>
              <a:rPr lang="en-US" sz="1100"/>
            </a:br>
            <a:r>
              <a:rPr lang="en-US" sz="1100"/>
              <a:t>David Middleton, Rolls Royce</a:t>
            </a:r>
            <a:br>
              <a:rPr lang="en-US" sz="1100"/>
            </a:br>
            <a:r>
              <a:rPr lang="en-US" sz="1100"/>
              <a:t>Nancy Moore, RAND</a:t>
            </a:r>
            <a:br>
              <a:rPr lang="en-US" sz="1100"/>
            </a:br>
            <a:r>
              <a:rPr lang="en-US" sz="1100"/>
              <a:t>Dave Morrow, SCC</a:t>
            </a:r>
            <a:br>
              <a:rPr lang="en-US" sz="1100"/>
            </a:br>
            <a:r>
              <a:rPr lang="en-US" sz="1100"/>
              <a:t>Robert Munyon, Genentech</a:t>
            </a:r>
            <a:br>
              <a:rPr lang="en-US" sz="1100"/>
            </a:br>
            <a:r>
              <a:rPr lang="en-US" sz="1100"/>
              <a:t>Christopher Patterson, GE</a:t>
            </a:r>
            <a:br>
              <a:rPr lang="en-US" sz="1100"/>
            </a:br>
            <a:r>
              <a:rPr lang="en-US" sz="1100"/>
              <a:t>Brian Squire, Zurich</a:t>
            </a:r>
            <a:br>
              <a:rPr lang="en-US" sz="1100"/>
            </a:br>
            <a:r>
              <a:rPr lang="en-US" sz="1100"/>
              <a:t>Jacqueline Thatcher, Merck</a:t>
            </a:r>
            <a:br>
              <a:rPr lang="en-US" sz="1100"/>
            </a:br>
            <a:r>
              <a:rPr lang="en-US" sz="1100"/>
              <a:t>Nick Wildgoose, Zurich</a:t>
            </a:r>
            <a:br>
              <a:rPr lang="en-US" sz="1100"/>
            </a:br>
            <a:r>
              <a:rPr lang="en-US" sz="1100"/>
              <a:t>Taylor Wilkerson, LMI</a:t>
            </a:r>
            <a:br>
              <a:rPr lang="en-US" sz="1100"/>
            </a:br>
            <a:r>
              <a:rPr lang="en-US" sz="1100"/>
              <a:t>Orlando Zapata, Applied Materials</a:t>
            </a:r>
            <a:br>
              <a:rPr lang="en-US" sz="1100"/>
            </a:br>
            <a:r>
              <a:rPr lang="en-US" sz="1100"/>
              <a:t>Mahmood Zarei, Sony</a:t>
            </a:r>
          </a:p>
        </p:txBody>
      </p:sp>
      <p:sp>
        <p:nvSpPr>
          <p:cNvPr id="22536" name="Rounded Rectangle 3"/>
          <p:cNvSpPr>
            <a:spLocks noChangeArrowheads="1"/>
          </p:cNvSpPr>
          <p:nvPr/>
        </p:nvSpPr>
        <p:spPr bwMode="auto">
          <a:xfrm>
            <a:off x="4271963" y="1339850"/>
            <a:ext cx="4424362" cy="5143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727575" y="1423988"/>
            <a:ext cx="3643313" cy="5038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>
            <a:normAutofit/>
          </a:bodyPr>
          <a:lstStyle/>
          <a:p>
            <a:pPr marL="457200" indent="-457200" defTabSz="814388" eaLnBrk="0" hangingPunct="0">
              <a:lnSpc>
                <a:spcPct val="7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z="19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+mn-cs"/>
              </a:rPr>
              <a:t>Deliverables:</a:t>
            </a:r>
          </a:p>
          <a:p>
            <a:pPr marL="457200" indent="-457200" defTabSz="814388" eaLnBrk="0" hangingPunct="0">
              <a:lnSpc>
                <a:spcPct val="7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en-US" sz="1900" b="1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+mn-cs"/>
            </a:endParaRPr>
          </a:p>
          <a:p>
            <a:pPr marL="457200" indent="-457200" defTabSz="814388" eaLnBrk="0" hangingPunct="0">
              <a:lnSpc>
                <a:spcPct val="7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1900" dirty="0">
                <a:cs typeface="+mn-cs"/>
              </a:rPr>
              <a:t>1. Finalize/publish the following:</a:t>
            </a:r>
          </a:p>
          <a:p>
            <a:pPr marL="914400" lvl="1" indent="-457200" defTabSz="814388" eaLnBrk="0" hangingPunct="0">
              <a:lnSpc>
                <a:spcPct val="7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buFontTx/>
              <a:buChar char="-"/>
              <a:defRPr/>
            </a:pPr>
            <a:r>
              <a:rPr lang="en-US" sz="1900" dirty="0">
                <a:cs typeface="+mn-cs"/>
              </a:rPr>
              <a:t>Catalog of key risks </a:t>
            </a:r>
          </a:p>
          <a:p>
            <a:pPr marL="914400" lvl="1" indent="-457200" defTabSz="814388" eaLnBrk="0" hangingPunct="0">
              <a:lnSpc>
                <a:spcPct val="7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buFontTx/>
              <a:buChar char="-"/>
              <a:defRPr/>
            </a:pPr>
            <a:r>
              <a:rPr lang="en-US" sz="1900" dirty="0">
                <a:cs typeface="+mn-cs"/>
              </a:rPr>
              <a:t>Supply chain risk management process </a:t>
            </a:r>
          </a:p>
          <a:p>
            <a:pPr marL="914400" lvl="1" indent="-457200" defTabSz="814388" eaLnBrk="0" hangingPunct="0">
              <a:lnSpc>
                <a:spcPct val="7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buFontTx/>
              <a:buChar char="-"/>
              <a:defRPr/>
            </a:pPr>
            <a:r>
              <a:rPr lang="en-US" sz="1900" dirty="0">
                <a:cs typeface="+mn-cs"/>
              </a:rPr>
              <a:t>Common and concise risk management terminology </a:t>
            </a:r>
          </a:p>
          <a:p>
            <a:pPr marL="914400" lvl="1" indent="-457200" defTabSz="814388" eaLnBrk="0" hangingPunct="0">
              <a:lnSpc>
                <a:spcPct val="7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1900" dirty="0">
                <a:cs typeface="+mn-cs"/>
              </a:rPr>
              <a:t>2. Provide a table or list of alternative risk analysis methods to add more depth to the toolkit for supply chain risk practitioners. </a:t>
            </a:r>
            <a:br>
              <a:rPr lang="en-US" sz="1900" dirty="0">
                <a:cs typeface="+mn-cs"/>
              </a:rPr>
            </a:br>
            <a:endParaRPr lang="en-US" sz="190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Track: Incident Detection &amp; Crisis Mgt</a:t>
            </a:r>
            <a:endParaRPr lang="en-US" dirty="0"/>
          </a:p>
        </p:txBody>
      </p:sp>
      <p:sp>
        <p:nvSpPr>
          <p:cNvPr id="23555" name="Rounded Rectangle 3"/>
          <p:cNvSpPr>
            <a:spLocks noChangeArrowheads="1"/>
          </p:cNvSpPr>
          <p:nvPr/>
        </p:nvSpPr>
        <p:spPr bwMode="auto">
          <a:xfrm>
            <a:off x="4271963" y="1408113"/>
            <a:ext cx="4424362" cy="5143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23556" name="Rounded Rectangle 4"/>
          <p:cNvSpPr>
            <a:spLocks noChangeArrowheads="1"/>
          </p:cNvSpPr>
          <p:nvPr/>
        </p:nvSpPr>
        <p:spPr bwMode="auto">
          <a:xfrm>
            <a:off x="641350" y="3479800"/>
            <a:ext cx="3001963" cy="2565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23557" name="Rounded Rectangle 5"/>
          <p:cNvSpPr>
            <a:spLocks noChangeArrowheads="1"/>
          </p:cNvSpPr>
          <p:nvPr/>
        </p:nvSpPr>
        <p:spPr bwMode="auto">
          <a:xfrm>
            <a:off x="341313" y="2012950"/>
            <a:ext cx="3698875" cy="9207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</a:pP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46100" y="2054225"/>
            <a:ext cx="3330575" cy="484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en-US" sz="1600" b="1" dirty="0">
                <a:latin typeface="Verdana" pitchFamily="34" charset="0"/>
                <a:cs typeface="+mn-cs"/>
              </a:rPr>
              <a:t>Objective</a:t>
            </a:r>
            <a:r>
              <a:rPr lang="en-US" sz="1600" dirty="0">
                <a:latin typeface="Verdana" pitchFamily="34" charset="0"/>
                <a:cs typeface="+mn-cs"/>
              </a:rPr>
              <a:t>: </a:t>
            </a:r>
            <a:r>
              <a:rPr lang="en-US" sz="1600" dirty="0">
                <a:cs typeface="+mn-cs"/>
              </a:rPr>
              <a:t>Develop Best Practices for Supply Chain Incident Detection and Crisis Management</a:t>
            </a:r>
            <a:endParaRPr lang="en-US" sz="1600" dirty="0">
              <a:latin typeface="Verdana" pitchFamily="34" charset="0"/>
              <a:cs typeface="+mn-cs"/>
            </a:endParaRPr>
          </a:p>
          <a:p>
            <a:pPr>
              <a:defRPr/>
            </a:pPr>
            <a:r>
              <a:rPr lang="en-US" sz="1600" dirty="0">
                <a:latin typeface="Verdana" pitchFamily="34" charset="0"/>
                <a:cs typeface="+mn-cs"/>
              </a:rPr>
              <a:t/>
            </a:r>
            <a:br>
              <a:rPr lang="en-US" sz="1600" dirty="0">
                <a:latin typeface="Verdana" pitchFamily="34" charset="0"/>
                <a:cs typeface="+mn-cs"/>
              </a:rPr>
            </a:br>
            <a:endParaRPr lang="en-US" sz="1600" dirty="0">
              <a:latin typeface="Verdana" pitchFamily="34" charset="0"/>
              <a:cs typeface="+mn-cs"/>
            </a:endParaRPr>
          </a:p>
          <a:p>
            <a:pPr eaLnBrk="0" hangingPunct="0"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en-US" sz="160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03738" y="1571625"/>
            <a:ext cx="4203700" cy="5038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231775" indent="-231775" defTabSz="814388" eaLnBrk="0" hangingPunct="0">
              <a:lnSpc>
                <a:spcPct val="9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Deliverables:</a:t>
            </a:r>
          </a:p>
          <a:p>
            <a:pPr marL="231775" lvl="1">
              <a:defRPr/>
            </a:pPr>
            <a:r>
              <a:rPr lang="en-US" sz="1600" dirty="0">
                <a:latin typeface="Arial" pitchFamily="34" charset="0"/>
                <a:cs typeface="+mn-cs"/>
              </a:rPr>
              <a:t>Deliver an “Introduction to Crisis Management” guidance document</a:t>
            </a:r>
          </a:p>
          <a:p>
            <a:pPr marL="573088" lvl="2">
              <a:defRPr/>
            </a:pPr>
            <a:r>
              <a:rPr lang="en-US" sz="1600" dirty="0">
                <a:latin typeface="Arial" pitchFamily="34" charset="0"/>
                <a:cs typeface="+mn-cs"/>
              </a:rPr>
              <a:t>- Draft complete and reviewed</a:t>
            </a:r>
          </a:p>
          <a:p>
            <a:pPr marL="573088" lvl="2">
              <a:defRPr/>
            </a:pPr>
            <a:r>
              <a:rPr lang="en-US" sz="1600" dirty="0">
                <a:latin typeface="Arial" pitchFamily="34" charset="0"/>
                <a:cs typeface="+mn-cs"/>
              </a:rPr>
              <a:t>- Final reviews due 2/9 (need format/template)</a:t>
            </a:r>
          </a:p>
          <a:p>
            <a:pPr marL="573088" lvl="2">
              <a:defRPr/>
            </a:pPr>
            <a:r>
              <a:rPr lang="en-US" sz="1600" dirty="0">
                <a:latin typeface="Arial" pitchFamily="34" charset="0"/>
                <a:cs typeface="+mn-cs"/>
              </a:rPr>
              <a:t>- Delivered to Council 2/11</a:t>
            </a:r>
          </a:p>
          <a:p>
            <a:pPr marL="231775" lvl="1">
              <a:defRPr/>
            </a:pPr>
            <a:endParaRPr lang="en-US" sz="1600" dirty="0">
              <a:latin typeface="Arial" pitchFamily="34" charset="0"/>
              <a:cs typeface="+mn-cs"/>
            </a:endParaRPr>
          </a:p>
          <a:p>
            <a:pPr marL="231775" lvl="1">
              <a:defRPr/>
            </a:pPr>
            <a:r>
              <a:rPr lang="en-US" sz="1600" dirty="0">
                <a:latin typeface="Arial" pitchFamily="34" charset="0"/>
                <a:cs typeface="+mn-cs"/>
              </a:rPr>
              <a:t>Deliver a sample Crisis Management Plan </a:t>
            </a:r>
          </a:p>
          <a:p>
            <a:pPr marL="573088" lvl="2">
              <a:defRPr/>
            </a:pPr>
            <a:r>
              <a:rPr lang="en-US" sz="1600" dirty="0">
                <a:latin typeface="Arial" pitchFamily="34" charset="0"/>
                <a:cs typeface="+mn-cs"/>
              </a:rPr>
              <a:t>- Table of Contents</a:t>
            </a:r>
          </a:p>
          <a:p>
            <a:pPr marL="573088" lvl="2">
              <a:defRPr/>
            </a:pPr>
            <a:r>
              <a:rPr lang="en-US" sz="1600" dirty="0">
                <a:latin typeface="Arial" pitchFamily="34" charset="0"/>
                <a:cs typeface="+mn-cs"/>
              </a:rPr>
              <a:t>- Include 8 common elements of Sloan crosswalk</a:t>
            </a:r>
          </a:p>
          <a:p>
            <a:pPr marL="573088" lvl="2">
              <a:buFontTx/>
              <a:buChar char="-"/>
              <a:defRPr/>
            </a:pPr>
            <a:r>
              <a:rPr lang="en-US" sz="1600" dirty="0">
                <a:latin typeface="Arial" pitchFamily="34" charset="0"/>
                <a:cs typeface="+mn-cs"/>
              </a:rPr>
              <a:t>1</a:t>
            </a:r>
            <a:r>
              <a:rPr lang="en-US" sz="1600" baseline="30000" dirty="0">
                <a:latin typeface="Arial" pitchFamily="34" charset="0"/>
                <a:cs typeface="+mn-cs"/>
              </a:rPr>
              <a:t>st</a:t>
            </a:r>
            <a:r>
              <a:rPr lang="en-US" sz="1600" dirty="0">
                <a:latin typeface="Arial" pitchFamily="34" charset="0"/>
                <a:cs typeface="+mn-cs"/>
              </a:rPr>
              <a:t> draft to Track by April meeting</a:t>
            </a:r>
          </a:p>
          <a:p>
            <a:pPr marL="231775" lvl="2">
              <a:defRPr/>
            </a:pPr>
            <a:endParaRPr lang="en-US" sz="1600" dirty="0">
              <a:latin typeface="Arial" pitchFamily="34" charset="0"/>
              <a:cs typeface="+mn-cs"/>
            </a:endParaRPr>
          </a:p>
          <a:p>
            <a:pPr marL="231775" lvl="1">
              <a:defRPr/>
            </a:pPr>
            <a:r>
              <a:rPr lang="en-US" sz="1600" dirty="0">
                <a:latin typeface="Arial" pitchFamily="34" charset="0"/>
                <a:cs typeface="+mn-cs"/>
              </a:rPr>
              <a:t>Deliver a sample “Notice of Resiliency Statement”</a:t>
            </a:r>
          </a:p>
          <a:p>
            <a:pPr marL="573088" lvl="2">
              <a:defRPr/>
            </a:pPr>
            <a:r>
              <a:rPr lang="en-US" sz="1600" dirty="0">
                <a:latin typeface="Arial" pitchFamily="34" charset="0"/>
                <a:cs typeface="+mn-cs"/>
              </a:rPr>
              <a:t>- Similar to a holding statement</a:t>
            </a:r>
          </a:p>
          <a:p>
            <a:pPr marL="573088" lvl="2">
              <a:defRPr/>
            </a:pPr>
            <a:r>
              <a:rPr lang="en-US" sz="1600" dirty="0">
                <a:latin typeface="Arial" pitchFamily="34" charset="0"/>
                <a:cs typeface="+mn-cs"/>
              </a:rPr>
              <a:t>- Need member companies to supply track with samples</a:t>
            </a:r>
          </a:p>
          <a:p>
            <a:pPr marL="457200" indent="-457200" defTabSz="814388" eaLnBrk="0" hangingPunct="0">
              <a:lnSpc>
                <a:spcPct val="95000"/>
              </a:lnSpc>
              <a:spcBef>
                <a:spcPct val="5000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en-US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804863" y="3589338"/>
            <a:ext cx="2825750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457200"/>
          <a:lstStyle/>
          <a:p>
            <a:pPr>
              <a:buFont typeface="Wingdings" pitchFamily="2" charset="2"/>
              <a:buChar char="§"/>
            </a:pPr>
            <a:r>
              <a:rPr lang="en-US" sz="1800" b="1"/>
              <a:t> Track Leader:</a:t>
            </a:r>
          </a:p>
          <a:p>
            <a:r>
              <a:rPr lang="en-US" sz="1800"/>
              <a:t>Bob Weronik, GE</a:t>
            </a:r>
          </a:p>
          <a:p>
            <a:endParaRPr lang="en-US" sz="1800"/>
          </a:p>
          <a:p>
            <a:pPr>
              <a:buFont typeface="Wingdings" pitchFamily="2" charset="2"/>
              <a:buChar char="§"/>
            </a:pPr>
            <a:r>
              <a:rPr lang="en-US" sz="1800" b="1"/>
              <a:t>Track Members</a:t>
            </a:r>
            <a:r>
              <a:rPr lang="en-US" sz="1800"/>
              <a:t>: </a:t>
            </a:r>
          </a:p>
          <a:p>
            <a:r>
              <a:rPr lang="en-US" sz="1600"/>
              <a:t>Randy DiGirolamo, FedEx</a:t>
            </a:r>
            <a:br>
              <a:rPr lang="en-US" sz="1600"/>
            </a:br>
            <a:r>
              <a:rPr lang="en-US" sz="1600"/>
              <a:t>Christopher Patterson, GE</a:t>
            </a:r>
            <a:br>
              <a:rPr lang="en-US" sz="1600"/>
            </a:br>
            <a:r>
              <a:rPr lang="en-US" sz="1600"/>
              <a:t>Bob Smola, John Deere</a:t>
            </a:r>
            <a:br>
              <a:rPr lang="en-US" sz="1600"/>
            </a:br>
            <a:r>
              <a:rPr lang="en-US" sz="1600"/>
              <a:t>Mark Wang, Sc.D., RAND</a:t>
            </a:r>
          </a:p>
          <a:p>
            <a:r>
              <a:rPr lang="en-US" sz="1600"/>
              <a:t>Steve Kay, GE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4788" y="1158875"/>
          <a:ext cx="8707200" cy="536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000"/>
                <a:gridCol w="1705970"/>
                <a:gridCol w="56092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/>
                        <a:t>Track/</a:t>
                      </a:r>
                      <a:r>
                        <a:rPr lang="en-US" sz="1000" u="sng" dirty="0" err="1" smtClean="0"/>
                        <a:t>WG</a:t>
                      </a:r>
                      <a:r>
                        <a:rPr lang="en-US" sz="1000" u="sng" baseline="0" dirty="0" smtClean="0"/>
                        <a:t> Name</a:t>
                      </a:r>
                      <a:endParaRPr lang="en-US" sz="1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/>
                        <a:t>Lead(s)</a:t>
                      </a:r>
                      <a:endParaRPr lang="en-US" sz="1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/>
                        <a:t>Members</a:t>
                      </a:r>
                      <a:endParaRPr lang="en-US" sz="1000" u="sng" dirty="0"/>
                    </a:p>
                  </a:txBody>
                  <a:tcPr/>
                </a:tc>
              </a:tr>
              <a:tr h="393861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Regulatory Engagement and Landscape</a:t>
                      </a:r>
                      <a:endParaRPr lang="en-US" sz="1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hangingPunct="0"/>
                      <a:r>
                        <a:rPr lang="en-US" sz="1000" b="0" dirty="0" smtClean="0">
                          <a:solidFill>
                            <a:schemeClr val="bg1"/>
                          </a:solidFill>
                          <a:latin typeface="+mn-lt"/>
                          <a:ea typeface="Calibri" pitchFamily="34" charset="0"/>
                          <a:cs typeface="Arial" charset="0"/>
                        </a:rPr>
                        <a:t>Chris Patterson, GE </a:t>
                      </a:r>
                    </a:p>
                    <a:p>
                      <a:pPr marL="0" marR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bg1"/>
                          </a:solidFill>
                          <a:latin typeface="+mn-lt"/>
                          <a:ea typeface="Calibri" pitchFamily="34" charset="0"/>
                          <a:cs typeface="Arial" charset="0"/>
                        </a:rPr>
                        <a:t>Nick Wildgoose, Zurich; 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Patrick St. Laurent,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EI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; Erin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Thomoson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EI</a:t>
                      </a:r>
                      <a:endParaRPr lang="en-US" sz="1000" b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Sheryl Byrd, GE; Ken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Kongismark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Boeing ; Robert Munyon, Genentech; Christopher Patterson, GE</a:t>
                      </a:r>
                    </a:p>
                    <a:p>
                      <a:endParaRPr lang="en-US" sz="1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429801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Standards &amp; Best Practices Development</a:t>
                      </a:r>
                      <a:endParaRPr lang="en-US" sz="1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bg1"/>
                          </a:solidFill>
                          <a:latin typeface="+mn-lt"/>
                          <a:ea typeface="Calibri" pitchFamily="34" charset="0"/>
                          <a:cs typeface="Arial" charset="0"/>
                        </a:rPr>
                        <a:t>Glen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  <a:latin typeface="+mn-lt"/>
                          <a:ea typeface="Calibri" pitchFamily="34" charset="0"/>
                          <a:cs typeface="Arial" charset="0"/>
                        </a:rPr>
                        <a:t>Meskimen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  <a:latin typeface="+mn-lt"/>
                          <a:ea typeface="Calibri" pitchFamily="34" charset="0"/>
                          <a:cs typeface="Arial" charset="0"/>
                        </a:rPr>
                        <a:t>, Applied Materials</a:t>
                      </a:r>
                      <a:endParaRPr lang="en-US" sz="10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Grover Thurman, Foxconn; Jackie Thatcher, Merck;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John Brown, Coca-Cola; Ken </a:t>
                      </a:r>
                      <a:r>
                        <a:rPr lang="en-US" sz="1000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Konigsmark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, Boeing; Lance Solomon, Cisco; Linda Conrad, Zurich; Nick Wildgoose, Zurich; Patrick Nowatzky, Rolls Royce; Bob Weronik, GE; Bob Smola, John Deere; Taylor Wilkinson, </a:t>
                      </a:r>
                      <a:r>
                        <a:rPr lang="en-US" sz="1000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LMI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; Marc Siegel, </a:t>
                      </a:r>
                      <a:r>
                        <a:rPr lang="en-US" sz="1000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ASIS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Internat’l</a:t>
                      </a:r>
                      <a:endParaRPr lang="en-US" sz="1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409356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Supply Chain Security</a:t>
                      </a:r>
                      <a:endParaRPr lang="en-US" sz="1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Ken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Kongismark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Boeing; Kirsten A Provence, Boeing </a:t>
                      </a:r>
                      <a:endParaRPr lang="en-US" sz="10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Jeffrey Beck, </a:t>
                      </a:r>
                      <a:r>
                        <a:rPr lang="en-US" sz="1000" dirty="0" err="1" smtClean="0">
                          <a:solidFill>
                            <a:schemeClr val="bg1"/>
                          </a:solidFill>
                        </a:rPr>
                        <a:t>Genzyme</a:t>
                      </a:r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; Terence Brunson, </a:t>
                      </a:r>
                      <a:r>
                        <a:rPr lang="en-US" sz="1000" dirty="0" err="1" smtClean="0">
                          <a:solidFill>
                            <a:schemeClr val="bg1"/>
                          </a:solidFill>
                        </a:rPr>
                        <a:t>LMI</a:t>
                      </a:r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; Mary Chenoweth, RAND; Andrew Cox, DHS; Scott </a:t>
                      </a:r>
                      <a:r>
                        <a:rPr lang="en-US" sz="1000" dirty="0" err="1" smtClean="0">
                          <a:solidFill>
                            <a:schemeClr val="bg1"/>
                          </a:solidFill>
                        </a:rPr>
                        <a:t>Dedic</a:t>
                      </a:r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, Sony; Jim Rice, MIT; Bob </a:t>
                      </a:r>
                      <a:r>
                        <a:rPr lang="en-US" sz="1000" dirty="0" err="1" smtClean="0">
                          <a:solidFill>
                            <a:schemeClr val="bg1"/>
                          </a:solidFill>
                        </a:rPr>
                        <a:t>Weronik</a:t>
                      </a:r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, GE</a:t>
                      </a:r>
                      <a:endParaRPr lang="en-US" sz="1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Supply Chain Resiliency</a:t>
                      </a:r>
                      <a:endParaRPr lang="en-US" sz="1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Robert Larson, Genentech; Chris Patterson, GE</a:t>
                      </a:r>
                      <a:endParaRPr lang="en-US" sz="10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Elvira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Loredo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RAND; Glen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Meskimen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Applied Materials; David Middleton, Rolls Royce; Robert Munyon, Genentech; John O'Connor, Cisco; Dave Pollard, FedEx; Marc Robbins, Ph.D., RAND; Lance Solomon, Cisco; Dean Wang,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FoxConn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; Stephen Fecho,</a:t>
                      </a:r>
                      <a:r>
                        <a:rPr lang="en-US" sz="1000" b="0" baseline="0" dirty="0" smtClean="0">
                          <a:solidFill>
                            <a:schemeClr val="bg1"/>
                          </a:solidFill>
                        </a:rPr>
                        <a:t> Merck; 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Marc Siegel, </a:t>
                      </a:r>
                      <a:r>
                        <a:rPr lang="en-US" sz="1000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ASIS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Internat’l</a:t>
                      </a:r>
                      <a:endParaRPr lang="en-US" sz="100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Incident Detection &amp; Crisis Mgt</a:t>
                      </a:r>
                      <a:endParaRPr lang="en-US" sz="1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Bob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Weronik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Randy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DiGirolamo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FedEx; Christopher Patterson, GE; Bob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Smola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John Deere; Mark Wang, Sc.D., RAND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Risk Assessment &amp; Monitoring</a:t>
                      </a:r>
                      <a:endParaRPr lang="en-US" sz="1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bg1"/>
                          </a:solidFill>
                        </a:rPr>
                        <a:t>John Brown, Coca Cola</a:t>
                      </a:r>
                    </a:p>
                    <a:p>
                      <a:endParaRPr lang="en-US" sz="10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Ravi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Anupindi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U of M; Tim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Astley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Zurich; Elizabeth Carroll, John Deere; David Middleton, Rolls Royce; Nancy Moore, RAND</a:t>
                      </a:r>
                      <a:br>
                        <a:rPr lang="en-US" sz="10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Dave Morrow,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SCC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; Robert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Munyon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Genentech; Christopher Patterson, GE; Brian Squire, Zurich; Jacqueline Thatcher, Merck</a:t>
                      </a:r>
                      <a:br>
                        <a:rPr lang="en-US" sz="10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Nick Wildgoose, Zurich; Taylor Wilkerson,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LMI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0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Orlando Zapata, Applied Materials;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Mahmood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Zarei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Sony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Preparedness, BCP, and Recovery Planning</a:t>
                      </a:r>
                      <a:endParaRPr lang="en-US" sz="1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Karen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Juhl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Boeing; Craig Babcock,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P&amp;G</a:t>
                      </a:r>
                      <a:endParaRPr lang="en-US" sz="10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Jennifer Williams,</a:t>
                      </a:r>
                      <a:r>
                        <a:rPr lang="en-US" sz="1000" b="0" baseline="0" dirty="0" smtClean="0">
                          <a:solidFill>
                            <a:schemeClr val="bg1"/>
                          </a:solidFill>
                        </a:rPr>
                        <a:t> Foxconn; 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John Brown, Coca Cola; Karen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Juhl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Boeing; Ken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Kongismark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Boeing; Robert Larson, Genentech; Christopher Patterson, GE; Erin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Thomoson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EI</a:t>
                      </a:r>
                      <a:endParaRPr lang="en-US" sz="10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Governance</a:t>
                      </a:r>
                      <a:endParaRPr lang="en-US" sz="1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Lance Solomon, Cisco; Dave Pollard,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FexEx</a:t>
                      </a:r>
                      <a:endParaRPr lang="en-US" sz="10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John Brown, Coca Cola; Karen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Juhl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Boeing; Ken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Kongismark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Boeing; Robert Larson, Genentech; Christopher Patterson, GE; Erin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Thomoson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US" sz="1000" b="0" dirty="0" err="1" smtClean="0">
                          <a:solidFill>
                            <a:schemeClr val="bg1"/>
                          </a:solidFill>
                        </a:rPr>
                        <a:t>EI</a:t>
                      </a:r>
                      <a:endParaRPr lang="en-US" sz="10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92088" y="722313"/>
            <a:ext cx="8081962" cy="3825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2400" dirty="0" smtClean="0"/>
              <a:t>Master Track Roster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38" y="711200"/>
            <a:ext cx="8081962" cy="503238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Current Track Objectives/Deliverables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6688" y="1176338"/>
          <a:ext cx="8829675" cy="5398453"/>
        </p:xfrm>
        <a:graphic>
          <a:graphicData uri="http://schemas.openxmlformats.org/drawingml/2006/table">
            <a:tbl>
              <a:tblPr/>
              <a:tblGrid>
                <a:gridCol w="728662"/>
                <a:gridCol w="2641600"/>
                <a:gridCol w="5459413"/>
              </a:tblGrid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Track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Objective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Deliverables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Governance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To provide recruiting, meeting coordination, and administrative support to the council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E6"/>
                    </a:solidFill>
                  </a:tcPr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Best Practices &amp; Standards WG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F3"/>
                    </a:solidFill>
                  </a:tcPr>
                </a:tc>
                <a:tc>
                  <a:txBody>
                    <a:bodyPr/>
                    <a:lstStyle/>
                    <a:p>
                      <a:pPr marL="15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Arial" charset="0"/>
                        </a:rPr>
                        <a:t> Provide non-regulatory framework for collecting, developing, and implementing best practices for risk and resilience management</a:t>
                      </a:r>
                    </a:p>
                    <a:p>
                      <a:pPr marL="15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Arial" charset="0"/>
                        </a:rPr>
                        <a:t> Drive and influence standards to improve risk and resilience management</a:t>
                      </a:r>
                    </a:p>
                    <a:p>
                      <a:pPr marL="15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Arial" charset="0"/>
                        </a:rPr>
                        <a:t> Provide guideline of best practices document</a:t>
                      </a:r>
                    </a:p>
                    <a:p>
                      <a:pPr marL="15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Arial" charset="0"/>
                        </a:rPr>
                        <a:t> Influence assessment standards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F3"/>
                    </a:solidFill>
                  </a:tcPr>
                </a:tc>
                <a:tc>
                  <a:txBody>
                    <a:bodyPr/>
                    <a:lstStyle/>
                    <a:p>
                      <a:pPr marL="15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Times New Roman" pitchFamily="18" charset="0"/>
                        </a:rPr>
                        <a:t>Evaluate ISO31000 and gather member feedback on the applicability of this standard to our – </a:t>
                      </a:r>
                      <a:r>
                        <a:rPr kumimoji="0" lang="en-US" sz="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Times New Roman" pitchFamily="18" charset="0"/>
                        </a:rPr>
                        <a:t>Complete as of Feb 2010</a:t>
                      </a:r>
                    </a:p>
                    <a:p>
                      <a:pPr marL="15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Times New Roman" pitchFamily="18" charset="0"/>
                        </a:rPr>
                        <a:t>Determine how to apply ISO 31000 to supply chain risk and resilience management (including risk assessment process)</a:t>
                      </a:r>
                      <a:endParaRPr kumimoji="0" lang="en-US" sz="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15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Times New Roman" pitchFamily="18" charset="0"/>
                        </a:rPr>
                        <a:t> Develop process for defining cohesive track deliverables and f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Arial" charset="0"/>
                        </a:rPr>
                        <a:t>or reviewing/finalizing track deliverables</a:t>
                      </a:r>
                    </a:p>
                    <a:p>
                      <a:pPr marL="15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Calibri" pitchFamily="34" charset="0"/>
                        </a:rPr>
                        <a:t> Develop/deliver a self-diagnostic maturity model</a:t>
                      </a:r>
                    </a:p>
                    <a:p>
                      <a:pPr marL="15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Calibri" pitchFamily="34" charset="0"/>
                        </a:rPr>
                        <a:t> Document SCRM guidelines of best practices of council member companies in a standard framework</a:t>
                      </a:r>
                      <a:endParaRPr kumimoji="0" lang="en-US" sz="800" b="0" i="0" u="sng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15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Calibri" pitchFamily="34" charset="0"/>
                        </a:rPr>
                        <a:t> Determine how to influence standards and how to 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engage with external orgs (decide to participate with ANSI, write letters to ISO, etc)?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1588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Calibri" pitchFamily="34" charset="0"/>
                        </a:rPr>
                        <a:t> Determine what and how to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publish externally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F3"/>
                    </a:solidFill>
                  </a:tcPr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Preparedness, BCP, and Recovery Planning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Assess your internal recovery capabilities and assess your suppliers’ recovery capabilities - Internal: Business Processes within your company - External: Sourcing and Logistics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E6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Definition of business continuity and BC planning </a:t>
                      </a:r>
                      <a:r>
                        <a:rPr kumimoji="0" lang="en-US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– Completed 1/26/2010</a:t>
                      </a:r>
                    </a:p>
                    <a:p>
                      <a:pPr marL="6350" marR="0" lvl="0" indent="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2. Identify critical elements of a BC/DR plan</a:t>
                      </a:r>
                      <a:r>
                        <a:rPr kumimoji="0" lang="en-US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– Completed 2/17/2010</a:t>
                      </a:r>
                    </a:p>
                    <a:p>
                      <a:pPr marL="6350" marR="0" lvl="0" indent="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3. Develop/map best practices for each critical element </a:t>
                      </a:r>
                      <a:r>
                        <a:rPr kumimoji="0" lang="en-US" sz="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– May SCRLC mtg</a:t>
                      </a:r>
                    </a:p>
                    <a:p>
                      <a:pPr marL="6350" marR="0" lvl="0" indent="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4. Define performance measurement criteria for a BCP </a:t>
                      </a:r>
                      <a:r>
                        <a:rPr kumimoji="0" lang="en-US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– mtg June &amp; July</a:t>
                      </a:r>
                    </a:p>
                    <a:p>
                      <a:pPr marL="6350" marR="0" lvl="0" indent="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5. Determine standard lifecycle of a corporate BC program </a:t>
                      </a:r>
                      <a:r>
                        <a:rPr kumimoji="0" lang="en-US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– mtg Sept</a:t>
                      </a:r>
                    </a:p>
                    <a:p>
                      <a:pPr marL="6350" marR="0" lvl="0" indent="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6. Define how the BCP elements map to the lifecycle </a:t>
                      </a:r>
                      <a:r>
                        <a:rPr kumimoji="0" lang="en-US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– mtg Oct</a:t>
                      </a:r>
                    </a:p>
                    <a:p>
                      <a:pPr marL="6350" marR="0" lvl="0" indent="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7. Review and clean up 2010 deliverables – mtg </a:t>
                      </a:r>
                      <a:r>
                        <a:rPr kumimoji="0" lang="en-US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Nov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E6"/>
                    </a:solidFill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Regulatory Compliance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Get information out there to shape policy and inform policy makers and partner with an organization that can lobby policy makers. 2: Provide input to the ISO standard development team. Best Practice Sharing with the council.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Arial" charset="0"/>
                        </a:rPr>
                        <a:t> Create a Framework for evaluating pending and existing regulations that affect our supply chains by region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Arial" charset="0"/>
                        </a:rPr>
                        <a:t> Develop the strategy for regulatory influence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ea typeface="Calibri" pitchFamily="34" charset="0"/>
                          <a:cs typeface="Calibri" pitchFamily="34" charset="0"/>
                        </a:rPr>
                        <a:t> Develop engagement model with DHS and the Cross Sector Working Group.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F3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Supply Chain Resiliency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Implementing, developing and driving projects that improve resiliency - Including; Existing and New Products, Existing and New Supply Chains (transportation, manufacturing, logistics)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E6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Supply Chain Security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Risk minimization – best practices for prevention, avoidance, deterrence security threats in the supply chain Intermodal Supply Chain Security – expanding on the ISO28000.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To identify new security rules and their impact on supply chain risk and compliance programs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F3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Risk Assessment and Monitoring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Best practices for performing a risk assessment and impact analysis in the supply chain Resiliency Metrics – metrics for recovery time objectives in the supply chain. Supplier Resiliency, Product Resiliency, Node Resiliency (Internal and external suppliers)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E6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0" algn="l" defTabSz="8143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1. Finalize/publish the following: Catalog of key risks, Supply chain risk management process, Common and concise risk management terminology </a:t>
                      </a:r>
                    </a:p>
                    <a:p>
                      <a:pPr marL="6350" marR="0" lvl="1" indent="0" algn="l" defTabSz="81438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2. Provide a table or list of alternative risk analysis methods to add more depth to the toolkit for supply chain risk practitioners.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E6"/>
                    </a:solidFill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Incident Detection and Crisis Management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Develop Best Practices for Supply Chain Incident Detection and Crisis Management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Deliver an “Introduction to Crisis Management” guidance document: Draft complete/reviewed; Final reviews due 2/9 (need format/template);Delivered to Council 2/11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Deliver a sample Crisis Management Plan: Table of Contents; Include 8 common elements of Sloan crosswalk; 1</a:t>
                      </a:r>
                      <a:r>
                        <a:rPr kumimoji="0" lang="en-US" sz="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st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draft to Track by April mtg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Deliver a sample “Notice of Resiliency Statement”: Similar to a holding statement; Need member companies to supply track with samples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SCRLC Vision/Mission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733" y="1444486"/>
            <a:ext cx="8461071" cy="4488481"/>
          </a:xfrm>
        </p:spPr>
        <p:txBody>
          <a:bodyPr/>
          <a:lstStyle/>
          <a:p>
            <a:pPr>
              <a:defRPr/>
            </a:pPr>
            <a:r>
              <a:rPr lang="en-US" sz="1600" b="1" dirty="0" smtClean="0"/>
              <a:t>Definition:</a:t>
            </a:r>
            <a:br>
              <a:rPr lang="en-US" sz="1600" b="1" dirty="0" smtClean="0"/>
            </a:br>
            <a:r>
              <a:rPr lang="en-US" sz="1600" dirty="0" smtClean="0"/>
              <a:t>Supply Chain Risk Management (SCRM)</a:t>
            </a:r>
            <a:br>
              <a:rPr lang="en-US" sz="1600" dirty="0" smtClean="0"/>
            </a:br>
            <a:r>
              <a:rPr lang="en-US" sz="1600" dirty="0" smtClean="0"/>
              <a:t>The practice of managing the risk of any factor or event that can materially disrupt a supply chain whether within a single company or spread across multiple companies. The ultimate purpose of supply chain risk management is to enable cost avoidance, customer service, and market position. </a:t>
            </a:r>
            <a:br>
              <a:rPr lang="en-US" sz="1600" dirty="0" smtClean="0"/>
            </a:br>
            <a:endParaRPr lang="en-US" sz="1600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600" b="1" dirty="0" smtClean="0"/>
              <a:t>Our Vision:</a:t>
            </a:r>
          </a:p>
          <a:p>
            <a:pPr marL="46355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i="1" dirty="0" smtClean="0"/>
              <a:t>Lead </a:t>
            </a:r>
            <a:r>
              <a:rPr lang="en-US" sz="1600" i="1" dirty="0" smtClean="0"/>
              <a:t>world class manufacturing &amp; services supply chain firms </a:t>
            </a:r>
            <a:r>
              <a:rPr lang="en-US" sz="1600" i="1" dirty="0" smtClean="0"/>
              <a:t>to share and influence </a:t>
            </a:r>
            <a:r>
              <a:rPr lang="en-US" sz="1600" i="1" dirty="0" smtClean="0"/>
              <a:t>supply chain risk management best practices. </a:t>
            </a:r>
          </a:p>
          <a:p>
            <a:pPr marL="463550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1600" i="1" dirty="0" smtClean="0"/>
          </a:p>
          <a:p>
            <a:pPr marL="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600" b="1" dirty="0" smtClean="0"/>
              <a:t>Our </a:t>
            </a:r>
            <a:r>
              <a:rPr lang="en-US" sz="1600" b="1" dirty="0" smtClean="0"/>
              <a:t>Mission:</a:t>
            </a:r>
          </a:p>
          <a:p>
            <a:pPr marL="574675" indent="-104775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en-US" sz="1600" dirty="0" smtClean="0">
                <a:effectLst>
                  <a:outerShdw blurRad="38100" dist="38100" dir="2700000" algn="tl">
                    <a:schemeClr val="bg1"/>
                  </a:outerShdw>
                </a:effectLst>
              </a:rPr>
              <a:t>Create a framework to identify and share best-practices to deliver world class performance in supply chain risk management</a:t>
            </a:r>
          </a:p>
          <a:p>
            <a:pPr marL="574675" indent="-104775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endParaRPr lang="en-US" sz="1600" dirty="0" smtClean="0">
              <a:effectLst>
                <a:outerShdw blurRad="38100" dist="38100" dir="2700000" algn="tl">
                  <a:schemeClr val="bg1"/>
                </a:outerShdw>
              </a:effectLst>
            </a:endParaRPr>
          </a:p>
          <a:p>
            <a:pPr marL="574675" indent="-104775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en-US" sz="1600" dirty="0" smtClean="0">
                <a:effectLst>
                  <a:outerShdw blurRad="38100" dist="38100" dir="2700000" algn="tl">
                    <a:schemeClr val="bg1"/>
                  </a:outerShdw>
                </a:effectLst>
              </a:rPr>
              <a:t>Raise awareness and advocate supply chain risk management framework externally </a:t>
            </a:r>
            <a:endParaRPr lang="en-US" sz="1600" dirty="0" smtClean="0">
              <a:effectLst>
                <a:outerShdw blurRad="38100" dist="38100" dir="2700000" algn="tl">
                  <a:schemeClr val="bg1"/>
                </a:outerShdw>
              </a:effectLst>
            </a:endParaRPr>
          </a:p>
          <a:p>
            <a:pPr marL="574675" indent="-104775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endParaRPr lang="en-US" sz="1600" dirty="0" smtClean="0">
              <a:effectLst>
                <a:outerShdw blurRad="38100" dist="38100" dir="2700000" algn="tl">
                  <a:schemeClr val="bg1"/>
                </a:outerShdw>
              </a:effectLst>
            </a:endParaRPr>
          </a:p>
          <a:p>
            <a:pPr marL="574675" indent="-104775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en-US" sz="1600" dirty="0" smtClean="0">
                <a:effectLst>
                  <a:outerShdw blurRad="38100" dist="38100" dir="2700000" algn="tl">
                    <a:schemeClr val="bg1"/>
                  </a:outerShdw>
                </a:effectLst>
              </a:rPr>
              <a:t>Create an engagement model to proactively influence standards and regulations </a:t>
            </a:r>
            <a:r>
              <a:rPr lang="en-US" sz="1600" dirty="0" smtClean="0">
                <a:effectLst>
                  <a:outerShdw blurRad="38100" dist="38100" dir="2700000" algn="tl">
                    <a:schemeClr val="bg1"/>
                  </a:outerShdw>
                </a:effectLst>
              </a:rPr>
              <a:t>across industries and their related organizations/councils</a:t>
            </a:r>
            <a:r>
              <a:rPr lang="en-US" sz="1600" dirty="0" smtClean="0">
                <a:effectLst>
                  <a:outerShdw blurRad="38100" dist="38100" dir="2700000" algn="tl">
                    <a:schemeClr val="bg1"/>
                  </a:outerShdw>
                </a:effectLst>
              </a:rPr>
              <a:t> </a:t>
            </a:r>
            <a:endParaRPr lang="en-US" sz="1600" dirty="0" smtClean="0">
              <a:effectLst>
                <a:outerShdw blurRad="38100" dist="38100" dir="2700000" algn="tl">
                  <a:schemeClr val="bg1"/>
                </a:outerShdw>
              </a:effectLst>
            </a:endParaRPr>
          </a:p>
          <a:p>
            <a:pPr>
              <a:defRPr/>
            </a:pP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817563"/>
            <a:ext cx="8081962" cy="6143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Proposed Track Structure</a:t>
            </a:r>
            <a:endParaRPr lang="en-US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1424146"/>
          <a:ext cx="8686800" cy="24838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228600" y="3343696"/>
          <a:ext cx="8610600" cy="213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817563"/>
            <a:ext cx="8081962" cy="6080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ISO 31000</a:t>
            </a:r>
            <a:endParaRPr lang="en-US" dirty="0"/>
          </a:p>
        </p:txBody>
      </p:sp>
      <p:pic>
        <p:nvPicPr>
          <p:cNvPr id="8195" name="Content Placeholder 3" descr="iso 31000 pic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8975" y="1487488"/>
            <a:ext cx="7813675" cy="49911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817563"/>
            <a:ext cx="8081963" cy="6080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Alignment of Tracks to ISO 31000</a:t>
            </a:r>
            <a:endParaRPr lang="en-US" dirty="0"/>
          </a:p>
        </p:txBody>
      </p:sp>
      <p:pic>
        <p:nvPicPr>
          <p:cNvPr id="9219" name="Content Placeholder 3" descr="iso 31000 pic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25575" y="2411413"/>
            <a:ext cx="5102225" cy="3473450"/>
          </a:xfrm>
        </p:spPr>
      </p:pic>
      <p:sp>
        <p:nvSpPr>
          <p:cNvPr id="5" name="TextBox 4"/>
          <p:cNvSpPr txBox="1"/>
          <p:nvPr/>
        </p:nvSpPr>
        <p:spPr>
          <a:xfrm>
            <a:off x="6672331" y="2891021"/>
            <a:ext cx="1745863" cy="33855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cs typeface="+mn-cs"/>
              </a:rPr>
              <a:t>Risk Assessment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96196" y="5076767"/>
            <a:ext cx="604653" cy="33855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cs typeface="+mn-cs"/>
              </a:rPr>
              <a:t>BCP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43716" y="1912277"/>
            <a:ext cx="1973617" cy="33855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cs typeface="+mn-cs"/>
              </a:rPr>
              <a:t>Security/Regulatory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50252" y="6015055"/>
            <a:ext cx="1116011" cy="33855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cs typeface="+mn-cs"/>
              </a:rPr>
              <a:t>Resiliency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17971" y="3784293"/>
            <a:ext cx="1951175" cy="33855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cs typeface="+mn-cs"/>
              </a:rPr>
              <a:t>Crisis Management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75873" y="1926958"/>
            <a:ext cx="1643399" cy="33855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cs typeface="+mn-cs"/>
              </a:rPr>
              <a:t>Standards &amp; BP</a:t>
            </a:r>
          </a:p>
        </p:txBody>
      </p:sp>
      <p:sp>
        <p:nvSpPr>
          <p:cNvPr id="17" name="Curved Right Arrow 16"/>
          <p:cNvSpPr/>
          <p:nvPr/>
        </p:nvSpPr>
        <p:spPr bwMode="auto">
          <a:xfrm>
            <a:off x="4749417" y="2047167"/>
            <a:ext cx="382137" cy="982640"/>
          </a:xfrm>
          <a:prstGeom prst="curvedRightArrow">
            <a:avLst>
              <a:gd name="adj1" fmla="val 25000"/>
              <a:gd name="adj2" fmla="val 70855"/>
              <a:gd name="adj3" fmla="val 25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bliqueTopLeft"/>
            <a:lightRig rig="threePt" dir="t"/>
          </a:scene3d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18" name="Curved Up Arrow 17"/>
          <p:cNvSpPr/>
          <p:nvPr/>
        </p:nvSpPr>
        <p:spPr bwMode="auto">
          <a:xfrm>
            <a:off x="5663817" y="3302759"/>
            <a:ext cx="1132764" cy="450376"/>
          </a:xfrm>
          <a:prstGeom prst="curvedUp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10800000" rev="0"/>
            </a:camera>
            <a:lightRig rig="threePt" dir="t"/>
          </a:scene3d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19" name="Left Arrow 18"/>
          <p:cNvSpPr/>
          <p:nvPr/>
        </p:nvSpPr>
        <p:spPr bwMode="auto">
          <a:xfrm>
            <a:off x="6346205" y="3889612"/>
            <a:ext cx="450376" cy="204715"/>
          </a:xfrm>
          <a:prstGeom prst="lef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20" name="Curved Right Arrow 19"/>
          <p:cNvSpPr/>
          <p:nvPr/>
        </p:nvSpPr>
        <p:spPr bwMode="auto">
          <a:xfrm>
            <a:off x="4806284" y="5051948"/>
            <a:ext cx="382137" cy="1185078"/>
          </a:xfrm>
          <a:prstGeom prst="curvedRightArrow">
            <a:avLst>
              <a:gd name="adj1" fmla="val 25000"/>
              <a:gd name="adj2" fmla="val 70855"/>
              <a:gd name="adj3" fmla="val 25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bliqueTopLeft">
              <a:rot lat="10800000" lon="0" rev="0"/>
            </a:camera>
            <a:lightRig rig="threePt" dir="t"/>
          </a:scene3d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21" name="Curved Right Arrow 20"/>
          <p:cNvSpPr/>
          <p:nvPr/>
        </p:nvSpPr>
        <p:spPr bwMode="auto">
          <a:xfrm>
            <a:off x="641443" y="2049443"/>
            <a:ext cx="671011" cy="1171430"/>
          </a:xfrm>
          <a:prstGeom prst="curvedRightArrow">
            <a:avLst>
              <a:gd name="adj1" fmla="val 25000"/>
              <a:gd name="adj2" fmla="val 70855"/>
              <a:gd name="adj3" fmla="val 25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bliqueTopLeft"/>
            <a:lightRig rig="threePt" dir="t"/>
          </a:scene3d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22" name="Curved Right Arrow 21"/>
          <p:cNvSpPr/>
          <p:nvPr/>
        </p:nvSpPr>
        <p:spPr bwMode="auto">
          <a:xfrm>
            <a:off x="3359627" y="1464856"/>
            <a:ext cx="671011" cy="1171430"/>
          </a:xfrm>
          <a:prstGeom prst="curvedRightArrow">
            <a:avLst>
              <a:gd name="adj1" fmla="val 25000"/>
              <a:gd name="adj2" fmla="val 70855"/>
              <a:gd name="adj3" fmla="val 25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bliqueTopLeft">
              <a:rot lat="0" lon="10800000" rev="3000000"/>
            </a:camera>
            <a:lightRig rig="threePt" dir="t"/>
          </a:scene3d>
        </p:spPr>
        <p:txBody>
          <a:bodyPr wrap="none" lIns="73025" tIns="36511" rIns="73025" bIns="36511" anchor="ctr"/>
          <a:lstStyle/>
          <a:p>
            <a:pPr algn="ctr" defTabSz="814388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2373313" y="1900238"/>
            <a:ext cx="2116137" cy="4486275"/>
          </a:xfrm>
          <a:prstGeom prst="rect">
            <a:avLst/>
          </a:prstGeom>
          <a:solidFill>
            <a:srgbClr val="000000">
              <a:alpha val="39999"/>
            </a:srgbClr>
          </a:solidFill>
          <a:ln w="9525" algn="ctr">
            <a:solidFill>
              <a:srgbClr val="3B55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2124" tIns="41061" rIns="82124" bIns="41061" anchor="ctr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6808788" y="1917700"/>
            <a:ext cx="2117725" cy="4468813"/>
          </a:xfrm>
          <a:prstGeom prst="rect">
            <a:avLst/>
          </a:prstGeom>
          <a:solidFill>
            <a:srgbClr val="000000">
              <a:alpha val="39999"/>
            </a:srgbClr>
          </a:solidFill>
          <a:ln w="9525" algn="ctr">
            <a:solidFill>
              <a:srgbClr val="3B55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2124" tIns="41061" rIns="82124" bIns="41061" anchor="ctr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196" name="Rectangle 17"/>
          <p:cNvSpPr>
            <a:spLocks noChangeArrowheads="1"/>
          </p:cNvSpPr>
          <p:nvPr/>
        </p:nvSpPr>
        <p:spPr bwMode="gray">
          <a:xfrm>
            <a:off x="2390775" y="1919288"/>
            <a:ext cx="2093913" cy="263525"/>
          </a:xfrm>
          <a:prstGeom prst="rect">
            <a:avLst/>
          </a:prstGeom>
          <a:gradFill rotWithShape="1">
            <a:gsLst>
              <a:gs pos="0">
                <a:srgbClr val="385059"/>
              </a:gs>
              <a:gs pos="50000">
                <a:srgbClr val="3B555F"/>
              </a:gs>
              <a:gs pos="100000">
                <a:srgbClr val="38505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233339"/>
            </a:prstShdw>
          </a:effectLst>
        </p:spPr>
        <p:txBody>
          <a:bodyPr wrap="none" lIns="73025" tIns="36511" rIns="73025" bIns="36511" anchor="ctr"/>
          <a:lstStyle/>
          <a:p>
            <a:endParaRPr lang="en-US"/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4583113" y="1912938"/>
            <a:ext cx="2117725" cy="4473575"/>
          </a:xfrm>
          <a:prstGeom prst="rect">
            <a:avLst/>
          </a:prstGeom>
          <a:solidFill>
            <a:srgbClr val="000000">
              <a:alpha val="39999"/>
            </a:srgbClr>
          </a:solidFill>
          <a:ln w="9525" algn="ctr">
            <a:solidFill>
              <a:srgbClr val="3B55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2124" tIns="41061" rIns="82124" bIns="41061" anchor="ctr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36525" y="1912938"/>
            <a:ext cx="2117725" cy="4479925"/>
          </a:xfrm>
          <a:prstGeom prst="rect">
            <a:avLst/>
          </a:prstGeom>
          <a:solidFill>
            <a:srgbClr val="000000">
              <a:alpha val="39999"/>
            </a:srgbClr>
          </a:solidFill>
          <a:ln w="9525" algn="ctr">
            <a:solidFill>
              <a:srgbClr val="3B55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2124" tIns="41061" rIns="82124" bIns="41061" anchor="ctr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199" name="Rectangle 17"/>
          <p:cNvSpPr>
            <a:spLocks noChangeArrowheads="1"/>
          </p:cNvSpPr>
          <p:nvPr/>
        </p:nvSpPr>
        <p:spPr bwMode="gray">
          <a:xfrm>
            <a:off x="152400" y="1912938"/>
            <a:ext cx="2095500" cy="263525"/>
          </a:xfrm>
          <a:prstGeom prst="rect">
            <a:avLst/>
          </a:prstGeom>
          <a:gradFill rotWithShape="1">
            <a:gsLst>
              <a:gs pos="0">
                <a:srgbClr val="385059"/>
              </a:gs>
              <a:gs pos="50000">
                <a:srgbClr val="3B555F"/>
              </a:gs>
              <a:gs pos="100000">
                <a:srgbClr val="38505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233339"/>
            </a:prstShdw>
          </a:effectLst>
        </p:spPr>
        <p:txBody>
          <a:bodyPr wrap="none" lIns="73025" tIns="36511" rIns="73025" bIns="36511" anchor="ctr"/>
          <a:lstStyle/>
          <a:p>
            <a:endParaRPr lang="en-US"/>
          </a:p>
        </p:txBody>
      </p:sp>
      <p:sp>
        <p:nvSpPr>
          <p:cNvPr id="8200" name="Text Box 20"/>
          <p:cNvSpPr txBox="1">
            <a:spLocks noChangeArrowheads="1"/>
          </p:cNvSpPr>
          <p:nvPr/>
        </p:nvSpPr>
        <p:spPr bwMode="auto">
          <a:xfrm>
            <a:off x="603250" y="1860550"/>
            <a:ext cx="1190625" cy="360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82124" tIns="41061" rIns="82124" bIns="41061" anchor="ctr">
            <a:spAutoFit/>
          </a:bodyPr>
          <a:lstStyle/>
          <a:p>
            <a:pPr defTabSz="814388"/>
            <a:r>
              <a:rPr lang="en-US" sz="1800" b="1"/>
              <a:t>May 2010</a:t>
            </a:r>
          </a:p>
        </p:txBody>
      </p:sp>
      <p:sp>
        <p:nvSpPr>
          <p:cNvPr id="8201" name="Text Box 118"/>
          <p:cNvSpPr txBox="1">
            <a:spLocks noChangeArrowheads="1"/>
          </p:cNvSpPr>
          <p:nvPr/>
        </p:nvSpPr>
        <p:spPr bwMode="invGray">
          <a:xfrm>
            <a:off x="300038" y="2457450"/>
            <a:ext cx="1820862" cy="904875"/>
          </a:xfrm>
          <a:prstGeom prst="rect">
            <a:avLst/>
          </a:prstGeom>
          <a:gradFill rotWithShape="1">
            <a:gsLst>
              <a:gs pos="0">
                <a:srgbClr val="383529"/>
              </a:gs>
              <a:gs pos="50000">
                <a:srgbClr val="635E49"/>
              </a:gs>
              <a:gs pos="100000">
                <a:srgbClr val="38352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3B382C"/>
            </a:prstShdw>
          </a:effectLst>
        </p:spPr>
        <p:txBody>
          <a:bodyPr lIns="73025" tIns="36512" rIns="73025" bIns="36512">
            <a:spAutoFit/>
          </a:bodyPr>
          <a:lstStyle/>
          <a:p>
            <a:pPr marL="63500" lvl="1" defTabSz="814388"/>
            <a:r>
              <a:rPr lang="en-US" sz="1800"/>
              <a:t>Review and finalize council structure</a:t>
            </a:r>
          </a:p>
        </p:txBody>
      </p:sp>
      <p:sp>
        <p:nvSpPr>
          <p:cNvPr id="8202" name="Text Box 118"/>
          <p:cNvSpPr txBox="1">
            <a:spLocks noChangeArrowheads="1"/>
          </p:cNvSpPr>
          <p:nvPr/>
        </p:nvSpPr>
        <p:spPr bwMode="invGray">
          <a:xfrm>
            <a:off x="315913" y="3624263"/>
            <a:ext cx="1827212" cy="1458912"/>
          </a:xfrm>
          <a:prstGeom prst="rect">
            <a:avLst/>
          </a:prstGeom>
          <a:gradFill rotWithShape="1">
            <a:gsLst>
              <a:gs pos="0">
                <a:srgbClr val="383529"/>
              </a:gs>
              <a:gs pos="50000">
                <a:srgbClr val="635E49"/>
              </a:gs>
              <a:gs pos="100000">
                <a:srgbClr val="38352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3B382C"/>
            </a:prstShdw>
          </a:effectLst>
        </p:spPr>
        <p:txBody>
          <a:bodyPr lIns="73025" tIns="36512" rIns="73025" bIns="36512" anchor="ctr" anchorCtr="1">
            <a:spAutoFit/>
          </a:bodyPr>
          <a:lstStyle/>
          <a:p>
            <a:pPr marL="4763" lvl="1"/>
            <a:r>
              <a:rPr lang="en-US" sz="1800"/>
              <a:t>Align on council and track objective, deliverables, leads/members</a:t>
            </a:r>
            <a:endParaRPr lang="en-US" sz="1000"/>
          </a:p>
        </p:txBody>
      </p:sp>
      <p:sp>
        <p:nvSpPr>
          <p:cNvPr id="8203" name="Text Box 118"/>
          <p:cNvSpPr txBox="1">
            <a:spLocks noChangeArrowheads="1"/>
          </p:cNvSpPr>
          <p:nvPr/>
        </p:nvSpPr>
        <p:spPr bwMode="invGray">
          <a:xfrm>
            <a:off x="2522538" y="2476500"/>
            <a:ext cx="1844675" cy="1181100"/>
          </a:xfrm>
          <a:prstGeom prst="rect">
            <a:avLst/>
          </a:prstGeom>
          <a:gradFill rotWithShape="1">
            <a:gsLst>
              <a:gs pos="0">
                <a:srgbClr val="383529"/>
              </a:gs>
              <a:gs pos="50000">
                <a:srgbClr val="635E49"/>
              </a:gs>
              <a:gs pos="100000">
                <a:srgbClr val="38352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3B382C"/>
            </a:prstShdw>
          </a:effectLst>
        </p:spPr>
        <p:txBody>
          <a:bodyPr lIns="0" tIns="36512" rIns="0" bIns="36512">
            <a:spAutoFit/>
          </a:bodyPr>
          <a:lstStyle/>
          <a:p>
            <a:pPr marL="111125" lvl="1"/>
            <a:r>
              <a:rPr lang="en-US" sz="1800"/>
              <a:t>Review and finalize deliverable content</a:t>
            </a:r>
            <a:endParaRPr lang="en-US" sz="1000"/>
          </a:p>
        </p:txBody>
      </p:sp>
      <p:sp>
        <p:nvSpPr>
          <p:cNvPr id="8204" name="Text Box 118"/>
          <p:cNvSpPr txBox="1">
            <a:spLocks noChangeArrowheads="1"/>
          </p:cNvSpPr>
          <p:nvPr/>
        </p:nvSpPr>
        <p:spPr bwMode="invGray">
          <a:xfrm>
            <a:off x="2506663" y="3762375"/>
            <a:ext cx="1876425" cy="904875"/>
          </a:xfrm>
          <a:prstGeom prst="rect">
            <a:avLst/>
          </a:prstGeom>
          <a:gradFill rotWithShape="1">
            <a:gsLst>
              <a:gs pos="0">
                <a:srgbClr val="383529"/>
              </a:gs>
              <a:gs pos="50000">
                <a:srgbClr val="635E49"/>
              </a:gs>
              <a:gs pos="100000">
                <a:srgbClr val="38352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3B382C"/>
            </a:prstShdw>
          </a:effectLst>
        </p:spPr>
        <p:txBody>
          <a:bodyPr lIns="73025" tIns="36512" rIns="73025" bIns="36512">
            <a:spAutoFit/>
          </a:bodyPr>
          <a:lstStyle/>
          <a:p>
            <a:pPr marL="63500" lvl="1"/>
            <a:r>
              <a:rPr lang="en-US" sz="1800"/>
              <a:t>Finalize documentation process</a:t>
            </a:r>
            <a:endParaRPr lang="en-US" sz="1000"/>
          </a:p>
        </p:txBody>
      </p:sp>
      <p:sp>
        <p:nvSpPr>
          <p:cNvPr id="8205" name="Text Box 118"/>
          <p:cNvSpPr txBox="1">
            <a:spLocks noChangeArrowheads="1"/>
          </p:cNvSpPr>
          <p:nvPr/>
        </p:nvSpPr>
        <p:spPr bwMode="invGray">
          <a:xfrm>
            <a:off x="4733925" y="2492375"/>
            <a:ext cx="1792288" cy="904875"/>
          </a:xfrm>
          <a:prstGeom prst="rect">
            <a:avLst/>
          </a:prstGeom>
          <a:gradFill rotWithShape="1">
            <a:gsLst>
              <a:gs pos="0">
                <a:srgbClr val="383529"/>
              </a:gs>
              <a:gs pos="50000">
                <a:srgbClr val="635E49"/>
              </a:gs>
              <a:gs pos="100000">
                <a:srgbClr val="38352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3B382C"/>
            </a:prstShdw>
          </a:effectLst>
        </p:spPr>
        <p:txBody>
          <a:bodyPr lIns="73025" tIns="36512" rIns="73025" bIns="36512" anchor="ctr" anchorCtr="1">
            <a:spAutoFit/>
          </a:bodyPr>
          <a:lstStyle/>
          <a:p>
            <a:pPr marL="4763" lvl="1"/>
            <a:r>
              <a:rPr lang="en-US" sz="1800"/>
              <a:t>Deep dive on track best practices</a:t>
            </a:r>
          </a:p>
        </p:txBody>
      </p:sp>
      <p:sp>
        <p:nvSpPr>
          <p:cNvPr id="8206" name="Text Box 118"/>
          <p:cNvSpPr txBox="1">
            <a:spLocks noChangeArrowheads="1"/>
          </p:cNvSpPr>
          <p:nvPr/>
        </p:nvSpPr>
        <p:spPr bwMode="invGray">
          <a:xfrm>
            <a:off x="2490788" y="4808538"/>
            <a:ext cx="1890712" cy="1458912"/>
          </a:xfrm>
          <a:prstGeom prst="rect">
            <a:avLst/>
          </a:prstGeom>
          <a:gradFill rotWithShape="1">
            <a:gsLst>
              <a:gs pos="0">
                <a:srgbClr val="383529"/>
              </a:gs>
              <a:gs pos="50000">
                <a:srgbClr val="635E49"/>
              </a:gs>
              <a:gs pos="100000">
                <a:srgbClr val="38352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3B382C"/>
            </a:prstShdw>
          </a:effectLst>
        </p:spPr>
        <p:txBody>
          <a:bodyPr lIns="73025" tIns="36512" rIns="73025" bIns="36512" anchor="ctr" anchorCtr="1">
            <a:spAutoFit/>
          </a:bodyPr>
          <a:lstStyle/>
          <a:p>
            <a:pPr marL="4763" lvl="1"/>
            <a:r>
              <a:rPr lang="en-US" sz="1800"/>
              <a:t>Define best practices communication plan (internal and external)</a:t>
            </a:r>
            <a:endParaRPr lang="en-US" sz="1000"/>
          </a:p>
        </p:txBody>
      </p:sp>
      <p:sp>
        <p:nvSpPr>
          <p:cNvPr id="8207" name="Text Box 118"/>
          <p:cNvSpPr txBox="1">
            <a:spLocks noChangeArrowheads="1"/>
          </p:cNvSpPr>
          <p:nvPr/>
        </p:nvSpPr>
        <p:spPr bwMode="invGray">
          <a:xfrm>
            <a:off x="6980238" y="2487613"/>
            <a:ext cx="1817687" cy="1182687"/>
          </a:xfrm>
          <a:prstGeom prst="rect">
            <a:avLst/>
          </a:prstGeom>
          <a:gradFill rotWithShape="1">
            <a:gsLst>
              <a:gs pos="0">
                <a:srgbClr val="383529"/>
              </a:gs>
              <a:gs pos="50000">
                <a:srgbClr val="635E49"/>
              </a:gs>
              <a:gs pos="100000">
                <a:srgbClr val="38352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3B382C"/>
            </a:prstShdw>
          </a:effectLst>
        </p:spPr>
        <p:txBody>
          <a:bodyPr lIns="73025" tIns="36512" rIns="73025" bIns="36512">
            <a:spAutoFit/>
          </a:bodyPr>
          <a:lstStyle/>
          <a:p>
            <a:pPr marL="63500" lvl="1"/>
            <a:r>
              <a:rPr lang="en-US" sz="1800"/>
              <a:t>Review and finalize maturity model self-assessments</a:t>
            </a:r>
          </a:p>
        </p:txBody>
      </p:sp>
      <p:sp>
        <p:nvSpPr>
          <p:cNvPr id="8208" name="Text Box 118"/>
          <p:cNvSpPr txBox="1">
            <a:spLocks noChangeArrowheads="1"/>
          </p:cNvSpPr>
          <p:nvPr/>
        </p:nvSpPr>
        <p:spPr bwMode="invGray">
          <a:xfrm>
            <a:off x="7015163" y="4060825"/>
            <a:ext cx="1770062" cy="2012950"/>
          </a:xfrm>
          <a:prstGeom prst="rect">
            <a:avLst/>
          </a:prstGeom>
          <a:gradFill rotWithShape="1">
            <a:gsLst>
              <a:gs pos="0">
                <a:srgbClr val="383529"/>
              </a:gs>
              <a:gs pos="50000">
                <a:srgbClr val="635E49"/>
              </a:gs>
              <a:gs pos="100000">
                <a:srgbClr val="38352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3B382C"/>
            </a:prstShdw>
          </a:effectLst>
        </p:spPr>
        <p:txBody>
          <a:bodyPr lIns="73025" tIns="36512" rIns="73025" bIns="36512">
            <a:spAutoFit/>
          </a:bodyPr>
          <a:lstStyle/>
          <a:p>
            <a:pPr marL="63500" lvl="1"/>
            <a:r>
              <a:rPr lang="en-US" sz="1800"/>
              <a:t>Maturity model self-assessment results drive 2011 SCRLC meeting agendas</a:t>
            </a:r>
          </a:p>
        </p:txBody>
      </p:sp>
      <p:sp>
        <p:nvSpPr>
          <p:cNvPr id="8209" name="Text Box 21"/>
          <p:cNvSpPr txBox="1">
            <a:spLocks noChangeArrowheads="1"/>
          </p:cNvSpPr>
          <p:nvPr/>
        </p:nvSpPr>
        <p:spPr bwMode="auto">
          <a:xfrm>
            <a:off x="2871788" y="1882775"/>
            <a:ext cx="1128712" cy="358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82124" tIns="41061" rIns="82124" bIns="41061" anchor="ctr">
            <a:spAutoFit/>
          </a:bodyPr>
          <a:lstStyle/>
          <a:p>
            <a:pPr defTabSz="814388"/>
            <a:r>
              <a:rPr lang="en-US" sz="1800" b="1"/>
              <a:t>Oct 2010</a:t>
            </a:r>
          </a:p>
        </p:txBody>
      </p:sp>
      <p:sp>
        <p:nvSpPr>
          <p:cNvPr id="8210" name="Rectangle 17"/>
          <p:cNvSpPr>
            <a:spLocks noChangeArrowheads="1"/>
          </p:cNvSpPr>
          <p:nvPr/>
        </p:nvSpPr>
        <p:spPr bwMode="gray">
          <a:xfrm>
            <a:off x="4605338" y="1935163"/>
            <a:ext cx="2095500" cy="263525"/>
          </a:xfrm>
          <a:prstGeom prst="rect">
            <a:avLst/>
          </a:prstGeom>
          <a:gradFill rotWithShape="1">
            <a:gsLst>
              <a:gs pos="0">
                <a:srgbClr val="385059"/>
              </a:gs>
              <a:gs pos="50000">
                <a:srgbClr val="3B555F"/>
              </a:gs>
              <a:gs pos="100000">
                <a:srgbClr val="38505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233339"/>
            </a:prstShdw>
          </a:effectLst>
        </p:spPr>
        <p:txBody>
          <a:bodyPr wrap="none" lIns="73025" tIns="36511" rIns="73025" bIns="36511" anchor="ctr"/>
          <a:lstStyle/>
          <a:p>
            <a:endParaRPr lang="en-US"/>
          </a:p>
        </p:txBody>
      </p:sp>
      <p:sp>
        <p:nvSpPr>
          <p:cNvPr id="8211" name="Text Box 22"/>
          <p:cNvSpPr txBox="1">
            <a:spLocks noChangeArrowheads="1"/>
          </p:cNvSpPr>
          <p:nvPr/>
        </p:nvSpPr>
        <p:spPr bwMode="auto">
          <a:xfrm>
            <a:off x="5108575" y="1892300"/>
            <a:ext cx="1127125" cy="358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82124" tIns="41061" rIns="82124" bIns="41061" anchor="ctr">
            <a:spAutoFit/>
          </a:bodyPr>
          <a:lstStyle/>
          <a:p>
            <a:pPr defTabSz="814388"/>
            <a:r>
              <a:rPr lang="en-US" sz="1800" b="1"/>
              <a:t>Jan 2011</a:t>
            </a:r>
          </a:p>
        </p:txBody>
      </p:sp>
      <p:sp>
        <p:nvSpPr>
          <p:cNvPr id="8212" name="Rectangle 17"/>
          <p:cNvSpPr>
            <a:spLocks noChangeArrowheads="1"/>
          </p:cNvSpPr>
          <p:nvPr/>
        </p:nvSpPr>
        <p:spPr bwMode="gray">
          <a:xfrm>
            <a:off x="6829425" y="1951038"/>
            <a:ext cx="2095500" cy="263525"/>
          </a:xfrm>
          <a:prstGeom prst="rect">
            <a:avLst/>
          </a:prstGeom>
          <a:gradFill rotWithShape="1">
            <a:gsLst>
              <a:gs pos="0">
                <a:srgbClr val="385059"/>
              </a:gs>
              <a:gs pos="50000">
                <a:srgbClr val="3B555F"/>
              </a:gs>
              <a:gs pos="100000">
                <a:srgbClr val="38505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233339"/>
            </a:prstShdw>
          </a:effectLst>
        </p:spPr>
        <p:txBody>
          <a:bodyPr wrap="none" lIns="73025" tIns="36511" rIns="73025" bIns="36511" anchor="ctr"/>
          <a:lstStyle/>
          <a:p>
            <a:endParaRPr lang="en-US"/>
          </a:p>
        </p:txBody>
      </p:sp>
      <p:sp>
        <p:nvSpPr>
          <p:cNvPr id="8213" name="Text Box 23"/>
          <p:cNvSpPr txBox="1">
            <a:spLocks noChangeArrowheads="1"/>
          </p:cNvSpPr>
          <p:nvPr/>
        </p:nvSpPr>
        <p:spPr bwMode="auto">
          <a:xfrm>
            <a:off x="7291388" y="1901825"/>
            <a:ext cx="1179512" cy="360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82124" tIns="41061" rIns="82124" bIns="41061" anchor="ctr">
            <a:spAutoFit/>
          </a:bodyPr>
          <a:lstStyle/>
          <a:p>
            <a:pPr defTabSz="814388"/>
            <a:r>
              <a:rPr lang="en-US" sz="1800" b="1"/>
              <a:t>May 2011</a:t>
            </a: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31775" y="871538"/>
            <a:ext cx="8081963" cy="6080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2010-2011 SCRLC Work Calendar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8" y="817563"/>
            <a:ext cx="8813800" cy="6143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Track Sessions: 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638" y="1746250"/>
            <a:ext cx="8081962" cy="28987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Validate and update high-level track objective(s), lead, and </a:t>
            </a:r>
            <a:r>
              <a:rPr lang="en-US" dirty="0" smtClean="0"/>
              <a:t>members</a:t>
            </a:r>
          </a:p>
          <a:p>
            <a:pPr lvl="1">
              <a:defRPr/>
            </a:pPr>
            <a:r>
              <a:rPr lang="en-US" dirty="0" smtClean="0"/>
              <a:t>Define value proposition, vision, mission</a:t>
            </a:r>
          </a:p>
          <a:p>
            <a:pPr lvl="1">
              <a:defRPr/>
            </a:pPr>
            <a:r>
              <a:rPr lang="en-US" dirty="0" smtClean="0"/>
              <a:t>Include what has been done and what is planned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Validate and update track deliverables:</a:t>
            </a:r>
          </a:p>
          <a:p>
            <a:pPr lvl="1">
              <a:defRPr/>
            </a:pPr>
            <a:r>
              <a:rPr lang="en-US" sz="2400" dirty="0" smtClean="0"/>
              <a:t>Collect completed best practices </a:t>
            </a:r>
          </a:p>
          <a:p>
            <a:pPr lvl="1">
              <a:defRPr/>
            </a:pPr>
            <a:r>
              <a:rPr lang="en-US" sz="2400" dirty="0" smtClean="0"/>
              <a:t>Determine process to link back to ISO 31000</a:t>
            </a:r>
          </a:p>
          <a:p>
            <a:pPr lvl="1">
              <a:defRPr/>
            </a:pPr>
            <a:r>
              <a:rPr lang="en-US" sz="2400" dirty="0" smtClean="0"/>
              <a:t>Prepare for: </a:t>
            </a:r>
          </a:p>
          <a:p>
            <a:pPr lvl="2">
              <a:defRPr/>
            </a:pPr>
            <a:r>
              <a:rPr lang="en-US" sz="2000" dirty="0" smtClean="0"/>
              <a:t>Best Practices </a:t>
            </a:r>
            <a:r>
              <a:rPr lang="en-US" sz="2000" dirty="0" err="1" smtClean="0"/>
              <a:t>WG’s</a:t>
            </a:r>
            <a:r>
              <a:rPr lang="en-US" sz="2000" dirty="0" smtClean="0"/>
              <a:t> recommendation to integrate track deliverables</a:t>
            </a:r>
          </a:p>
          <a:p>
            <a:pPr lvl="2">
              <a:defRPr/>
            </a:pPr>
            <a:r>
              <a:rPr lang="en-US" sz="2000" dirty="0" smtClean="0"/>
              <a:t>January 2011 SCRLC Meeting: Sharing track best practices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817563"/>
            <a:ext cx="8081963" cy="6080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Track Readout Template: Profile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96900" y="1787525"/>
          <a:ext cx="8081962" cy="2296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25068"/>
                <a:gridCol w="575689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Track Vision,</a:t>
                      </a:r>
                      <a:r>
                        <a:rPr lang="en-US" baseline="0" dirty="0" smtClean="0"/>
                        <a:t> Mission, Value Proposition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Track Objective(s):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&lt;insert</a:t>
                      </a:r>
                      <a:r>
                        <a:rPr lang="en-US" sz="1400" baseline="0" dirty="0" smtClean="0"/>
                        <a:t> text here&gt;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Track Lead: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&lt;insert name(s)/companies here&gt;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Track Members: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&lt;insert name(s)/companies here&gt;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ew Cisco Black Template (02-09-07)">
  <a:themeElements>
    <a:clrScheme name="1_New Cisco Black Template (02-09-07) 1">
      <a:dk1>
        <a:srgbClr val="8E8E95"/>
      </a:dk1>
      <a:lt1>
        <a:srgbClr val="FFFFFF"/>
      </a:lt1>
      <a:dk2>
        <a:srgbClr val="000000"/>
      </a:dk2>
      <a:lt2>
        <a:srgbClr val="59B7D9"/>
      </a:lt2>
      <a:accent1>
        <a:srgbClr val="0183B7"/>
      </a:accent1>
      <a:accent2>
        <a:srgbClr val="B21A1A"/>
      </a:accent2>
      <a:accent3>
        <a:srgbClr val="AAAAAA"/>
      </a:accent3>
      <a:accent4>
        <a:srgbClr val="DADADA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1_New Cisco Black Template (02-09-07)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73025" tIns="36511" rIns="73025" bIns="36511" numCol="1" anchor="ctr" anchorCtr="0" compatLnSpc="1">
        <a:prstTxWarp prst="textNoShape">
          <a:avLst/>
        </a:prstTxWarp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73025" tIns="36511" rIns="73025" bIns="36511" numCol="1" anchor="ctr" anchorCtr="0" compatLnSpc="1">
        <a:prstTxWarp prst="textNoShape">
          <a:avLst/>
        </a:prstTxWarp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w Cisco Black Template (02-09-07) 1">
        <a:dk1>
          <a:srgbClr val="8E8E95"/>
        </a:dk1>
        <a:lt1>
          <a:srgbClr val="FFFFFF"/>
        </a:lt1>
        <a:dk2>
          <a:srgbClr val="000000"/>
        </a:dk2>
        <a:lt2>
          <a:srgbClr val="59B7D9"/>
        </a:lt2>
        <a:accent1>
          <a:srgbClr val="0183B7"/>
        </a:accent1>
        <a:accent2>
          <a:srgbClr val="B21A1A"/>
        </a:accent2>
        <a:accent3>
          <a:srgbClr val="AAAAAA"/>
        </a:accent3>
        <a:accent4>
          <a:srgbClr val="DADADA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21730</TotalTime>
  <Pages>28</Pages>
  <Words>2818</Words>
  <Application>Microsoft Office PowerPoint</Application>
  <PresentationFormat>On-screen Show (4:3)</PresentationFormat>
  <Paragraphs>427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Verdana</vt:lpstr>
      <vt:lpstr>Wingdings</vt:lpstr>
      <vt:lpstr>Calibri</vt:lpstr>
      <vt:lpstr>Times New Roman</vt:lpstr>
      <vt:lpstr>Arial Narrow</vt:lpstr>
      <vt:lpstr>1_New Cisco Black Template (02-09-07)</vt:lpstr>
      <vt:lpstr>Slide 1</vt:lpstr>
      <vt:lpstr>Slide 2</vt:lpstr>
      <vt:lpstr>SCRLC Vision/Mission</vt:lpstr>
      <vt:lpstr>Proposed Track Structure</vt:lpstr>
      <vt:lpstr>ISO 31000</vt:lpstr>
      <vt:lpstr>Alignment of Tracks to ISO 31000</vt:lpstr>
      <vt:lpstr>2010-2011 SCRLC Work Calendar</vt:lpstr>
      <vt:lpstr>Track Sessions: Direction</vt:lpstr>
      <vt:lpstr>Track Readout Template: Profile</vt:lpstr>
      <vt:lpstr>Track Readout Template: Deliverables</vt:lpstr>
      <vt:lpstr>Track Sessions: Attendees</vt:lpstr>
      <vt:lpstr>Appendices</vt:lpstr>
      <vt:lpstr>Current Track Objectives</vt:lpstr>
      <vt:lpstr>Track: SCRLC Governance</vt:lpstr>
      <vt:lpstr>WG: SCRM Best Practices &amp; Standards Development</vt:lpstr>
      <vt:lpstr>Track: Preparedness, BCP, and Recovery Planning</vt:lpstr>
      <vt:lpstr>Track: Regulatory Compliance</vt:lpstr>
      <vt:lpstr>Track: Supply Chain Security</vt:lpstr>
      <vt:lpstr>Track: Supply Chain Resiliency</vt:lpstr>
      <vt:lpstr>Track: Risk Assessment and Monitoring</vt:lpstr>
      <vt:lpstr>Track: Incident Detection &amp; Crisis Mgt</vt:lpstr>
      <vt:lpstr>Master Track Roster</vt:lpstr>
      <vt:lpstr>Current Track Objectives/Deliverables</vt:lpstr>
    </vt:vector>
  </TitlesOfParts>
  <Company>Cisco Systems,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Before You Begin: Assign Information Classification</dc:title>
  <dc:subject>Guide for Creating Powerpoint Presentations</dc:subject>
  <dc:creator>Cisco Systems, Inc.</dc:creator>
  <cp:keywords/>
  <dc:description/>
  <cp:lastModifiedBy>Information Technology</cp:lastModifiedBy>
  <cp:revision>787</cp:revision>
  <cp:lastPrinted>1999-01-27T00:54:54Z</cp:lastPrinted>
  <dcterms:created xsi:type="dcterms:W3CDTF">2007-02-08T20:17:33Z</dcterms:created>
  <dcterms:modified xsi:type="dcterms:W3CDTF">2010-05-18T03:18:38Z</dcterms:modified>
</cp:coreProperties>
</file>