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33"/>
  </p:notesMasterIdLst>
  <p:handoutMasterIdLst>
    <p:handoutMasterId r:id="rId34"/>
  </p:handoutMasterIdLst>
  <p:sldIdLst>
    <p:sldId id="270" r:id="rId2"/>
    <p:sldId id="384" r:id="rId3"/>
    <p:sldId id="383" r:id="rId4"/>
    <p:sldId id="385" r:id="rId5"/>
    <p:sldId id="378" r:id="rId6"/>
    <p:sldId id="327" r:id="rId7"/>
    <p:sldId id="389" r:id="rId8"/>
    <p:sldId id="388" r:id="rId9"/>
    <p:sldId id="329" r:id="rId10"/>
    <p:sldId id="354" r:id="rId11"/>
    <p:sldId id="404" r:id="rId12"/>
    <p:sldId id="403" r:id="rId13"/>
    <p:sldId id="332" r:id="rId14"/>
    <p:sldId id="333" r:id="rId15"/>
    <p:sldId id="387" r:id="rId16"/>
    <p:sldId id="390" r:id="rId17"/>
    <p:sldId id="392" r:id="rId18"/>
    <p:sldId id="345" r:id="rId19"/>
    <p:sldId id="393" r:id="rId20"/>
    <p:sldId id="401" r:id="rId21"/>
    <p:sldId id="402" r:id="rId22"/>
    <p:sldId id="395" r:id="rId23"/>
    <p:sldId id="396" r:id="rId24"/>
    <p:sldId id="397" r:id="rId25"/>
    <p:sldId id="347" r:id="rId26"/>
    <p:sldId id="360" r:id="rId27"/>
    <p:sldId id="381" r:id="rId28"/>
    <p:sldId id="352" r:id="rId29"/>
    <p:sldId id="399" r:id="rId30"/>
    <p:sldId id="400" r:id="rId31"/>
    <p:sldId id="353" r:id="rId3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0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0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0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0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0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099B"/>
    <a:srgbClr val="FF8000"/>
    <a:srgbClr val="000000"/>
    <a:srgbClr val="00FF00"/>
    <a:srgbClr val="F7F7F7"/>
    <a:srgbClr val="46FB37"/>
    <a:srgbClr val="1208AC"/>
    <a:srgbClr val="E4E4F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57" autoAdjust="0"/>
    <p:restoredTop sz="64148" autoAdjust="0"/>
  </p:normalViewPr>
  <p:slideViewPr>
    <p:cSldViewPr>
      <p:cViewPr varScale="1">
        <p:scale>
          <a:sx n="50" d="100"/>
          <a:sy n="50" d="100"/>
        </p:scale>
        <p:origin x="-10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688"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20Research\SCM2\figures\Mobile%20Mark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y%20Research\C_Code_Numerical_Study_Beliefs_Random\omega_0730_10compon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Nokia</c:v>
                </c:pt>
              </c:strCache>
            </c:strRef>
          </c:tx>
          <c:spPr>
            <a:ln w="25400">
              <a:solidFill>
                <a:srgbClr val="002060"/>
              </a:solidFill>
            </a:ln>
          </c:spPr>
          <c:marker>
            <c:symbol val="diamond"/>
            <c:size val="6"/>
            <c:spPr>
              <a:solidFill>
                <a:srgbClr val="002060"/>
              </a:solidFill>
              <a:ln>
                <a:solidFill>
                  <a:srgbClr val="002060"/>
                </a:solidFill>
              </a:ln>
            </c:spPr>
          </c:marker>
          <c:xVal>
            <c:numRef>
              <c:f>Sheet1!$A$2:$A$9</c:f>
              <c:numCache>
                <c:formatCode>General</c:formatCode>
                <c:ptCount val="8"/>
                <c:pt idx="0">
                  <c:v>1997</c:v>
                </c:pt>
                <c:pt idx="1">
                  <c:v>1998</c:v>
                </c:pt>
                <c:pt idx="2">
                  <c:v>1999</c:v>
                </c:pt>
                <c:pt idx="3">
                  <c:v>2000</c:v>
                </c:pt>
                <c:pt idx="4">
                  <c:v>2001</c:v>
                </c:pt>
                <c:pt idx="5">
                  <c:v>2002</c:v>
                </c:pt>
                <c:pt idx="6">
                  <c:v>2003</c:v>
                </c:pt>
                <c:pt idx="7">
                  <c:v>2004</c:v>
                </c:pt>
              </c:numCache>
            </c:numRef>
          </c:xVal>
          <c:yVal>
            <c:numRef>
              <c:f>Sheet1!$B$2:$B$9</c:f>
              <c:numCache>
                <c:formatCode>General</c:formatCode>
                <c:ptCount val="8"/>
                <c:pt idx="0">
                  <c:v>0.19100000000000039</c:v>
                </c:pt>
                <c:pt idx="1">
                  <c:v>0.22500000000000045</c:v>
                </c:pt>
                <c:pt idx="2">
                  <c:v>0.26900000000000002</c:v>
                </c:pt>
                <c:pt idx="3">
                  <c:v>0.30600000000000038</c:v>
                </c:pt>
                <c:pt idx="4">
                  <c:v>0.35000000000000031</c:v>
                </c:pt>
                <c:pt idx="5">
                  <c:v>0.35100000000000031</c:v>
                </c:pt>
                <c:pt idx="6">
                  <c:v>0.34700000000000103</c:v>
                </c:pt>
                <c:pt idx="7">
                  <c:v>0.30700000000000038</c:v>
                </c:pt>
              </c:numCache>
            </c:numRef>
          </c:yVal>
        </c:ser>
        <c:ser>
          <c:idx val="1"/>
          <c:order val="1"/>
          <c:tx>
            <c:strRef>
              <c:f>Sheet1!$C$1</c:f>
              <c:strCache>
                <c:ptCount val="1"/>
                <c:pt idx="0">
                  <c:v>Motorola</c:v>
                </c:pt>
              </c:strCache>
            </c:strRef>
          </c:tx>
          <c:spPr>
            <a:ln w="25400"/>
          </c:spPr>
          <c:marker>
            <c:symbol val="square"/>
            <c:size val="6"/>
          </c:marker>
          <c:xVal>
            <c:numRef>
              <c:f>Sheet1!$A$2:$A$9</c:f>
              <c:numCache>
                <c:formatCode>General</c:formatCode>
                <c:ptCount val="8"/>
                <c:pt idx="0">
                  <c:v>1997</c:v>
                </c:pt>
                <c:pt idx="1">
                  <c:v>1998</c:v>
                </c:pt>
                <c:pt idx="2">
                  <c:v>1999</c:v>
                </c:pt>
                <c:pt idx="3">
                  <c:v>2000</c:v>
                </c:pt>
                <c:pt idx="4">
                  <c:v>2001</c:v>
                </c:pt>
                <c:pt idx="5">
                  <c:v>2002</c:v>
                </c:pt>
                <c:pt idx="6">
                  <c:v>2003</c:v>
                </c:pt>
                <c:pt idx="7">
                  <c:v>2004</c:v>
                </c:pt>
              </c:numCache>
            </c:numRef>
          </c:xVal>
          <c:yVal>
            <c:numRef>
              <c:f>Sheet1!$C$2:$C$9</c:f>
              <c:numCache>
                <c:formatCode>General</c:formatCode>
                <c:ptCount val="8"/>
                <c:pt idx="0">
                  <c:v>0.23500000000000001</c:v>
                </c:pt>
                <c:pt idx="1">
                  <c:v>0.19500000000000048</c:v>
                </c:pt>
                <c:pt idx="2">
                  <c:v>0.16900000000000051</c:v>
                </c:pt>
                <c:pt idx="3">
                  <c:v>0.14600000000000021</c:v>
                </c:pt>
                <c:pt idx="4">
                  <c:v>0.14800000000000021</c:v>
                </c:pt>
                <c:pt idx="5">
                  <c:v>0.16900000000000051</c:v>
                </c:pt>
                <c:pt idx="6">
                  <c:v>0.14500000000000021</c:v>
                </c:pt>
                <c:pt idx="7">
                  <c:v>0.15400000000000041</c:v>
                </c:pt>
              </c:numCache>
            </c:numRef>
          </c:yVal>
        </c:ser>
        <c:ser>
          <c:idx val="2"/>
          <c:order val="2"/>
          <c:tx>
            <c:strRef>
              <c:f>Sheet1!$D$1</c:f>
              <c:strCache>
                <c:ptCount val="1"/>
                <c:pt idx="0">
                  <c:v>Ericsson</c:v>
                </c:pt>
              </c:strCache>
            </c:strRef>
          </c:tx>
          <c:spPr>
            <a:ln w="25400"/>
          </c:spPr>
          <c:marker>
            <c:symbol val="triangle"/>
            <c:size val="6"/>
          </c:marker>
          <c:xVal>
            <c:numRef>
              <c:f>Sheet1!$A$2:$A$9</c:f>
              <c:numCache>
                <c:formatCode>General</c:formatCode>
                <c:ptCount val="8"/>
                <c:pt idx="0">
                  <c:v>1997</c:v>
                </c:pt>
                <c:pt idx="1">
                  <c:v>1998</c:v>
                </c:pt>
                <c:pt idx="2">
                  <c:v>1999</c:v>
                </c:pt>
                <c:pt idx="3">
                  <c:v>2000</c:v>
                </c:pt>
                <c:pt idx="4">
                  <c:v>2001</c:v>
                </c:pt>
                <c:pt idx="5">
                  <c:v>2002</c:v>
                </c:pt>
                <c:pt idx="6">
                  <c:v>2003</c:v>
                </c:pt>
                <c:pt idx="7">
                  <c:v>2004</c:v>
                </c:pt>
              </c:numCache>
            </c:numRef>
          </c:xVal>
          <c:yVal>
            <c:numRef>
              <c:f>Sheet1!$D$2:$D$9</c:f>
              <c:numCache>
                <c:formatCode>General</c:formatCode>
                <c:ptCount val="8"/>
                <c:pt idx="0">
                  <c:v>0.14800000000000021</c:v>
                </c:pt>
                <c:pt idx="1">
                  <c:v>0.15100000000000041</c:v>
                </c:pt>
                <c:pt idx="2">
                  <c:v>0.10500000000000002</c:v>
                </c:pt>
                <c:pt idx="3">
                  <c:v>0.1</c:v>
                </c:pt>
                <c:pt idx="4">
                  <c:v>6.7000000000000212E-2</c:v>
                </c:pt>
                <c:pt idx="5">
                  <c:v>5.4000000000000201E-2</c:v>
                </c:pt>
                <c:pt idx="6">
                  <c:v>5.1000000000000004E-2</c:v>
                </c:pt>
                <c:pt idx="7">
                  <c:v>6.2000000000000201E-2</c:v>
                </c:pt>
              </c:numCache>
            </c:numRef>
          </c:yVal>
        </c:ser>
        <c:ser>
          <c:idx val="3"/>
          <c:order val="3"/>
          <c:tx>
            <c:strRef>
              <c:f>Sheet1!$E$1</c:f>
              <c:strCache>
                <c:ptCount val="1"/>
                <c:pt idx="0">
                  <c:v>Samsung</c:v>
                </c:pt>
              </c:strCache>
            </c:strRef>
          </c:tx>
          <c:spPr>
            <a:ln>
              <a:solidFill>
                <a:srgbClr val="00B050"/>
              </a:solidFill>
            </a:ln>
          </c:spPr>
          <c:marker>
            <c:symbol val="x"/>
            <c:size val="9"/>
            <c:spPr>
              <a:noFill/>
              <a:ln>
                <a:solidFill>
                  <a:srgbClr val="00B050"/>
                </a:solidFill>
              </a:ln>
            </c:spPr>
          </c:marker>
          <c:xVal>
            <c:numRef>
              <c:f>Sheet1!$A$2:$A$9</c:f>
              <c:numCache>
                <c:formatCode>General</c:formatCode>
                <c:ptCount val="8"/>
                <c:pt idx="0">
                  <c:v>1997</c:v>
                </c:pt>
                <c:pt idx="1">
                  <c:v>1998</c:v>
                </c:pt>
                <c:pt idx="2">
                  <c:v>1999</c:v>
                </c:pt>
                <c:pt idx="3">
                  <c:v>2000</c:v>
                </c:pt>
                <c:pt idx="4">
                  <c:v>2001</c:v>
                </c:pt>
                <c:pt idx="5">
                  <c:v>2002</c:v>
                </c:pt>
                <c:pt idx="6">
                  <c:v>2003</c:v>
                </c:pt>
                <c:pt idx="7">
                  <c:v>2004</c:v>
                </c:pt>
              </c:numCache>
            </c:numRef>
          </c:xVal>
          <c:yVal>
            <c:numRef>
              <c:f>Sheet1!$E$2:$E$9</c:f>
              <c:numCache>
                <c:formatCode>General</c:formatCode>
                <c:ptCount val="8"/>
                <c:pt idx="1">
                  <c:v>2.7000000000000128E-2</c:v>
                </c:pt>
                <c:pt idx="2">
                  <c:v>4.6000000000000013E-2</c:v>
                </c:pt>
                <c:pt idx="3">
                  <c:v>5.0000000000000114E-2</c:v>
                </c:pt>
                <c:pt idx="4">
                  <c:v>7.1000000000000021E-2</c:v>
                </c:pt>
                <c:pt idx="5">
                  <c:v>9.7000000000000045E-2</c:v>
                </c:pt>
                <c:pt idx="6">
                  <c:v>0.10500000000000002</c:v>
                </c:pt>
                <c:pt idx="7">
                  <c:v>0.126</c:v>
                </c:pt>
              </c:numCache>
            </c:numRef>
          </c:yVal>
        </c:ser>
        <c:axId val="37435648"/>
        <c:axId val="37446016"/>
      </c:scatterChart>
      <c:valAx>
        <c:axId val="37435648"/>
        <c:scaling>
          <c:orientation val="minMax"/>
          <c:max val="2004"/>
          <c:min val="1997"/>
        </c:scaling>
        <c:axPos val="b"/>
        <c:numFmt formatCode="General" sourceLinked="1"/>
        <c:majorTickMark val="none"/>
        <c:tickLblPos val="nextTo"/>
        <c:crossAx val="37446016"/>
        <c:crosses val="autoZero"/>
        <c:crossBetween val="midCat"/>
        <c:majorUnit val="1"/>
      </c:valAx>
      <c:valAx>
        <c:axId val="37446016"/>
        <c:scaling>
          <c:orientation val="minMax"/>
        </c:scaling>
        <c:axPos val="l"/>
        <c:numFmt formatCode="0%" sourceLinked="0"/>
        <c:majorTickMark val="none"/>
        <c:tickLblPos val="nextTo"/>
        <c:crossAx val="37435648"/>
        <c:crosses val="autoZero"/>
        <c:crossBetween val="midCat"/>
        <c:majorUnit val="0.1"/>
      </c:valAx>
      <c:spPr>
        <a:ln w="25400">
          <a:solidFill>
            <a:sysClr val="windowText" lastClr="000000"/>
          </a:solidFill>
        </a:ln>
      </c:spPr>
    </c:plotArea>
    <c:plotVisOnly val="1"/>
  </c:chart>
  <c:txPr>
    <a:bodyPr/>
    <a:lstStyle/>
    <a:p>
      <a:pPr>
        <a:defRPr sz="14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132414698162729"/>
          <c:y val="9.7518518518518491E-2"/>
          <c:w val="0.83242935258092765"/>
          <c:h val="0.8281974336541319"/>
        </c:manualLayout>
      </c:layout>
      <c:scatterChart>
        <c:scatterStyle val="lineMarker"/>
        <c:ser>
          <c:idx val="1"/>
          <c:order val="1"/>
          <c:tx>
            <c:strRef>
              <c:f>Sheet5!$J$1</c:f>
              <c:strCache>
                <c:ptCount val="1"/>
                <c:pt idx="0">
                  <c:v>Error on the expected profit</c:v>
                </c:pt>
              </c:strCache>
            </c:strRef>
          </c:tx>
          <c:spPr>
            <a:ln w="19050">
              <a:solidFill>
                <a:sysClr val="windowText" lastClr="000000"/>
              </a:solidFill>
            </a:ln>
          </c:spPr>
          <c:marker>
            <c:symbol val="square"/>
            <c:size val="10"/>
          </c:marker>
          <c:xVal>
            <c:numRef>
              <c:f>Sheet5!$I$2:$I$52</c:f>
              <c:numCache>
                <c:formatCode>General</c:formatCode>
                <c:ptCount val="5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numCache>
            </c:numRef>
          </c:xVal>
          <c:yVal>
            <c:numRef>
              <c:f>Sheet5!$J$2:$J$52</c:f>
              <c:numCache>
                <c:formatCode>General</c:formatCode>
                <c:ptCount val="51"/>
                <c:pt idx="0">
                  <c:v>15.43</c:v>
                </c:pt>
                <c:pt idx="1">
                  <c:v>15.47</c:v>
                </c:pt>
                <c:pt idx="2">
                  <c:v>12.81</c:v>
                </c:pt>
                <c:pt idx="3">
                  <c:v>12.78</c:v>
                </c:pt>
                <c:pt idx="4">
                  <c:v>12.93</c:v>
                </c:pt>
                <c:pt idx="5">
                  <c:v>12.89</c:v>
                </c:pt>
                <c:pt idx="6">
                  <c:v>12.8</c:v>
                </c:pt>
                <c:pt idx="7">
                  <c:v>12.72</c:v>
                </c:pt>
                <c:pt idx="8">
                  <c:v>12.7</c:v>
                </c:pt>
                <c:pt idx="9">
                  <c:v>12.82</c:v>
                </c:pt>
                <c:pt idx="10">
                  <c:v>12.73</c:v>
                </c:pt>
                <c:pt idx="11">
                  <c:v>12.75</c:v>
                </c:pt>
                <c:pt idx="12">
                  <c:v>12.7</c:v>
                </c:pt>
                <c:pt idx="13">
                  <c:v>12.66</c:v>
                </c:pt>
                <c:pt idx="14">
                  <c:v>12.65</c:v>
                </c:pt>
                <c:pt idx="15">
                  <c:v>12.69</c:v>
                </c:pt>
                <c:pt idx="16">
                  <c:v>12.67</c:v>
                </c:pt>
              </c:numCache>
            </c:numRef>
          </c:yVal>
        </c:ser>
        <c:ser>
          <c:idx val="0"/>
          <c:order val="0"/>
          <c:tx>
            <c:strRef>
              <c:f>'C:\My Research\C_Code_Numerical_Study_Beliefs_Random\[omega_0730_5.xlsx]Sheet5'!$J$1</c:f>
              <c:strCache>
                <c:ptCount val="1"/>
                <c:pt idx="0">
                  <c:v>Error on the expected profit</c:v>
                </c:pt>
              </c:strCache>
            </c:strRef>
          </c:tx>
          <c:spPr>
            <a:ln w="19050">
              <a:solidFill>
                <a:schemeClr val="tx1"/>
              </a:solidFill>
            </a:ln>
          </c:spPr>
          <c:marker>
            <c:symbol val="triangle"/>
            <c:size val="10"/>
            <c:spPr>
              <a:solidFill>
                <a:schemeClr val="tx1"/>
              </a:solidFill>
              <a:ln>
                <a:solidFill>
                  <a:schemeClr val="tx1"/>
                </a:solidFill>
              </a:ln>
            </c:spPr>
          </c:marker>
          <c:xVal>
            <c:numRef>
              <c:f>'C:\My Research\C_Code_Numerical_Study_Beliefs_Random\[omega_0730_5.xlsx]Sheet5'!$I$2:$I$52</c:f>
              <c:numCache>
                <c:formatCode>General</c:formatCode>
                <c:ptCount val="51"/>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numCache>
            </c:numRef>
          </c:xVal>
          <c:yVal>
            <c:numRef>
              <c:f>'C:\My Research\C_Code_Numerical_Study_Beliefs_Random\[omega_0730_5.xlsx]Sheet5'!$J$2:$J$52</c:f>
              <c:numCache>
                <c:formatCode>General</c:formatCode>
                <c:ptCount val="51"/>
                <c:pt idx="0">
                  <c:v>16.559999999999999</c:v>
                </c:pt>
                <c:pt idx="1">
                  <c:v>16.610000000000031</c:v>
                </c:pt>
                <c:pt idx="2">
                  <c:v>13.25</c:v>
                </c:pt>
                <c:pt idx="3">
                  <c:v>13.1</c:v>
                </c:pt>
                <c:pt idx="4">
                  <c:v>13.09</c:v>
                </c:pt>
                <c:pt idx="5">
                  <c:v>13.18</c:v>
                </c:pt>
                <c:pt idx="6">
                  <c:v>13.11</c:v>
                </c:pt>
                <c:pt idx="7">
                  <c:v>13.04</c:v>
                </c:pt>
                <c:pt idx="8">
                  <c:v>13.07</c:v>
                </c:pt>
                <c:pt idx="9">
                  <c:v>13.13</c:v>
                </c:pt>
                <c:pt idx="10">
                  <c:v>13.12</c:v>
                </c:pt>
                <c:pt idx="11">
                  <c:v>13.07</c:v>
                </c:pt>
                <c:pt idx="12">
                  <c:v>13.01</c:v>
                </c:pt>
                <c:pt idx="13">
                  <c:v>13.06</c:v>
                </c:pt>
                <c:pt idx="14">
                  <c:v>13.03</c:v>
                </c:pt>
                <c:pt idx="15">
                  <c:v>13.04</c:v>
                </c:pt>
                <c:pt idx="16">
                  <c:v>13.03</c:v>
                </c:pt>
              </c:numCache>
            </c:numRef>
          </c:yVal>
        </c:ser>
        <c:axId val="42093184"/>
        <c:axId val="42095360"/>
      </c:scatterChart>
      <c:valAx>
        <c:axId val="42093184"/>
        <c:scaling>
          <c:orientation val="minMax"/>
          <c:max val="19"/>
          <c:min val="3"/>
        </c:scaling>
        <c:axPos val="b"/>
        <c:numFmt formatCode="General" sourceLinked="1"/>
        <c:majorTickMark val="none"/>
        <c:tickLblPos val="nextTo"/>
        <c:spPr>
          <a:ln w="25400">
            <a:solidFill>
              <a:sysClr val="windowText" lastClr="000000"/>
            </a:solidFill>
          </a:ln>
        </c:spPr>
        <c:txPr>
          <a:bodyPr/>
          <a:lstStyle/>
          <a:p>
            <a:pPr>
              <a:defRPr sz="1400" b="0"/>
            </a:pPr>
            <a:endParaRPr lang="en-US"/>
          </a:p>
        </c:txPr>
        <c:crossAx val="42095360"/>
        <c:crosses val="autoZero"/>
        <c:crossBetween val="midCat"/>
        <c:majorUnit val="1"/>
      </c:valAx>
      <c:valAx>
        <c:axId val="42095360"/>
        <c:scaling>
          <c:orientation val="minMax"/>
          <c:max val="18"/>
          <c:min val="12"/>
        </c:scaling>
        <c:axPos val="l"/>
        <c:majorGridlines>
          <c:spPr>
            <a:ln>
              <a:solidFill>
                <a:schemeClr val="bg1"/>
              </a:solidFill>
            </a:ln>
          </c:spPr>
        </c:majorGridlines>
        <c:numFmt formatCode="General" sourceLinked="1"/>
        <c:majorTickMark val="none"/>
        <c:tickLblPos val="nextTo"/>
        <c:spPr>
          <a:ln w="25400">
            <a:solidFill>
              <a:sysClr val="windowText" lastClr="000000"/>
            </a:solidFill>
          </a:ln>
        </c:spPr>
        <c:txPr>
          <a:bodyPr/>
          <a:lstStyle/>
          <a:p>
            <a:pPr>
              <a:defRPr sz="1400"/>
            </a:pPr>
            <a:endParaRPr lang="en-US"/>
          </a:p>
        </c:txPr>
        <c:crossAx val="42093184"/>
        <c:crosses val="autoZero"/>
        <c:crossBetween val="midCat"/>
        <c:majorUnit val="2"/>
        <c:minorUnit val="0.4"/>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drawing1.xml><?xml version="1.0" encoding="utf-8"?>
<c:userShapes xmlns:c="http://schemas.openxmlformats.org/drawingml/2006/chart">
  <cdr:relSizeAnchor xmlns:cdr="http://schemas.openxmlformats.org/drawingml/2006/chartDrawing">
    <cdr:from>
      <cdr:x>0.23714</cdr:x>
      <cdr:y>0.82192</cdr:y>
    </cdr:from>
    <cdr:to>
      <cdr:x>0.41212</cdr:x>
      <cdr:y>0.89385</cdr:y>
    </cdr:to>
    <cdr:sp macro="" textlink="">
      <cdr:nvSpPr>
        <cdr:cNvPr id="2" name="TextBox 10"/>
        <cdr:cNvSpPr txBox="1"/>
      </cdr:nvSpPr>
      <cdr:spPr>
        <a:xfrm xmlns:a="http://schemas.openxmlformats.org/drawingml/2006/main">
          <a:off x="1844275" y="4572000"/>
          <a:ext cx="1360887" cy="400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algn="r" rtl="0" fontAlgn="base">
            <a:spcBef>
              <a:spcPct val="0"/>
            </a:spcBef>
            <a:spcAft>
              <a:spcPct val="0"/>
            </a:spcAft>
            <a:defRPr sz="2000" kern="1200">
              <a:solidFill>
                <a:sysClr val="windowText" lastClr="000000"/>
              </a:solidFill>
              <a:latin typeface="Times New Roman" pitchFamily="18" charset="0"/>
              <a:cs typeface="Times New Roman" pitchFamily="18" charset="0"/>
            </a:defRPr>
          </a:lvl1pPr>
          <a:lvl2pPr marL="457200" algn="r" rtl="0" fontAlgn="base">
            <a:spcBef>
              <a:spcPct val="0"/>
            </a:spcBef>
            <a:spcAft>
              <a:spcPct val="0"/>
            </a:spcAft>
            <a:defRPr sz="2000" kern="1200">
              <a:solidFill>
                <a:sysClr val="windowText" lastClr="000000"/>
              </a:solidFill>
              <a:latin typeface="Times New Roman" pitchFamily="18" charset="0"/>
              <a:cs typeface="Times New Roman" pitchFamily="18" charset="0"/>
            </a:defRPr>
          </a:lvl2pPr>
          <a:lvl3pPr marL="914400" algn="r" rtl="0" fontAlgn="base">
            <a:spcBef>
              <a:spcPct val="0"/>
            </a:spcBef>
            <a:spcAft>
              <a:spcPct val="0"/>
            </a:spcAft>
            <a:defRPr sz="2000" kern="1200">
              <a:solidFill>
                <a:sysClr val="windowText" lastClr="000000"/>
              </a:solidFill>
              <a:latin typeface="Times New Roman" pitchFamily="18" charset="0"/>
              <a:cs typeface="Times New Roman" pitchFamily="18" charset="0"/>
            </a:defRPr>
          </a:lvl3pPr>
          <a:lvl4pPr marL="1371600" algn="r" rtl="0" fontAlgn="base">
            <a:spcBef>
              <a:spcPct val="0"/>
            </a:spcBef>
            <a:spcAft>
              <a:spcPct val="0"/>
            </a:spcAft>
            <a:defRPr sz="2000" kern="1200">
              <a:solidFill>
                <a:sysClr val="windowText" lastClr="000000"/>
              </a:solidFill>
              <a:latin typeface="Times New Roman" pitchFamily="18" charset="0"/>
              <a:cs typeface="Times New Roman" pitchFamily="18" charset="0"/>
            </a:defRPr>
          </a:lvl4pPr>
          <a:lvl5pPr marL="1828800" algn="r" rtl="0" fontAlgn="base">
            <a:spcBef>
              <a:spcPct val="0"/>
            </a:spcBef>
            <a:spcAft>
              <a:spcPct val="0"/>
            </a:spcAft>
            <a:defRPr sz="2000" kern="1200">
              <a:solidFill>
                <a:sysClr val="windowText" lastClr="000000"/>
              </a:solidFill>
              <a:latin typeface="Times New Roman" pitchFamily="18" charset="0"/>
              <a:cs typeface="Times New Roman" pitchFamily="18" charset="0"/>
            </a:defRPr>
          </a:lvl5pPr>
          <a:lvl6pPr marL="2286000" algn="l" defTabSz="914400" rtl="0" eaLnBrk="1" latinLnBrk="0" hangingPunct="1">
            <a:defRPr sz="2000" kern="1200">
              <a:solidFill>
                <a:sysClr val="windowText" lastClr="000000"/>
              </a:solidFill>
              <a:latin typeface="Times New Roman" pitchFamily="18" charset="0"/>
              <a:cs typeface="Times New Roman" pitchFamily="18" charset="0"/>
            </a:defRPr>
          </a:lvl6pPr>
          <a:lvl7pPr marL="2743200" algn="l" defTabSz="914400" rtl="0" eaLnBrk="1" latinLnBrk="0" hangingPunct="1">
            <a:defRPr sz="2000" kern="1200">
              <a:solidFill>
                <a:sysClr val="windowText" lastClr="000000"/>
              </a:solidFill>
              <a:latin typeface="Times New Roman" pitchFamily="18" charset="0"/>
              <a:cs typeface="Times New Roman" pitchFamily="18" charset="0"/>
            </a:defRPr>
          </a:lvl7pPr>
          <a:lvl8pPr marL="3200400" algn="l" defTabSz="914400" rtl="0" eaLnBrk="1" latinLnBrk="0" hangingPunct="1">
            <a:defRPr sz="2000" kern="1200">
              <a:solidFill>
                <a:sysClr val="windowText" lastClr="000000"/>
              </a:solidFill>
              <a:latin typeface="Times New Roman" pitchFamily="18" charset="0"/>
              <a:cs typeface="Times New Roman" pitchFamily="18" charset="0"/>
            </a:defRPr>
          </a:lvl8pPr>
          <a:lvl9pPr marL="3657600" algn="l" defTabSz="914400" rtl="0" eaLnBrk="1" latinLnBrk="0" hangingPunct="1">
            <a:defRPr sz="2000" kern="1200">
              <a:solidFill>
                <a:sysClr val="windowText" lastClr="000000"/>
              </a:solidFill>
              <a:latin typeface="Times New Roman" pitchFamily="18" charset="0"/>
              <a:cs typeface="Times New Roman" pitchFamily="18" charset="0"/>
            </a:defRPr>
          </a:lvl9pPr>
        </a:lstStyle>
        <a:p xmlns:a="http://schemas.openxmlformats.org/drawingml/2006/main">
          <a:r>
            <a:rPr lang="en-US" b="1" dirty="0" smtClean="0"/>
            <a:t>Samsung</a:t>
          </a:r>
          <a:endParaRPr lang="en-US"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1" tIns="48326" rIns="96651" bIns="48326"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51" tIns="48326" rIns="96651" bIns="48326" rtlCol="0"/>
          <a:lstStyle>
            <a:lvl1pPr algn="r">
              <a:defRPr sz="1200"/>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51" tIns="48326" rIns="96651" bIns="4832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51" tIns="48326" rIns="96651" bIns="48326" rtlCol="0" anchor="b"/>
          <a:lstStyle>
            <a:lvl1pPr algn="r">
              <a:defRPr sz="1200"/>
            </a:lvl1pPr>
          </a:lstStyle>
          <a:p>
            <a:pPr>
              <a:defRPr/>
            </a:pPr>
            <a:fld id="{F38FE3A8-0B10-4612-8BF9-50405713F55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l">
              <a:defRPr sz="1200"/>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l">
              <a:defRPr sz="1200"/>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a:defRPr sz="1200"/>
            </a:lvl1pPr>
          </a:lstStyle>
          <a:p>
            <a:pPr>
              <a:defRPr/>
            </a:pPr>
            <a:fld id="{ED015A1A-79AA-4ED0-8136-593C7E0522A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xbitlabs.com/articles/editoria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mailt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0B65F302-8B42-4E46-A250-26880FF2A55B}"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p:spPr>
        <p:txBody>
          <a:bodyPr/>
          <a:lstStyle/>
          <a:p>
            <a:fld id="{20263432-8821-40F0-BB5D-63E63ACE8A3C}" type="slidenum">
              <a:rPr lang="en-US" smtClean="0"/>
              <a:pPr/>
              <a:t>10</a:t>
            </a:fld>
            <a:endParaRPr lang="en-US" smtClean="0"/>
          </a:p>
        </p:txBody>
      </p:sp>
      <p:sp>
        <p:nvSpPr>
          <p:cNvPr id="293890" name="Rectangle 2"/>
          <p:cNvSpPr>
            <a:spLocks noGrp="1" noRot="1" noChangeAspect="1" noChangeArrowheads="1" noTextEdit="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ln>
        </p:spPr>
        <p:txBody>
          <a:bodyPr/>
          <a:lstStyle/>
          <a:p>
            <a:pPr eaLnBrk="1" hangingPunct="1">
              <a:spcAft>
                <a:spcPct val="50000"/>
              </a:spcAft>
            </a:pPr>
            <a:endParaRPr lang="en-US"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Slide Image Placeholder 1"/>
          <p:cNvSpPr>
            <a:spLocks noGrp="1" noRot="1" noChangeAspect="1" noTextEdit="1"/>
          </p:cNvSpPr>
          <p:nvPr>
            <p:ph type="sldImg"/>
          </p:nvPr>
        </p:nvSpPr>
        <p:spPr>
          <a:ln/>
        </p:spPr>
      </p:sp>
      <p:sp>
        <p:nvSpPr>
          <p:cNvPr id="295938" name="Notes Placeholder 2"/>
          <p:cNvSpPr>
            <a:spLocks noGrp="1"/>
          </p:cNvSpPr>
          <p:nvPr>
            <p:ph type="body" idx="1"/>
          </p:nvPr>
        </p:nvSpPr>
        <p:spPr>
          <a:noFill/>
          <a:ln/>
        </p:spPr>
        <p:txBody>
          <a:bodyPr/>
          <a:lstStyle/>
          <a:p>
            <a:pPr eaLnBrk="1" hangingPunct="1"/>
            <a:endParaRPr lang="en-US" smtClean="0"/>
          </a:p>
        </p:txBody>
      </p:sp>
      <p:sp>
        <p:nvSpPr>
          <p:cNvPr id="295939" name="Slide Number Placeholder 3"/>
          <p:cNvSpPr>
            <a:spLocks noGrp="1"/>
          </p:cNvSpPr>
          <p:nvPr>
            <p:ph type="sldNum" sz="quarter" idx="5"/>
          </p:nvPr>
        </p:nvSpPr>
        <p:spPr>
          <a:noFill/>
        </p:spPr>
        <p:txBody>
          <a:bodyPr/>
          <a:lstStyle/>
          <a:p>
            <a:fld id="{B7B18350-814F-4B4D-8534-E6FD8E7D21F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p:spPr>
        <p:txBody>
          <a:bodyPr/>
          <a:lstStyle/>
          <a:p>
            <a:fld id="{A281204A-232E-4DD4-A210-24C2AAEB292F}" type="slidenum">
              <a:rPr lang="en-US" smtClean="0"/>
              <a:pPr/>
              <a:t>12</a:t>
            </a:fld>
            <a:endParaRPr lang="en-US" smtClean="0"/>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p:spPr>
        <p:txBody>
          <a:bodyPr/>
          <a:lstStyle/>
          <a:p>
            <a:fld id="{830A247F-5EAC-4A06-80FA-77910DFEA2A5}" type="slidenum">
              <a:rPr lang="en-US" smtClean="0"/>
              <a:pPr/>
              <a:t>13</a:t>
            </a:fld>
            <a:endParaRPr lang="en-US" smtClean="0"/>
          </a:p>
        </p:txBody>
      </p:sp>
      <p:sp>
        <p:nvSpPr>
          <p:cNvPr id="300034"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p:spPr>
        <p:txBody>
          <a:bodyPr/>
          <a:lstStyle/>
          <a:p>
            <a:pPr marL="241629" indent="-241629" eaLnBrk="1" hangingPunct="1">
              <a:defRPr/>
            </a:pPr>
            <a:r>
              <a:rPr lang="en-US" dirty="0" smtClean="0"/>
              <a:t>Why “expected profit” given you consider “low probability” events?</a:t>
            </a:r>
          </a:p>
          <a:p>
            <a:pPr marL="241629" indent="-241629" eaLnBrk="1" hangingPunct="1">
              <a:defRPr/>
            </a:pPr>
            <a:r>
              <a:rPr lang="en-US" dirty="0" smtClean="0"/>
              <a:t>-- We are not talking about individual event. We talk about the consequence. We pull all possible risks together so that the likelihood of having a disruption becomes not so small.</a:t>
            </a:r>
          </a:p>
          <a:p>
            <a:pPr marL="241629" indent="-241629" eaLnBrk="1" hangingPunct="1">
              <a:defRPr/>
            </a:pPr>
            <a:r>
              <a:rPr lang="en-US" dirty="0" smtClean="0"/>
              <a:t>-- Under the B2B environment, it is reasonable to assume the manager cares more about the expected profit than the worst scenario.</a:t>
            </a:r>
          </a:p>
          <a:p>
            <a:pPr marL="241629" indent="-241629" eaLnBrk="1" hangingPunct="1">
              <a:defRPr/>
            </a:pPr>
            <a:endParaRPr lang="en-US" dirty="0" smtClean="0"/>
          </a:p>
          <a:p>
            <a:pPr marL="241629" indent="-241629" eaLnBrk="1" hangingPunct="1">
              <a:buFontTx/>
              <a:buAutoNum type="arabicPeriod"/>
              <a:defRPr/>
            </a:pPr>
            <a:r>
              <a:rPr lang="en-US" dirty="0" smtClean="0"/>
              <a:t>We use a non-cooperative game to model the competition to be first to secure the shared backup capacity</a:t>
            </a:r>
          </a:p>
          <a:p>
            <a:pPr marL="241629" indent="-241629" eaLnBrk="1" hangingPunct="1">
              <a:buFontTx/>
              <a:buAutoNum type="arabicPeriod"/>
              <a:defRPr/>
            </a:pPr>
            <a:r>
              <a:rPr lang="en-US" dirty="0" smtClean="0"/>
              <a:t>we assume that firms maximize expected profit, which includes both short-term sales profit and the profit from a long-term shift in market share</a:t>
            </a:r>
          </a:p>
          <a:p>
            <a:pPr marL="241629" indent="-241629" eaLnBrk="1" hangingPunct="1">
              <a:defRPr/>
            </a:pPr>
            <a:endParaRPr lang="en-US" b="1" dirty="0" smtClean="0"/>
          </a:p>
          <a:p>
            <a:pPr eaLnBrk="1" hangingPunct="1">
              <a:defRPr/>
            </a:pPr>
            <a:r>
              <a:rPr lang="en-US" b="1" dirty="0" smtClean="0"/>
              <a:t>Detection Capacity </a:t>
            </a:r>
            <a:r>
              <a:rPr lang="en-US" dirty="0" smtClean="0"/>
              <a:t>--  such as, ability to quickly identify the occurrence of a disruption and means for rapidly contacting possible backup supplies after the disruption happens.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p>
            <a:fld id="{20436CB4-6C6E-4EEC-AC3E-2FF417F5E2DF}" type="slidenum">
              <a:rPr lang="en-US" smtClean="0"/>
              <a:pPr/>
              <a:t>14</a:t>
            </a:fld>
            <a:endParaRPr lang="en-US" smtClean="0"/>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pPr eaLnBrk="1" hangingPunct="1"/>
            <a:r>
              <a:rPr lang="en-US" sz="1000" smtClean="0"/>
              <a:t>Production during Remaining Outage:</a:t>
            </a:r>
          </a:p>
          <a:p>
            <a:pPr lvl="1" eaLnBrk="1" hangingPunct="1"/>
            <a:r>
              <a:rPr lang="en-US" sz="900" smtClean="0"/>
              <a:t>(Exclusive suppliers of each firm is coming on-line.) At the same time, the allocation of the shared backup supplier, which had been determined as the BC Competition result, is also coming on-line.</a:t>
            </a:r>
            <a:r>
              <a:rPr lang="en-US" smtClean="0"/>
              <a:t> </a:t>
            </a:r>
          </a:p>
          <a:p>
            <a:pPr lvl="1" eaLnBrk="1" hangingPunct="1"/>
            <a:endParaRPr lang="en-US" smtClean="0"/>
          </a:p>
          <a:p>
            <a:pPr eaLnBrk="1" hangingPunct="1"/>
            <a:r>
              <a:rPr lang="en-US" sz="1000" smtClean="0"/>
              <a:t>After Outage:</a:t>
            </a:r>
          </a:p>
          <a:p>
            <a:pPr lvl="1" eaLnBrk="1" hangingPunct="1"/>
            <a:r>
              <a:rPr lang="en-US" sz="900" smtClean="0"/>
              <a:t>Market share is redistributed according to the customer brand loyalty.</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Image Placeholder 1"/>
          <p:cNvSpPr>
            <a:spLocks noGrp="1" noRot="1" noChangeAspect="1"/>
          </p:cNvSpPr>
          <p:nvPr>
            <p:ph type="sldImg"/>
          </p:nvPr>
        </p:nvSpPr>
        <p:spPr>
          <a:ln/>
        </p:spPr>
      </p:sp>
      <p:sp>
        <p:nvSpPr>
          <p:cNvPr id="304130" name="Notes Placeholder 2"/>
          <p:cNvSpPr>
            <a:spLocks noGrp="1"/>
          </p:cNvSpPr>
          <p:nvPr>
            <p:ph type="body" idx="1"/>
          </p:nvPr>
        </p:nvSpPr>
        <p:spPr>
          <a:noFill/>
          <a:ln/>
        </p:spPr>
        <p:txBody>
          <a:bodyPr/>
          <a:lstStyle/>
          <a:p>
            <a:endParaRPr lang="en-US" smtClean="0"/>
          </a:p>
        </p:txBody>
      </p:sp>
      <p:sp>
        <p:nvSpPr>
          <p:cNvPr id="304131" name="Slide Number Placeholder 3"/>
          <p:cNvSpPr>
            <a:spLocks noGrp="1"/>
          </p:cNvSpPr>
          <p:nvPr>
            <p:ph type="sldNum" sz="quarter" idx="5"/>
          </p:nvPr>
        </p:nvSpPr>
        <p:spPr>
          <a:noFill/>
        </p:spPr>
        <p:txBody>
          <a:bodyPr/>
          <a:lstStyle/>
          <a:p>
            <a:fld id="{FA70CD2E-8F00-4B76-A026-E9DCED5130F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p:spPr>
        <p:txBody>
          <a:bodyPr/>
          <a:lstStyle/>
          <a:p>
            <a:fld id="{C19CD463-8784-4D8D-A975-081DEE05D408}" type="slidenum">
              <a:rPr lang="en-US" smtClean="0"/>
              <a:pPr/>
              <a:t>16</a:t>
            </a:fld>
            <a:endParaRPr lang="en-US" smtClean="0"/>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p:cNvSpPr>
            <a:spLocks noGrp="1" noRot="1" noChangeAspect="1" noTextEdit="1"/>
          </p:cNvSpPr>
          <p:nvPr>
            <p:ph type="sldImg"/>
          </p:nvPr>
        </p:nvSpPr>
        <p:spPr>
          <a:ln/>
        </p:spPr>
      </p:sp>
      <p:sp>
        <p:nvSpPr>
          <p:cNvPr id="351234" name="Notes Placeholder 2"/>
          <p:cNvSpPr>
            <a:spLocks noGrp="1"/>
          </p:cNvSpPr>
          <p:nvPr>
            <p:ph type="body" idx="1"/>
          </p:nvPr>
        </p:nvSpPr>
        <p:spPr>
          <a:noFill/>
          <a:ln/>
        </p:spPr>
        <p:txBody>
          <a:bodyPr/>
          <a:lstStyle/>
          <a:p>
            <a:pPr eaLnBrk="1" hangingPunct="1"/>
            <a:endParaRPr lang="en-US" smtClean="0"/>
          </a:p>
        </p:txBody>
      </p:sp>
      <p:sp>
        <p:nvSpPr>
          <p:cNvPr id="351235" name="Slide Number Placeholder 3"/>
          <p:cNvSpPr>
            <a:spLocks noGrp="1"/>
          </p:cNvSpPr>
          <p:nvPr>
            <p:ph type="sldNum" sz="quarter" idx="5"/>
          </p:nvPr>
        </p:nvSpPr>
        <p:spPr>
          <a:noFill/>
        </p:spPr>
        <p:txBody>
          <a:bodyPr/>
          <a:lstStyle/>
          <a:p>
            <a:fld id="{FCE78D07-6830-4A3F-97EE-E31297376D79}"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p:cNvSpPr>
            <a:spLocks noGrp="1" noRot="1" noChangeAspect="1"/>
          </p:cNvSpPr>
          <p:nvPr>
            <p:ph type="sldImg"/>
          </p:nvPr>
        </p:nvSpPr>
        <p:spPr>
          <a:ln/>
        </p:spPr>
      </p:sp>
      <p:sp>
        <p:nvSpPr>
          <p:cNvPr id="353282" name="Notes Placeholder 2"/>
          <p:cNvSpPr>
            <a:spLocks noGrp="1"/>
          </p:cNvSpPr>
          <p:nvPr>
            <p:ph type="body" idx="1"/>
          </p:nvPr>
        </p:nvSpPr>
        <p:spPr>
          <a:noFill/>
          <a:ln/>
        </p:spPr>
        <p:txBody>
          <a:bodyPr/>
          <a:lstStyle/>
          <a:p>
            <a:r>
              <a:rPr lang="en-US" smtClean="0"/>
              <a:t>Regardless of whether a firm prepares or not, we assume that the rival firm does prepare. Therefore, </a:t>
            </a:r>
            <a:r>
              <a:rPr lang="en-US" b="1" smtClean="0"/>
              <a:t>when Firm </a:t>
            </a:r>
            <a:r>
              <a:rPr lang="en-US" b="1" i="1" smtClean="0"/>
              <a:t>i</a:t>
            </a:r>
            <a:r>
              <a:rPr lang="en-US" b="1" smtClean="0"/>
              <a:t> does not prepare, it usually winds up being the Follower in the BC Competition</a:t>
            </a:r>
            <a:r>
              <a:rPr lang="en-US" smtClean="0"/>
              <a:t>.</a:t>
            </a:r>
          </a:p>
          <a:p>
            <a:endParaRPr lang="en-US" smtClean="0"/>
          </a:p>
          <a:p>
            <a:r>
              <a:rPr lang="en-US" smtClean="0"/>
              <a:t>Note that since we are assuming model parameters are known, we can compute </a:t>
            </a:r>
            <a:r>
              <a:rPr lang="en-US" b="1" smtClean="0">
                <a:solidFill>
                  <a:srgbClr val="11099B"/>
                </a:solidFill>
                <a:sym typeface="Symbol" pitchFamily="18" charset="2"/>
              </a:rPr>
              <a:t></a:t>
            </a:r>
            <a:r>
              <a:rPr lang="en-US" b="1" baseline="-25000" smtClean="0">
                <a:solidFill>
                  <a:srgbClr val="11099B"/>
                </a:solidFill>
                <a:sym typeface="Symbol" pitchFamily="18" charset="2"/>
              </a:rPr>
              <a:t>i</a:t>
            </a:r>
            <a:r>
              <a:rPr lang="en-US" sz="1100" b="1" smtClean="0">
                <a:solidFill>
                  <a:srgbClr val="11099B"/>
                </a:solidFill>
                <a:sym typeface="Symbol" pitchFamily="18" charset="2"/>
              </a:rPr>
              <a:t>  </a:t>
            </a:r>
            <a:r>
              <a:rPr lang="en-US" sz="1100" smtClean="0">
                <a:solidFill>
                  <a:srgbClr val="11099B"/>
                </a:solidFill>
                <a:sym typeface="Symbol" pitchFamily="18" charset="2"/>
              </a:rPr>
              <a:t>exactly.  However, it involves solving an optimization, so we do not have a closed form expression for it.  This is why we use a large set of numerical examples, coupled with regression analysis to get a sense of what factors drive risk.</a:t>
            </a:r>
            <a:endParaRPr lang="en-US" smtClean="0"/>
          </a:p>
        </p:txBody>
      </p:sp>
      <p:sp>
        <p:nvSpPr>
          <p:cNvPr id="353283" name="Slide Number Placeholder 3"/>
          <p:cNvSpPr>
            <a:spLocks noGrp="1"/>
          </p:cNvSpPr>
          <p:nvPr>
            <p:ph type="sldNum" sz="quarter" idx="5"/>
          </p:nvPr>
        </p:nvSpPr>
        <p:spPr>
          <a:noFill/>
        </p:spPr>
        <p:txBody>
          <a:bodyPr/>
          <a:lstStyle/>
          <a:p>
            <a:fld id="{D37B1814-BCFF-4C53-B6B2-1B8D61AA629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p:cNvSpPr>
            <a:spLocks noGrp="1" noRot="1" noChangeAspect="1"/>
          </p:cNvSpPr>
          <p:nvPr>
            <p:ph type="sldImg"/>
          </p:nvPr>
        </p:nvSpPr>
        <p:spPr>
          <a:ln/>
        </p:spPr>
      </p:sp>
      <p:sp>
        <p:nvSpPr>
          <p:cNvPr id="355330" name="Notes Placeholder 2"/>
          <p:cNvSpPr>
            <a:spLocks noGrp="1"/>
          </p:cNvSpPr>
          <p:nvPr>
            <p:ph type="body" idx="1"/>
          </p:nvPr>
        </p:nvSpPr>
        <p:spPr>
          <a:noFill/>
          <a:ln/>
        </p:spPr>
        <p:txBody>
          <a:bodyPr/>
          <a:lstStyle/>
          <a:p>
            <a:endParaRPr lang="en-US" smtClean="0"/>
          </a:p>
        </p:txBody>
      </p:sp>
      <p:sp>
        <p:nvSpPr>
          <p:cNvPr id="355331" name="Slide Number Placeholder 3"/>
          <p:cNvSpPr>
            <a:spLocks noGrp="1"/>
          </p:cNvSpPr>
          <p:nvPr>
            <p:ph type="sldNum" sz="quarter" idx="5"/>
          </p:nvPr>
        </p:nvSpPr>
        <p:spPr>
          <a:noFill/>
        </p:spPr>
        <p:txBody>
          <a:bodyPr/>
          <a:lstStyle/>
          <a:p>
            <a:fld id="{B91FA7C8-E38E-445E-ABB4-7169C8153DE0}"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Slide Image Placeholder 1"/>
          <p:cNvSpPr>
            <a:spLocks noGrp="1" noRot="1" noChangeAspect="1"/>
          </p:cNvSpPr>
          <p:nvPr>
            <p:ph type="sldImg"/>
          </p:nvPr>
        </p:nvSpPr>
        <p:spPr>
          <a:ln/>
        </p:spPr>
      </p:sp>
      <p:sp>
        <p:nvSpPr>
          <p:cNvPr id="277506" name="Notes Placeholder 2"/>
          <p:cNvSpPr>
            <a:spLocks noGrp="1"/>
          </p:cNvSpPr>
          <p:nvPr>
            <p:ph type="body" idx="1"/>
          </p:nvPr>
        </p:nvSpPr>
        <p:spPr>
          <a:noFill/>
          <a:ln/>
        </p:spPr>
        <p:txBody>
          <a:bodyPr/>
          <a:lstStyle/>
          <a:p>
            <a:r>
              <a:rPr lang="en-US" b="1" smtClean="0"/>
              <a:t>Main reference(s) on the Taiwan earthquake: </a:t>
            </a:r>
            <a:r>
              <a:rPr lang="en-US" smtClean="0"/>
              <a:t>(1) </a:t>
            </a:r>
            <a:r>
              <a:rPr lang="en-US" i="1" smtClean="0"/>
              <a:t>Earthquake in Taiwan. </a:t>
            </a:r>
            <a:r>
              <a:rPr lang="en-US" smtClean="0"/>
              <a:t>Category</a:t>
            </a:r>
            <a:r>
              <a:rPr lang="en-US" smtClean="0">
                <a:solidFill>
                  <a:srgbClr val="002060"/>
                </a:solidFill>
              </a:rPr>
              <a:t>:</a:t>
            </a:r>
            <a:r>
              <a:rPr lang="en-US" smtClean="0"/>
              <a:t> </a:t>
            </a:r>
            <a:r>
              <a:rPr lang="en-US" smtClean="0">
                <a:hlinkClick r:id="rId3"/>
              </a:rPr>
              <a:t>Editorial</a:t>
            </a:r>
            <a:r>
              <a:rPr lang="en-US" smtClean="0"/>
              <a:t>  </a:t>
            </a:r>
            <a:r>
              <a:rPr lang="en-US" smtClean="0">
                <a:solidFill>
                  <a:srgbClr val="002060"/>
                </a:solidFill>
              </a:rPr>
              <a:t>by </a:t>
            </a:r>
            <a:r>
              <a:rPr lang="en-US" smtClean="0">
                <a:solidFill>
                  <a:srgbClr val="002060"/>
                </a:solidFill>
                <a:hlinkClick r:id="rId4"/>
              </a:rPr>
              <a:t>FastSite</a:t>
            </a:r>
            <a:r>
              <a:rPr lang="en-US" smtClean="0">
                <a:solidFill>
                  <a:srgbClr val="002060"/>
                </a:solidFill>
              </a:rPr>
              <a:t> </a:t>
            </a:r>
            <a:r>
              <a:rPr lang="en-US" smtClean="0"/>
              <a:t>[</a:t>
            </a:r>
            <a:r>
              <a:rPr lang="en-US" b="1" smtClean="0"/>
              <a:t>09/28/1999</a:t>
            </a:r>
            <a:r>
              <a:rPr lang="en-US" smtClean="0"/>
              <a:t> | 12:00 AM] &amp; (2) Annual reports of AMD and Intel.</a:t>
            </a:r>
            <a:endParaRPr lang="en-US" b="1" smtClean="0"/>
          </a:p>
          <a:p>
            <a:endParaRPr lang="en-US" b="1" smtClean="0"/>
          </a:p>
          <a:p>
            <a:r>
              <a:rPr lang="en-US" b="1" smtClean="0"/>
              <a:t>Main reference(s) on the Hurricane Mitch: </a:t>
            </a:r>
            <a:r>
              <a:rPr lang="en-US" smtClean="0"/>
              <a:t>Annual reports of Chiquita and Dole.</a:t>
            </a:r>
          </a:p>
          <a:p>
            <a:endParaRPr lang="en-US" b="1" smtClean="0"/>
          </a:p>
          <a:p>
            <a:r>
              <a:rPr lang="en-US" b="1" smtClean="0"/>
              <a:t>Main reference(s) on the Philips fire: </a:t>
            </a:r>
            <a:r>
              <a:rPr lang="en-US" smtClean="0"/>
              <a:t>(1) Sheffi, Y. 2005. </a:t>
            </a:r>
            <a:r>
              <a:rPr lang="en-US" i="1" smtClean="0"/>
              <a:t>The Resilient Enterprise: Overcoming Vulnerability for Competitive Advantage. MIT Press, Cambridge, </a:t>
            </a:r>
            <a:r>
              <a:rPr lang="en-US" smtClean="0"/>
              <a:t>Massachussets. &amp; (2) Gartner press releases www.gartner.com.</a:t>
            </a:r>
            <a:endParaRPr lang="en-US" b="1" smtClean="0"/>
          </a:p>
          <a:p>
            <a:endParaRPr lang="en-US" smtClean="0"/>
          </a:p>
          <a:p>
            <a:r>
              <a:rPr lang="en-US" smtClean="0"/>
              <a:t>A number of current business trends increase the vulnerability to supply chain disruptions:</a:t>
            </a:r>
          </a:p>
          <a:p>
            <a:endParaRPr lang="en-US" smtClean="0"/>
          </a:p>
          <a:p>
            <a:r>
              <a:rPr lang="en-US" smtClean="0"/>
              <a:t>-- globalization </a:t>
            </a:r>
          </a:p>
          <a:p>
            <a:r>
              <a:rPr lang="en-US" smtClean="0"/>
              <a:t>-- outsourcing</a:t>
            </a:r>
          </a:p>
          <a:p>
            <a:r>
              <a:rPr lang="en-US" smtClean="0"/>
              <a:t>-- lean</a:t>
            </a:r>
          </a:p>
          <a:p>
            <a:endParaRPr lang="en-US" smtClean="0"/>
          </a:p>
          <a:p>
            <a:r>
              <a:rPr lang="en-US" smtClean="0"/>
              <a:t>which can be caused by a variety of natural and man-made events.</a:t>
            </a:r>
          </a:p>
          <a:p>
            <a:endParaRPr lang="en-US" smtClean="0"/>
          </a:p>
        </p:txBody>
      </p:sp>
      <p:sp>
        <p:nvSpPr>
          <p:cNvPr id="277507" name="Slide Number Placeholder 3"/>
          <p:cNvSpPr>
            <a:spLocks noGrp="1"/>
          </p:cNvSpPr>
          <p:nvPr>
            <p:ph type="sldNum" sz="quarter" idx="5"/>
          </p:nvPr>
        </p:nvSpPr>
        <p:spPr>
          <a:noFill/>
        </p:spPr>
        <p:txBody>
          <a:bodyPr/>
          <a:lstStyle/>
          <a:p>
            <a:fld id="{0F0B80C8-6091-417D-B018-102CDE3DC7A2}"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p:cNvSpPr>
            <a:spLocks noGrp="1" noRot="1" noChangeAspect="1"/>
          </p:cNvSpPr>
          <p:nvPr>
            <p:ph type="sldImg"/>
          </p:nvPr>
        </p:nvSpPr>
        <p:spPr>
          <a:ln/>
        </p:spPr>
      </p:sp>
      <p:sp>
        <p:nvSpPr>
          <p:cNvPr id="357378" name="Notes Placeholder 2"/>
          <p:cNvSpPr>
            <a:spLocks noGrp="1"/>
          </p:cNvSpPr>
          <p:nvPr>
            <p:ph type="body" idx="1"/>
          </p:nvPr>
        </p:nvSpPr>
        <p:spPr>
          <a:noFill/>
          <a:ln/>
        </p:spPr>
        <p:txBody>
          <a:bodyPr/>
          <a:lstStyle/>
          <a:p>
            <a:r>
              <a:rPr lang="en-US" sz="1100" smtClean="0"/>
              <a:t>Initial screen on the likelihood of a disruption. Firms should have some basic idea on how to differ components with small probability from those with relatively large probability. For instance, components sourcing from Taiwan area are associated with relatively high likelihood of being disrupted. </a:t>
            </a:r>
          </a:p>
          <a:p>
            <a:endParaRPr lang="en-US" sz="1100" smtClean="0"/>
          </a:p>
          <a:p>
            <a:r>
              <a:rPr lang="en-US" sz="1100" smtClean="0"/>
              <a:t>Our objective is to identify components that present the most risk, rather than to precisely of calculating the value of the risk measure.</a:t>
            </a:r>
          </a:p>
          <a:p>
            <a:endParaRPr lang="en-US" sz="1100" smtClean="0"/>
          </a:p>
          <a:p>
            <a:r>
              <a:rPr lang="en-US" sz="1100" smtClean="0"/>
              <a:t>We classify factors related to a firm's sales profit and/or market share losses as “loss factors” and factors related to a firm's capability to capture sales and/or market share from the competitor firm as “gain factors”.</a:t>
            </a:r>
          </a:p>
          <a:p>
            <a:endParaRPr lang="en-US" sz="1100" smtClean="0"/>
          </a:p>
          <a:p>
            <a:r>
              <a:rPr lang="en-US" sz="1100" smtClean="0"/>
              <a:t>Since this regression assumed that A is the larger firm, it suggests that the dominant firm in the market will use investment in preparedness (and purchases of backup capacity) to protect its own sales.  </a:t>
            </a:r>
            <a:r>
              <a:rPr lang="en-US" sz="1100" b="1" i="1" u="sng" smtClean="0"/>
              <a:t>Prof. Hopp --  We acctually conclude this table based on the completely general case, i.e., A could be larger than B, equal to B, or smaller than B.</a:t>
            </a:r>
          </a:p>
          <a:p>
            <a:endParaRPr lang="en-US" sz="1100" b="1" i="1" u="sng" smtClean="0"/>
          </a:p>
          <a:p>
            <a:endParaRPr lang="en-US" sz="1100" smtClean="0"/>
          </a:p>
          <a:p>
            <a:r>
              <a:rPr lang="en-US" sz="1100" smtClean="0"/>
              <a:t>A similar regression under the assumption that A is the smaller firm, results in a different set of top five independent variables, some of which characterize the attractiveness of poaching customers from the more dominant firm.  Hence, the smaller firm should invest in preparedness as a way to capitalize on disruptions to increase market share.</a:t>
            </a:r>
          </a:p>
        </p:txBody>
      </p:sp>
      <p:sp>
        <p:nvSpPr>
          <p:cNvPr id="357379" name="Slide Number Placeholder 3"/>
          <p:cNvSpPr>
            <a:spLocks noGrp="1"/>
          </p:cNvSpPr>
          <p:nvPr>
            <p:ph type="sldNum" sz="quarter" idx="5"/>
          </p:nvPr>
        </p:nvSpPr>
        <p:spPr>
          <a:noFill/>
        </p:spPr>
        <p:txBody>
          <a:bodyPr/>
          <a:lstStyle/>
          <a:p>
            <a:fld id="{7DE1DB0F-A468-423D-B212-40C055E28372}"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373763" name="Slide Number Placeholder 3"/>
          <p:cNvSpPr>
            <a:spLocks noGrp="1"/>
          </p:cNvSpPr>
          <p:nvPr>
            <p:ph type="sldNum" sz="quarter" idx="5"/>
          </p:nvPr>
        </p:nvSpPr>
        <p:spPr>
          <a:noFill/>
        </p:spPr>
        <p:txBody>
          <a:bodyPr/>
          <a:lstStyle/>
          <a:p>
            <a:fld id="{BC4159E6-F76A-4029-9D94-1B7EBC7A1617}"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Slide Image Placeholder 1"/>
          <p:cNvSpPr>
            <a:spLocks noGrp="1" noRot="1" noChangeAspect="1"/>
          </p:cNvSpPr>
          <p:nvPr>
            <p:ph type="sldImg"/>
          </p:nvPr>
        </p:nvSpPr>
        <p:spPr>
          <a:ln/>
        </p:spPr>
      </p:sp>
      <p:sp>
        <p:nvSpPr>
          <p:cNvPr id="375810" name="Notes Placeholder 2"/>
          <p:cNvSpPr>
            <a:spLocks noGrp="1"/>
          </p:cNvSpPr>
          <p:nvPr>
            <p:ph type="body" idx="1"/>
          </p:nvPr>
        </p:nvSpPr>
        <p:spPr>
          <a:noFill/>
          <a:ln/>
        </p:spPr>
        <p:txBody>
          <a:bodyPr/>
          <a:lstStyle/>
          <a:p>
            <a:endParaRPr lang="en-US" smtClean="0"/>
          </a:p>
        </p:txBody>
      </p:sp>
      <p:sp>
        <p:nvSpPr>
          <p:cNvPr id="375811" name="Slide Number Placeholder 3"/>
          <p:cNvSpPr>
            <a:spLocks noGrp="1"/>
          </p:cNvSpPr>
          <p:nvPr>
            <p:ph type="sldNum" sz="quarter" idx="5"/>
          </p:nvPr>
        </p:nvSpPr>
        <p:spPr>
          <a:noFill/>
        </p:spPr>
        <p:txBody>
          <a:bodyPr/>
          <a:lstStyle/>
          <a:p>
            <a:fld id="{461B4741-9054-4059-847C-CE3BEC16DB7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Slide Image Placeholder 1"/>
          <p:cNvSpPr>
            <a:spLocks noGrp="1" noRot="1" noChangeAspect="1"/>
          </p:cNvSpPr>
          <p:nvPr>
            <p:ph type="sldImg"/>
          </p:nvPr>
        </p:nvSpPr>
        <p:spPr>
          <a:ln/>
        </p:spPr>
      </p:sp>
      <p:sp>
        <p:nvSpPr>
          <p:cNvPr id="377858" name="Notes Placeholder 2"/>
          <p:cNvSpPr>
            <a:spLocks noGrp="1"/>
          </p:cNvSpPr>
          <p:nvPr>
            <p:ph type="body" idx="1"/>
          </p:nvPr>
        </p:nvSpPr>
        <p:spPr>
          <a:noFill/>
          <a:ln/>
        </p:spPr>
        <p:txBody>
          <a:bodyPr/>
          <a:lstStyle/>
          <a:p>
            <a:endParaRPr lang="en-US" smtClean="0"/>
          </a:p>
        </p:txBody>
      </p:sp>
      <p:sp>
        <p:nvSpPr>
          <p:cNvPr id="377859" name="Slide Number Placeholder 3"/>
          <p:cNvSpPr>
            <a:spLocks noGrp="1"/>
          </p:cNvSpPr>
          <p:nvPr>
            <p:ph type="sldNum" sz="quarter" idx="5"/>
          </p:nvPr>
        </p:nvSpPr>
        <p:spPr>
          <a:noFill/>
        </p:spPr>
        <p:txBody>
          <a:bodyPr/>
          <a:lstStyle/>
          <a:p>
            <a:fld id="{501348E3-9D70-4C14-BCEF-65DFA334F62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Slide Image Placeholder 1"/>
          <p:cNvSpPr>
            <a:spLocks noGrp="1" noRot="1" noChangeAspect="1"/>
          </p:cNvSpPr>
          <p:nvPr>
            <p:ph type="sldImg"/>
          </p:nvPr>
        </p:nvSpPr>
        <p:spPr>
          <a:ln/>
        </p:spPr>
      </p:sp>
      <p:sp>
        <p:nvSpPr>
          <p:cNvPr id="379906" name="Notes Placeholder 2"/>
          <p:cNvSpPr>
            <a:spLocks noGrp="1"/>
          </p:cNvSpPr>
          <p:nvPr>
            <p:ph type="body" idx="1"/>
          </p:nvPr>
        </p:nvSpPr>
        <p:spPr>
          <a:noFill/>
          <a:ln/>
        </p:spPr>
        <p:txBody>
          <a:bodyPr/>
          <a:lstStyle/>
          <a:p>
            <a:endParaRPr lang="en-US" smtClean="0"/>
          </a:p>
        </p:txBody>
      </p:sp>
      <p:sp>
        <p:nvSpPr>
          <p:cNvPr id="379907" name="Slide Number Placeholder 3"/>
          <p:cNvSpPr>
            <a:spLocks noGrp="1"/>
          </p:cNvSpPr>
          <p:nvPr>
            <p:ph type="sldNum" sz="quarter" idx="5"/>
          </p:nvPr>
        </p:nvSpPr>
        <p:spPr>
          <a:noFill/>
        </p:spPr>
        <p:txBody>
          <a:bodyPr/>
          <a:lstStyle/>
          <a:p>
            <a:fld id="{1DD39B19-4DD6-44B4-AEAC-338A13A9F370}"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Slide Image Placeholder 1"/>
          <p:cNvSpPr>
            <a:spLocks noGrp="1" noRot="1" noChangeAspect="1"/>
          </p:cNvSpPr>
          <p:nvPr>
            <p:ph type="sldImg"/>
          </p:nvPr>
        </p:nvSpPr>
        <p:spPr>
          <a:ln/>
        </p:spPr>
      </p:sp>
      <p:sp>
        <p:nvSpPr>
          <p:cNvPr id="381954" name="Notes Placeholder 2"/>
          <p:cNvSpPr>
            <a:spLocks noGrp="1"/>
          </p:cNvSpPr>
          <p:nvPr>
            <p:ph type="body" idx="1"/>
          </p:nvPr>
        </p:nvSpPr>
        <p:spPr>
          <a:noFill/>
          <a:ln/>
        </p:spPr>
        <p:txBody>
          <a:bodyPr/>
          <a:lstStyle/>
          <a:p>
            <a:r>
              <a:rPr lang="en-US" smtClean="0"/>
              <a:t>The problem is not to predict actual losses or gains with numerical precision, but rather </a:t>
            </a:r>
            <a:r>
              <a:rPr lang="en-US" b="1" smtClean="0"/>
              <a:t>to accurately identify those components for which risk is greatest.</a:t>
            </a:r>
          </a:p>
        </p:txBody>
      </p:sp>
      <p:sp>
        <p:nvSpPr>
          <p:cNvPr id="381955" name="Slide Number Placeholder 3"/>
          <p:cNvSpPr>
            <a:spLocks noGrp="1"/>
          </p:cNvSpPr>
          <p:nvPr>
            <p:ph type="sldNum" sz="quarter" idx="5"/>
          </p:nvPr>
        </p:nvSpPr>
        <p:spPr>
          <a:noFill/>
        </p:spPr>
        <p:txBody>
          <a:bodyPr/>
          <a:lstStyle/>
          <a:p>
            <a:fld id="{CE2D0175-B382-4531-BD9A-237685B4D83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Slide Image Placeholder 1"/>
          <p:cNvSpPr>
            <a:spLocks noGrp="1" noRot="1" noChangeAspect="1"/>
          </p:cNvSpPr>
          <p:nvPr>
            <p:ph type="sldImg"/>
          </p:nvPr>
        </p:nvSpPr>
        <p:spPr>
          <a:ln/>
        </p:spPr>
      </p:sp>
      <p:sp>
        <p:nvSpPr>
          <p:cNvPr id="384002" name="Notes Placeholder 2"/>
          <p:cNvSpPr>
            <a:spLocks noGrp="1"/>
          </p:cNvSpPr>
          <p:nvPr>
            <p:ph type="body" idx="1"/>
          </p:nvPr>
        </p:nvSpPr>
        <p:spPr>
          <a:noFill/>
          <a:ln/>
        </p:spPr>
        <p:txBody>
          <a:bodyPr/>
          <a:lstStyle/>
          <a:p>
            <a:endParaRPr lang="en-US" smtClean="0"/>
          </a:p>
        </p:txBody>
      </p:sp>
      <p:sp>
        <p:nvSpPr>
          <p:cNvPr id="384003" name="Slide Number Placeholder 3"/>
          <p:cNvSpPr>
            <a:spLocks noGrp="1"/>
          </p:cNvSpPr>
          <p:nvPr>
            <p:ph type="sldNum" sz="quarter" idx="5"/>
          </p:nvPr>
        </p:nvSpPr>
        <p:spPr>
          <a:noFill/>
        </p:spPr>
        <p:txBody>
          <a:bodyPr/>
          <a:lstStyle/>
          <a:p>
            <a:fld id="{0F97E972-306A-42D9-9F31-46DA6F5895CA}"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Slide Image Placeholder 1"/>
          <p:cNvSpPr>
            <a:spLocks noGrp="1" noRot="1" noChangeAspect="1"/>
          </p:cNvSpPr>
          <p:nvPr>
            <p:ph type="sldImg"/>
          </p:nvPr>
        </p:nvSpPr>
        <p:spPr>
          <a:ln/>
        </p:spPr>
      </p:sp>
      <p:sp>
        <p:nvSpPr>
          <p:cNvPr id="386050" name="Notes Placeholder 2"/>
          <p:cNvSpPr>
            <a:spLocks noGrp="1"/>
          </p:cNvSpPr>
          <p:nvPr>
            <p:ph type="body" idx="1"/>
          </p:nvPr>
        </p:nvSpPr>
        <p:spPr>
          <a:noFill/>
          <a:ln/>
        </p:spPr>
        <p:txBody>
          <a:bodyPr/>
          <a:lstStyle/>
          <a:p>
            <a:pPr defTabSz="947738"/>
            <a:r>
              <a:rPr lang="en-US" smtClean="0"/>
              <a:t>Once we have identified the riskiest components, we can pursue various policies to improve preparedness for them.</a:t>
            </a:r>
          </a:p>
          <a:p>
            <a:pPr defTabSz="947738"/>
            <a:endParaRPr lang="en-US" smtClean="0"/>
          </a:p>
        </p:txBody>
      </p:sp>
      <p:sp>
        <p:nvSpPr>
          <p:cNvPr id="386051" name="Slide Number Placeholder 3"/>
          <p:cNvSpPr>
            <a:spLocks noGrp="1"/>
          </p:cNvSpPr>
          <p:nvPr>
            <p:ph type="sldNum" sz="quarter" idx="5"/>
          </p:nvPr>
        </p:nvSpPr>
        <p:spPr>
          <a:noFill/>
        </p:spPr>
        <p:txBody>
          <a:bodyPr/>
          <a:lstStyle/>
          <a:p>
            <a:fld id="{CB46829A-48BC-4645-942D-C8E5142C29AE}"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Image Placeholder 1"/>
          <p:cNvSpPr>
            <a:spLocks noGrp="1" noRot="1" noChangeAspect="1"/>
          </p:cNvSpPr>
          <p:nvPr>
            <p:ph type="sldImg"/>
          </p:nvPr>
        </p:nvSpPr>
        <p:spPr>
          <a:ln/>
        </p:spPr>
      </p:sp>
      <p:sp>
        <p:nvSpPr>
          <p:cNvPr id="388098" name="Notes Placeholder 2"/>
          <p:cNvSpPr>
            <a:spLocks noGrp="1"/>
          </p:cNvSpPr>
          <p:nvPr>
            <p:ph type="body" idx="1"/>
          </p:nvPr>
        </p:nvSpPr>
        <p:spPr>
          <a:noFill/>
          <a:ln/>
        </p:spPr>
        <p:txBody>
          <a:bodyPr/>
          <a:lstStyle/>
          <a:p>
            <a:endParaRPr lang="en-US" smtClean="0"/>
          </a:p>
        </p:txBody>
      </p:sp>
      <p:sp>
        <p:nvSpPr>
          <p:cNvPr id="388099" name="Slide Number Placeholder 3"/>
          <p:cNvSpPr>
            <a:spLocks noGrp="1"/>
          </p:cNvSpPr>
          <p:nvPr>
            <p:ph type="sldNum" sz="quarter" idx="5"/>
          </p:nvPr>
        </p:nvSpPr>
        <p:spPr>
          <a:noFill/>
        </p:spPr>
        <p:txBody>
          <a:bodyPr/>
          <a:lstStyle/>
          <a:p>
            <a:fld id="{16D38DAE-DC52-4227-9540-E283541F44AD}"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Slide Image Placeholder 1"/>
          <p:cNvSpPr>
            <a:spLocks noGrp="1" noRot="1" noChangeAspect="1"/>
          </p:cNvSpPr>
          <p:nvPr>
            <p:ph type="sldImg"/>
          </p:nvPr>
        </p:nvSpPr>
        <p:spPr>
          <a:ln/>
        </p:spPr>
      </p:sp>
      <p:sp>
        <p:nvSpPr>
          <p:cNvPr id="390146" name="Notes Placeholder 2"/>
          <p:cNvSpPr>
            <a:spLocks noGrp="1"/>
          </p:cNvSpPr>
          <p:nvPr>
            <p:ph type="body" idx="1"/>
          </p:nvPr>
        </p:nvSpPr>
        <p:spPr>
          <a:noFill/>
          <a:ln/>
        </p:spPr>
        <p:txBody>
          <a:bodyPr/>
          <a:lstStyle/>
          <a:p>
            <a:r>
              <a:rPr lang="en-US" smtClean="0"/>
              <a:t>The 5-factor model is great if we have the data for the factors.  But, since we will have to estimate this in practice, we need to know if it still works.</a:t>
            </a:r>
          </a:p>
        </p:txBody>
      </p:sp>
      <p:sp>
        <p:nvSpPr>
          <p:cNvPr id="390147" name="Slide Number Placeholder 3"/>
          <p:cNvSpPr>
            <a:spLocks noGrp="1"/>
          </p:cNvSpPr>
          <p:nvPr>
            <p:ph type="sldNum" sz="quarter" idx="5"/>
          </p:nvPr>
        </p:nvSpPr>
        <p:spPr>
          <a:noFill/>
        </p:spPr>
        <p:txBody>
          <a:bodyPr/>
          <a:lstStyle/>
          <a:p>
            <a:fld id="{408B6B59-8586-4167-99D3-FDB98CD62B6E}"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p:cNvSpPr>
          <p:nvPr>
            <p:ph type="sldImg"/>
          </p:nvPr>
        </p:nvSpPr>
        <p:spPr>
          <a:ln/>
        </p:spPr>
      </p:sp>
      <p:sp>
        <p:nvSpPr>
          <p:cNvPr id="279554" name="Notes Placeholder 2"/>
          <p:cNvSpPr>
            <a:spLocks noGrp="1"/>
          </p:cNvSpPr>
          <p:nvPr>
            <p:ph type="body" idx="1"/>
          </p:nvPr>
        </p:nvSpPr>
        <p:spPr>
          <a:noFill/>
          <a:ln/>
        </p:spPr>
        <p:txBody>
          <a:bodyPr/>
          <a:lstStyle/>
          <a:p>
            <a:r>
              <a:rPr lang="en-US" sz="1300" b="1" smtClean="0"/>
              <a:t>AMD released the Athlon K7 in August 1999, giving it a substantial performance edge over Intel’s market leading Pentium III.  They were poised to  pick up market share.  But the earthquake caused an abrupt shutoff of motherboard supplies, hurting AMD’s sales and allowing Intel more time to get a competitive product on the market.  The disruption almost certainly cost AMD market share it would have gained otherwise.</a:t>
            </a:r>
          </a:p>
        </p:txBody>
      </p:sp>
      <p:sp>
        <p:nvSpPr>
          <p:cNvPr id="279555" name="Slide Number Placeholder 3"/>
          <p:cNvSpPr>
            <a:spLocks noGrp="1"/>
          </p:cNvSpPr>
          <p:nvPr>
            <p:ph type="sldNum" sz="quarter" idx="5"/>
          </p:nvPr>
        </p:nvSpPr>
        <p:spPr>
          <a:noFill/>
        </p:spPr>
        <p:txBody>
          <a:bodyPr/>
          <a:lstStyle/>
          <a:p>
            <a:fld id="{434B0E8A-1515-4E34-8106-2B0FA7AD2B57}"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Slide Image Placeholder 1"/>
          <p:cNvSpPr>
            <a:spLocks noGrp="1" noRot="1" noChangeAspect="1"/>
          </p:cNvSpPr>
          <p:nvPr>
            <p:ph type="sldImg"/>
          </p:nvPr>
        </p:nvSpPr>
        <p:spPr>
          <a:ln/>
        </p:spPr>
      </p:sp>
      <p:sp>
        <p:nvSpPr>
          <p:cNvPr id="392194" name="Notes Placeholder 2"/>
          <p:cNvSpPr>
            <a:spLocks noGrp="1"/>
          </p:cNvSpPr>
          <p:nvPr>
            <p:ph type="body" idx="1"/>
          </p:nvPr>
        </p:nvSpPr>
        <p:spPr>
          <a:noFill/>
          <a:ln/>
        </p:spPr>
        <p:txBody>
          <a:bodyPr/>
          <a:lstStyle/>
          <a:p>
            <a:endParaRPr lang="en-US" smtClean="0"/>
          </a:p>
        </p:txBody>
      </p:sp>
      <p:sp>
        <p:nvSpPr>
          <p:cNvPr id="392195" name="Slide Number Placeholder 3"/>
          <p:cNvSpPr>
            <a:spLocks noGrp="1"/>
          </p:cNvSpPr>
          <p:nvPr>
            <p:ph type="sldNum" sz="quarter" idx="5"/>
          </p:nvPr>
        </p:nvSpPr>
        <p:spPr>
          <a:noFill/>
        </p:spPr>
        <p:txBody>
          <a:bodyPr/>
          <a:lstStyle/>
          <a:p>
            <a:fld id="{A6DE6EEC-D17C-4A99-AB72-0B529FC6D65D}"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1" name="Rectangle 7"/>
          <p:cNvSpPr>
            <a:spLocks noGrp="1" noChangeArrowheads="1"/>
          </p:cNvSpPr>
          <p:nvPr>
            <p:ph type="sldNum" sz="quarter" idx="5"/>
          </p:nvPr>
        </p:nvSpPr>
        <p:spPr>
          <a:noFill/>
        </p:spPr>
        <p:txBody>
          <a:bodyPr/>
          <a:lstStyle/>
          <a:p>
            <a:fld id="{463DBE32-2A5A-425C-AE0F-53D433E85910}" type="slidenum">
              <a:rPr lang="en-US" smtClean="0"/>
              <a:pPr/>
              <a:t>31</a:t>
            </a:fld>
            <a:endParaRPr lang="en-US" smtClean="0"/>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p:cNvSpPr>
          <p:nvPr>
            <p:ph type="sldImg"/>
          </p:nvPr>
        </p:nvSpPr>
        <p:spPr>
          <a:ln/>
        </p:spPr>
      </p:sp>
      <p:sp>
        <p:nvSpPr>
          <p:cNvPr id="281602" name="Notes Placeholder 2"/>
          <p:cNvSpPr>
            <a:spLocks noGrp="1"/>
          </p:cNvSpPr>
          <p:nvPr>
            <p:ph type="body" idx="1"/>
          </p:nvPr>
        </p:nvSpPr>
        <p:spPr>
          <a:noFill/>
          <a:ln/>
        </p:spPr>
        <p:txBody>
          <a:bodyPr/>
          <a:lstStyle/>
          <a:p>
            <a:r>
              <a:rPr lang="en-US" smtClean="0"/>
              <a:t>The banana price crisis of the 1990s was due to an imbalance between a static demand and a growing supply. </a:t>
            </a:r>
          </a:p>
          <a:p>
            <a:endParaRPr lang="en-US" smtClean="0"/>
          </a:p>
          <a:p>
            <a:r>
              <a:rPr lang="en-US" smtClean="0"/>
              <a:t>World banana prices fell markedly in the first half of the 1990s, especially in Europe, and partly recovered in 1998 as supply was curtailed by adverse climatic conditions in Latin America (heavy rains and flooding caused by the El Niño phenomenon in Ecuador, </a:t>
            </a:r>
            <a:r>
              <a:rPr lang="en-US" b="1" smtClean="0"/>
              <a:t>hurricane Mitch </a:t>
            </a:r>
            <a:r>
              <a:rPr lang="en-US" smtClean="0"/>
              <a:t>in Honduras and Guatemala). However, prices fell again in 1999 and reached record-low levels in 2000 as the gap between supply and demand widened.</a:t>
            </a:r>
          </a:p>
          <a:p>
            <a:endParaRPr lang="en-US" smtClean="0"/>
          </a:p>
          <a:p>
            <a:r>
              <a:rPr lang="en-US" smtClean="0"/>
              <a:t>Chiquita benefited from the disruption at the expense of Dole and gained market share.</a:t>
            </a:r>
          </a:p>
        </p:txBody>
      </p:sp>
      <p:sp>
        <p:nvSpPr>
          <p:cNvPr id="281603" name="Slide Number Placeholder 3"/>
          <p:cNvSpPr>
            <a:spLocks noGrp="1"/>
          </p:cNvSpPr>
          <p:nvPr>
            <p:ph type="sldNum" sz="quarter" idx="5"/>
          </p:nvPr>
        </p:nvSpPr>
        <p:spPr>
          <a:noFill/>
        </p:spPr>
        <p:txBody>
          <a:bodyPr/>
          <a:lstStyle/>
          <a:p>
            <a:fld id="{382733CF-F790-49E9-8C8A-7C8C27F9F2F2}"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noTextEdit="1"/>
          </p:cNvSpPr>
          <p:nvPr>
            <p:ph type="sldImg"/>
          </p:nvPr>
        </p:nvSpPr>
        <p:spPr>
          <a:ln/>
        </p:spPr>
      </p:sp>
      <p:sp>
        <p:nvSpPr>
          <p:cNvPr id="283650" name="Notes Placeholder 2"/>
          <p:cNvSpPr>
            <a:spLocks noGrp="1"/>
          </p:cNvSpPr>
          <p:nvPr>
            <p:ph type="body" idx="1"/>
          </p:nvPr>
        </p:nvSpPr>
        <p:spPr>
          <a:noFill/>
          <a:ln/>
        </p:spPr>
        <p:txBody>
          <a:bodyPr/>
          <a:lstStyle/>
          <a:p>
            <a:pPr marL="284163" indent="-284163">
              <a:spcBef>
                <a:spcPts val="625"/>
              </a:spcBef>
              <a:buClr>
                <a:schemeClr val="accent1"/>
              </a:buClr>
              <a:buSzPct val="70000"/>
              <a:buFont typeface="Wingdings" pitchFamily="2" charset="2"/>
              <a:buChar char=""/>
            </a:pPr>
            <a:r>
              <a:rPr lang="en-US" smtClean="0">
                <a:latin typeface="Arial" charset="0"/>
              </a:rPr>
              <a:t>March 2000, a brief fire in Philips semiconductor plant interrupted supply of RF chips to both Nokia and Ericsson.</a:t>
            </a:r>
          </a:p>
          <a:p>
            <a:pPr marL="284163" indent="-284163">
              <a:spcBef>
                <a:spcPts val="625"/>
              </a:spcBef>
              <a:buClr>
                <a:schemeClr val="accent1"/>
              </a:buClr>
              <a:buSzPct val="70000"/>
              <a:buFont typeface="Wingdings" pitchFamily="2" charset="2"/>
              <a:buChar char=""/>
            </a:pPr>
            <a:endParaRPr lang="en-US" sz="400" smtClean="0"/>
          </a:p>
          <a:p>
            <a:pPr marL="284163" indent="-284163">
              <a:spcBef>
                <a:spcPts val="625"/>
              </a:spcBef>
              <a:buClr>
                <a:schemeClr val="accent1"/>
              </a:buClr>
              <a:buSzPct val="70000"/>
              <a:buFont typeface="Wingdings" pitchFamily="2" charset="2"/>
              <a:buChar char=""/>
            </a:pPr>
            <a:r>
              <a:rPr lang="en-US" smtClean="0">
                <a:latin typeface="Arial" charset="0"/>
              </a:rPr>
              <a:t>The impact on Ericsson was vastly greater than that on Nokia. Why did Nokia survive the disruption better?</a:t>
            </a:r>
            <a:endParaRPr lang="en-US" sz="900" b="1" smtClean="0"/>
          </a:p>
          <a:p>
            <a:pPr marL="284163" indent="-284163" eaLnBrk="1" hangingPunct="1"/>
            <a:endParaRPr lang="en-US" smtClean="0"/>
          </a:p>
          <a:p>
            <a:pPr marL="284163" indent="-284163" eaLnBrk="1" hangingPunct="1"/>
            <a:r>
              <a:rPr lang="en-US" smtClean="0"/>
              <a:t>Samsung also reported an increase in market share, while Motorola’s loss of market share decreased after the disruption. So, </a:t>
            </a:r>
            <a:r>
              <a:rPr lang="en-US" b="1" smtClean="0"/>
              <a:t>it is reasonable to conclude that, during the outage, some customers of Ericsson (and possibly Nokia) shifted to Samsung (and possibly Motorola)</a:t>
            </a:r>
            <a:r>
              <a:rPr lang="en-US" smtClean="0"/>
              <a:t>.</a:t>
            </a:r>
          </a:p>
          <a:p>
            <a:pPr marL="284163" indent="-284163" eaLnBrk="1" hangingPunct="1"/>
            <a:endParaRPr lang="en-US" smtClean="0"/>
          </a:p>
        </p:txBody>
      </p:sp>
      <p:sp>
        <p:nvSpPr>
          <p:cNvPr id="283651" name="Slide Number Placeholder 3"/>
          <p:cNvSpPr>
            <a:spLocks noGrp="1"/>
          </p:cNvSpPr>
          <p:nvPr>
            <p:ph type="sldNum" sz="quarter" idx="5"/>
          </p:nvPr>
        </p:nvSpPr>
        <p:spPr>
          <a:noFill/>
        </p:spPr>
        <p:txBody>
          <a:bodyPr/>
          <a:lstStyle/>
          <a:p>
            <a:fld id="{046AABE3-4322-4B1F-B3D1-24EA2AA51F5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a:ln/>
        </p:spPr>
      </p:sp>
      <p:sp>
        <p:nvSpPr>
          <p:cNvPr id="285698" name="Notes Placeholder 2"/>
          <p:cNvSpPr>
            <a:spLocks noGrp="1"/>
          </p:cNvSpPr>
          <p:nvPr>
            <p:ph type="body" idx="1"/>
          </p:nvPr>
        </p:nvSpPr>
        <p:spPr>
          <a:noFill/>
          <a:ln/>
        </p:spPr>
        <p:txBody>
          <a:bodyPr/>
          <a:lstStyle/>
          <a:p>
            <a:endParaRPr lang="en-US" smtClean="0"/>
          </a:p>
        </p:txBody>
      </p:sp>
      <p:sp>
        <p:nvSpPr>
          <p:cNvPr id="285699" name="Slide Number Placeholder 3"/>
          <p:cNvSpPr>
            <a:spLocks noGrp="1"/>
          </p:cNvSpPr>
          <p:nvPr>
            <p:ph type="sldNum" sz="quarter" idx="5"/>
          </p:nvPr>
        </p:nvSpPr>
        <p:spPr>
          <a:noFill/>
        </p:spPr>
        <p:txBody>
          <a:bodyPr/>
          <a:lstStyle/>
          <a:p>
            <a:fld id="{D20DA59E-723B-4C7E-9218-A3CE8D83047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a:ln/>
        </p:spPr>
      </p:sp>
      <p:sp>
        <p:nvSpPr>
          <p:cNvPr id="287746" name="Notes Placeholder 2"/>
          <p:cNvSpPr>
            <a:spLocks noGrp="1"/>
          </p:cNvSpPr>
          <p:nvPr>
            <p:ph type="body" idx="1"/>
          </p:nvPr>
        </p:nvSpPr>
        <p:spPr>
          <a:noFill/>
          <a:ln/>
        </p:spPr>
        <p:txBody>
          <a:bodyPr/>
          <a:lstStyle/>
          <a:p>
            <a:endParaRPr lang="en-US" smtClean="0"/>
          </a:p>
        </p:txBody>
      </p:sp>
      <p:sp>
        <p:nvSpPr>
          <p:cNvPr id="287747" name="Slide Number Placeholder 3"/>
          <p:cNvSpPr>
            <a:spLocks noGrp="1"/>
          </p:cNvSpPr>
          <p:nvPr>
            <p:ph type="sldNum" sz="quarter" idx="5"/>
          </p:nvPr>
        </p:nvSpPr>
        <p:spPr>
          <a:noFill/>
        </p:spPr>
        <p:txBody>
          <a:bodyPr/>
          <a:lstStyle/>
          <a:p>
            <a:fld id="{6B66BF6B-A0B8-4431-BDEB-005DBA158134}"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p:cNvSpPr>
          <p:nvPr>
            <p:ph type="sldImg"/>
          </p:nvPr>
        </p:nvSpPr>
        <p:spPr>
          <a:ln/>
        </p:spPr>
      </p:sp>
      <p:sp>
        <p:nvSpPr>
          <p:cNvPr id="289794" name="Notes Placeholder 2"/>
          <p:cNvSpPr>
            <a:spLocks noGrp="1"/>
          </p:cNvSpPr>
          <p:nvPr>
            <p:ph type="body" idx="1"/>
          </p:nvPr>
        </p:nvSpPr>
        <p:spPr>
          <a:noFill/>
          <a:ln/>
        </p:spPr>
        <p:txBody>
          <a:bodyPr/>
          <a:lstStyle/>
          <a:p>
            <a:r>
              <a:rPr lang="en-US" smtClean="0"/>
              <a:t>The reason numbers were down (relative to control group, not necessarily in absolute value) prior to the announcement is that the problem has already occurred.  </a:t>
            </a:r>
          </a:p>
          <a:p>
            <a:endParaRPr lang="en-US" smtClean="0"/>
          </a:p>
          <a:p>
            <a:r>
              <a:rPr lang="en-US" smtClean="0"/>
              <a:t>A possible explanation for the prolonged impact is that lost sales during the disruption are associated with loss of customer goodwill relative to the competition, which translates into loss of market share beyond the event itself.</a:t>
            </a:r>
          </a:p>
        </p:txBody>
      </p:sp>
      <p:sp>
        <p:nvSpPr>
          <p:cNvPr id="289795" name="Slide Number Placeholder 3"/>
          <p:cNvSpPr>
            <a:spLocks noGrp="1"/>
          </p:cNvSpPr>
          <p:nvPr>
            <p:ph type="sldNum" sz="quarter" idx="5"/>
          </p:nvPr>
        </p:nvSpPr>
        <p:spPr>
          <a:noFill/>
        </p:spPr>
        <p:txBody>
          <a:bodyPr/>
          <a:lstStyle/>
          <a:p>
            <a:fld id="{4E42CDAC-F591-464E-AD48-4A1300505526}"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p:cNvSpPr>
          <p:nvPr>
            <p:ph type="sldImg"/>
          </p:nvPr>
        </p:nvSpPr>
        <p:spPr>
          <a:ln/>
        </p:spPr>
      </p:sp>
      <p:sp>
        <p:nvSpPr>
          <p:cNvPr id="291842" name="Notes Placeholder 2"/>
          <p:cNvSpPr>
            <a:spLocks noGrp="1"/>
          </p:cNvSpPr>
          <p:nvPr>
            <p:ph type="body" idx="1"/>
          </p:nvPr>
        </p:nvSpPr>
        <p:spPr>
          <a:noFill/>
          <a:ln/>
        </p:spPr>
        <p:txBody>
          <a:bodyPr/>
          <a:lstStyle/>
          <a:p>
            <a:endParaRPr lang="en-US" smtClean="0"/>
          </a:p>
        </p:txBody>
      </p:sp>
      <p:sp>
        <p:nvSpPr>
          <p:cNvPr id="291843" name="Slide Number Placeholder 3"/>
          <p:cNvSpPr>
            <a:spLocks noGrp="1"/>
          </p:cNvSpPr>
          <p:nvPr>
            <p:ph type="sldNum" sz="quarter" idx="5"/>
          </p:nvPr>
        </p:nvSpPr>
        <p:spPr>
          <a:noFill/>
        </p:spPr>
        <p:txBody>
          <a:bodyPr/>
          <a:lstStyle/>
          <a:p>
            <a:fld id="{D3256814-9CD8-44F3-B452-C222434686C7}"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r">
              <a:defRPr/>
            </a:pPr>
            <a:endParaRPr lang="en-US"/>
          </a:p>
        </p:txBody>
      </p:sp>
      <p:sp>
        <p:nvSpPr>
          <p:cNvPr id="11"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r">
              <a:defRPr/>
            </a:pPr>
            <a:endParaRPr lang="en-US"/>
          </a:p>
        </p:txBody>
      </p:sp>
      <p:sp>
        <p:nvSpPr>
          <p:cNvPr id="12" name="Straight Connector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13"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r">
              <a:defRPr/>
            </a:pPr>
            <a:endParaRPr lang="en-US"/>
          </a:p>
        </p:txBody>
      </p:sp>
      <p:sp>
        <p:nvSpPr>
          <p:cNvPr id="14"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15" name="Straight Connector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r>
              <a:rPr lang="en-US"/>
              <a:t>11/05/2007</a:t>
            </a:r>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B1035F9-1268-421D-A9F8-2A9AFE1DB4C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11/05/2007</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86D305-EE41-4520-B5F6-3FB1F4A784F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t>11/05/2007</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F70FDC2-D759-4099-BBF1-C17734C14A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r>
              <a:rPr lang="en-US"/>
              <a:t>11/05/2007</a:t>
            </a:r>
          </a:p>
        </p:txBody>
      </p:sp>
      <p:sp>
        <p:nvSpPr>
          <p:cNvPr id="5" name="Slide Number Placeholder 8"/>
          <p:cNvSpPr>
            <a:spLocks noGrp="1"/>
          </p:cNvSpPr>
          <p:nvPr>
            <p:ph type="sldNum" sz="quarter" idx="11"/>
          </p:nvPr>
        </p:nvSpPr>
        <p:spPr/>
        <p:txBody>
          <a:bodyPr rtlCol="0"/>
          <a:lstStyle>
            <a:lvl1pPr>
              <a:defRPr/>
            </a:lvl1pPr>
          </a:lstStyle>
          <a:p>
            <a:pPr>
              <a:defRPr/>
            </a:pPr>
            <a:fld id="{B1B43E9F-B7F6-4A43-B7C5-7E3EE53CC15F}"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lgn="r">
              <a:defRPr/>
            </a:pPr>
            <a:endParaRPr lang="en-US"/>
          </a:p>
        </p:txBody>
      </p:sp>
      <p:sp>
        <p:nvSpPr>
          <p:cNvPr id="9"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lgn="r">
              <a:defRPr/>
            </a:pPr>
            <a:endParaRPr lang="en-US"/>
          </a:p>
        </p:txBody>
      </p:sp>
      <p:sp>
        <p:nvSpPr>
          <p:cNvPr id="10" name="Straight Connector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11" name="Straight Connector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lgn="r">
              <a:defRPr/>
            </a:pPr>
            <a:endParaRPr lang="en-US"/>
          </a:p>
        </p:txBody>
      </p:sp>
      <p:sp>
        <p:nvSpPr>
          <p:cNvPr id="12"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r>
              <a:rPr lang="en-US"/>
              <a:t>11/05/2007</a:t>
            </a:r>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8F85B7C5-B698-4BDA-9BB0-3D6EFCDA008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t>11/05/2007</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7728297-1007-429B-B3A7-52529AA886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r>
              <a:rPr lang="en-US"/>
              <a:t>11/05/2007</a:t>
            </a:r>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A59004A-8377-4A5E-AF94-2FF434BE8C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r>
              <a:rPr lang="en-US"/>
              <a:t>11/05/2007</a:t>
            </a:r>
          </a:p>
        </p:txBody>
      </p:sp>
      <p:sp>
        <p:nvSpPr>
          <p:cNvPr id="4" name="Slide Number Placeholder 6"/>
          <p:cNvSpPr>
            <a:spLocks noGrp="1"/>
          </p:cNvSpPr>
          <p:nvPr>
            <p:ph type="sldNum" sz="quarter" idx="11"/>
          </p:nvPr>
        </p:nvSpPr>
        <p:spPr/>
        <p:txBody>
          <a:bodyPr rtlCol="0"/>
          <a:lstStyle>
            <a:lvl1pPr>
              <a:defRPr/>
            </a:lvl1pPr>
          </a:lstStyle>
          <a:p>
            <a:pPr>
              <a:defRPr/>
            </a:pPr>
            <a:fld id="{A0E2238F-6758-49D8-B3C2-B91B47448EF7}"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11/05/2007</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26221DF-C742-4C44-AA49-C9469E5C70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r">
              <a:defRPr/>
            </a:pPr>
            <a:endParaRPr lang="en-US" dirty="0"/>
          </a:p>
        </p:txBody>
      </p:sp>
      <p:sp>
        <p:nvSpPr>
          <p:cNvPr id="6"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r">
              <a:defRPr/>
            </a:pPr>
            <a:endParaRPr lang="en-US" dirty="0"/>
          </a:p>
        </p:txBody>
      </p:sp>
      <p:sp>
        <p:nvSpPr>
          <p:cNvPr id="7" name="Straight Connector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r">
              <a:defRPr/>
            </a:pPr>
            <a:endParaRPr lang="en-US" dirty="0"/>
          </a:p>
        </p:txBody>
      </p:sp>
      <p:sp>
        <p:nvSpPr>
          <p:cNvPr id="8"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r">
              <a:defRPr/>
            </a:pPr>
            <a:endParaRPr lang="en-US"/>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r">
              <a:defRPr/>
            </a:pPr>
            <a:endParaRPr lang="en-US"/>
          </a:p>
        </p:txBody>
      </p:sp>
      <p:sp>
        <p:nvSpPr>
          <p:cNvPr id="11" name="Oval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r>
              <a:rPr lang="en-US"/>
              <a:t>11/05/2007</a:t>
            </a:r>
          </a:p>
        </p:txBody>
      </p:sp>
      <p:sp>
        <p:nvSpPr>
          <p:cNvPr id="13" name="Slide Number Placeholder 21"/>
          <p:cNvSpPr>
            <a:spLocks noGrp="1"/>
          </p:cNvSpPr>
          <p:nvPr>
            <p:ph type="sldNum" sz="quarter" idx="11"/>
          </p:nvPr>
        </p:nvSpPr>
        <p:spPr/>
        <p:txBody>
          <a:bodyPr rtlCol="0"/>
          <a:lstStyle>
            <a:lvl1pPr>
              <a:defRPr/>
            </a:lvl1pPr>
          </a:lstStyle>
          <a:p>
            <a:pPr>
              <a:defRPr/>
            </a:pPr>
            <a:fld id="{6EC8A7A7-8D5B-4C00-995C-76C2872452AC}"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6" name="Oval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lgn="r">
              <a:defRPr/>
            </a:pPr>
            <a:endParaRPr lang="en-US"/>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r">
              <a:defRPr/>
            </a:pPr>
            <a:endParaRPr lang="en-US"/>
          </a:p>
        </p:txBody>
      </p:sp>
      <p:sp>
        <p:nvSpPr>
          <p:cNvPr id="10"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lgn="r">
              <a:defRPr/>
            </a:pPr>
            <a:endParaRPr lang="en-US" dirty="0"/>
          </a:p>
        </p:txBody>
      </p:sp>
      <p:sp>
        <p:nvSpPr>
          <p:cNvPr id="11" name="Straight Connector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lgn="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r>
              <a:rPr lang="en-US"/>
              <a:t>11/05/2007</a:t>
            </a:r>
          </a:p>
        </p:txBody>
      </p:sp>
      <p:sp>
        <p:nvSpPr>
          <p:cNvPr id="13" name="Slide Number Placeholder 17"/>
          <p:cNvSpPr>
            <a:spLocks noGrp="1"/>
          </p:cNvSpPr>
          <p:nvPr>
            <p:ph type="sldNum" sz="quarter" idx="11"/>
          </p:nvPr>
        </p:nvSpPr>
        <p:spPr/>
        <p:txBody>
          <a:bodyPr rtlCol="0"/>
          <a:lstStyle>
            <a:lvl1pPr>
              <a:defRPr/>
            </a:lvl1pPr>
          </a:lstStyle>
          <a:p>
            <a:pPr>
              <a:defRPr/>
            </a:pPr>
            <a:fld id="{A44E6E03-CE95-4FA5-923C-596F119D63E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lgn="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en-US"/>
              <a:t>11/05/2007</a:t>
            </a:r>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lgn="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lgn="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lgn="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5EDF63D9-A2BD-46E8-AD9F-586D3AFD02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4" r:id="rId4"/>
    <p:sldLayoutId id="2147483723" r:id="rId5"/>
    <p:sldLayoutId id="2147483728" r:id="rId6"/>
    <p:sldLayoutId id="2147483722" r:id="rId7"/>
    <p:sldLayoutId id="2147483729" r:id="rId8"/>
    <p:sldLayoutId id="2147483730" r:id="rId9"/>
    <p:sldLayoutId id="2147483721" r:id="rId10"/>
    <p:sldLayoutId id="2147483720" r:id="rId11"/>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chart" Target="../charts/chart2.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2.jpeg"/><Relationship Id="rId11" Type="http://schemas.openxmlformats.org/officeDocument/2006/relationships/chart" Target="../charts/chart1.xml"/><Relationship Id="rId5" Type="http://schemas.openxmlformats.org/officeDocument/2006/relationships/image" Target="../media/image11.jpeg"/><Relationship Id="rId10" Type="http://schemas.openxmlformats.org/officeDocument/2006/relationships/image" Target="../media/image4.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752600" y="1143000"/>
            <a:ext cx="7391400" cy="1622425"/>
          </a:xfrm>
        </p:spPr>
        <p:txBody>
          <a:bodyPr/>
          <a:lstStyle/>
          <a:p>
            <a:pPr algn="ctr" eaLnBrk="1" fontAlgn="auto" hangingPunct="1">
              <a:spcAft>
                <a:spcPts val="0"/>
              </a:spcAft>
              <a:defRPr/>
            </a:pPr>
            <a:r>
              <a:rPr lang="en-US" sz="3200" dirty="0" smtClean="0"/>
              <a:t>Tactical and Strategic Risks from Disruption of </a:t>
            </a:r>
            <a:br>
              <a:rPr lang="en-US" sz="3200" dirty="0" smtClean="0"/>
            </a:br>
            <a:r>
              <a:rPr lang="en-US" sz="3200" dirty="0" smtClean="0"/>
              <a:t>Global Supply Chains</a:t>
            </a:r>
          </a:p>
        </p:txBody>
      </p:sp>
      <p:sp>
        <p:nvSpPr>
          <p:cNvPr id="15362" name="Rectangle 4"/>
          <p:cNvSpPr>
            <a:spLocks noGrp="1" noChangeArrowheads="1"/>
          </p:cNvSpPr>
          <p:nvPr>
            <p:ph type="subTitle" idx="1"/>
          </p:nvPr>
        </p:nvSpPr>
        <p:spPr>
          <a:xfrm>
            <a:off x="1981200" y="3051175"/>
            <a:ext cx="7010400" cy="2054225"/>
          </a:xfrm>
        </p:spPr>
        <p:txBody>
          <a:bodyPr anchor="ctr"/>
          <a:lstStyle/>
          <a:p>
            <a:pPr algn="ctr" eaLnBrk="1" hangingPunct="1">
              <a:spcBef>
                <a:spcPct val="0"/>
              </a:spcBef>
            </a:pPr>
            <a:r>
              <a:rPr lang="en-US" sz="2000" smtClean="0"/>
              <a:t>Wallace Hopp</a:t>
            </a:r>
          </a:p>
          <a:p>
            <a:pPr algn="ctr" eaLnBrk="1" hangingPunct="1">
              <a:spcBef>
                <a:spcPct val="0"/>
              </a:spcBef>
            </a:pPr>
            <a:r>
              <a:rPr lang="en-US" sz="2000" smtClean="0"/>
              <a:t>University of Michigan </a:t>
            </a:r>
          </a:p>
          <a:p>
            <a:pPr algn="ctr" eaLnBrk="1" hangingPunct="1">
              <a:spcBef>
                <a:spcPct val="0"/>
              </a:spcBef>
            </a:pPr>
            <a:endParaRPr lang="en-US" sz="2000" smtClean="0"/>
          </a:p>
          <a:p>
            <a:pPr algn="ctr" eaLnBrk="1" hangingPunct="1">
              <a:spcBef>
                <a:spcPct val="0"/>
              </a:spcBef>
            </a:pPr>
            <a:r>
              <a:rPr lang="en-US" sz="2000" smtClean="0"/>
              <a:t> Seyed Iravani, Zigeng Yin</a:t>
            </a:r>
          </a:p>
          <a:p>
            <a:pPr algn="ctr" eaLnBrk="1" hangingPunct="1">
              <a:spcBef>
                <a:spcPct val="0"/>
              </a:spcBef>
            </a:pPr>
            <a:r>
              <a:rPr lang="en-US" sz="2000" smtClean="0"/>
              <a:t>Northwestern University</a:t>
            </a:r>
          </a:p>
          <a:p>
            <a:pPr algn="ctr" eaLnBrk="1" hangingPunct="1">
              <a:spcBef>
                <a:spcPct val="0"/>
              </a:spcBef>
            </a:pPr>
            <a:endParaRPr lang="en-US" sz="1000" i="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Oval 4"/>
          <p:cNvSpPr>
            <a:spLocks noChangeArrowheads="1"/>
          </p:cNvSpPr>
          <p:nvPr/>
        </p:nvSpPr>
        <p:spPr bwMode="auto">
          <a:xfrm>
            <a:off x="2438400" y="2209800"/>
            <a:ext cx="838200" cy="762000"/>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US" sz="1800">
                <a:effectLst>
                  <a:outerShdw blurRad="38100" dist="38100" dir="2700000" algn="tl">
                    <a:srgbClr val="FFFFFF"/>
                  </a:outerShdw>
                </a:effectLst>
              </a:rPr>
              <a:t>Firm A</a:t>
            </a:r>
          </a:p>
        </p:txBody>
      </p:sp>
      <p:sp>
        <p:nvSpPr>
          <p:cNvPr id="113670" name="Oval 6"/>
          <p:cNvSpPr>
            <a:spLocks noChangeArrowheads="1"/>
          </p:cNvSpPr>
          <p:nvPr/>
        </p:nvSpPr>
        <p:spPr bwMode="auto">
          <a:xfrm>
            <a:off x="2457450" y="3886200"/>
            <a:ext cx="838200" cy="762000"/>
          </a:xfrm>
          <a:prstGeom prst="ellipse">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US" sz="1800">
                <a:effectLst>
                  <a:outerShdw blurRad="38100" dist="38100" dir="2700000" algn="tl">
                    <a:srgbClr val="FFFFFF"/>
                  </a:outerShdw>
                </a:effectLst>
              </a:rPr>
              <a:t>Firm B</a:t>
            </a:r>
          </a:p>
        </p:txBody>
      </p:sp>
      <p:sp>
        <p:nvSpPr>
          <p:cNvPr id="113672" name="Rectangle 8"/>
          <p:cNvSpPr>
            <a:spLocks noChangeArrowheads="1"/>
          </p:cNvSpPr>
          <p:nvPr/>
        </p:nvSpPr>
        <p:spPr bwMode="auto">
          <a:xfrm>
            <a:off x="609600" y="2286000"/>
            <a:ext cx="1390650" cy="6096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1800" b="1"/>
              <a:t>Normal</a:t>
            </a:r>
          </a:p>
          <a:p>
            <a:pPr algn="ctr">
              <a:defRPr/>
            </a:pPr>
            <a:r>
              <a:rPr lang="en-US" sz="1800" b="1"/>
              <a:t>Supply</a:t>
            </a:r>
          </a:p>
        </p:txBody>
      </p:sp>
      <p:sp>
        <p:nvSpPr>
          <p:cNvPr id="15366" name="Rectangle 11"/>
          <p:cNvSpPr>
            <a:spLocks noChangeArrowheads="1"/>
          </p:cNvSpPr>
          <p:nvPr/>
        </p:nvSpPr>
        <p:spPr bwMode="auto">
          <a:xfrm>
            <a:off x="590550" y="3810000"/>
            <a:ext cx="1390650" cy="685800"/>
          </a:xfrm>
          <a:prstGeom prst="rect">
            <a:avLst/>
          </a:prstGeom>
          <a:solidFill>
            <a:schemeClr val="bg1"/>
          </a:solidFill>
          <a:ln w="9525">
            <a:solidFill>
              <a:schemeClr val="accent1">
                <a:lumMod val="75000"/>
              </a:schemeClr>
            </a:solidFill>
            <a:miter lim="800000"/>
            <a:headEnd/>
            <a:tailEnd/>
          </a:ln>
        </p:spPr>
        <p:txBody>
          <a:bodyPr wrap="none" anchor="ctr"/>
          <a:lstStyle/>
          <a:p>
            <a:pPr algn="ctr">
              <a:defRPr/>
            </a:pPr>
            <a:r>
              <a:rPr lang="en-US" sz="1800" b="1" dirty="0">
                <a:solidFill>
                  <a:schemeClr val="accent1">
                    <a:lumMod val="75000"/>
                  </a:schemeClr>
                </a:solidFill>
                <a:ea typeface="Batang" pitchFamily="18" charset="-127"/>
              </a:rPr>
              <a:t>Backup</a:t>
            </a:r>
          </a:p>
          <a:p>
            <a:pPr algn="ctr">
              <a:defRPr/>
            </a:pPr>
            <a:r>
              <a:rPr lang="en-US" sz="1800" b="1" dirty="0">
                <a:solidFill>
                  <a:schemeClr val="accent1">
                    <a:lumMod val="75000"/>
                  </a:schemeClr>
                </a:solidFill>
                <a:ea typeface="Batang" pitchFamily="18" charset="-127"/>
              </a:rPr>
              <a:t>Capacity</a:t>
            </a:r>
          </a:p>
        </p:txBody>
      </p:sp>
      <p:sp>
        <p:nvSpPr>
          <p:cNvPr id="113683" name="Text Box 19"/>
          <p:cNvSpPr txBox="1">
            <a:spLocks noChangeArrowheads="1"/>
          </p:cNvSpPr>
          <p:nvPr/>
        </p:nvSpPr>
        <p:spPr bwMode="auto">
          <a:xfrm>
            <a:off x="1222375" y="1447800"/>
            <a:ext cx="2393950" cy="457200"/>
          </a:xfrm>
          <a:prstGeom prst="rect">
            <a:avLst/>
          </a:prstGeom>
          <a:noFill/>
          <a:ln w="9525">
            <a:noFill/>
            <a:miter lim="800000"/>
            <a:headEnd/>
            <a:tailEnd/>
          </a:ln>
          <a:effectLst/>
        </p:spPr>
        <p:txBody>
          <a:bodyPr wrap="none">
            <a:spAutoFit/>
          </a:bodyPr>
          <a:lstStyle/>
          <a:p>
            <a:pPr>
              <a:defRPr/>
            </a:pPr>
            <a:r>
              <a:rPr lang="en-US" sz="2400" dirty="0">
                <a:effectLst>
                  <a:outerShdw blurRad="38100" dist="38100" dir="2700000" algn="tl">
                    <a:srgbClr val="C0C0C0"/>
                  </a:outerShdw>
                </a:effectLst>
              </a:rPr>
              <a:t>Before Disruption</a:t>
            </a:r>
          </a:p>
        </p:txBody>
      </p:sp>
      <p:sp>
        <p:nvSpPr>
          <p:cNvPr id="113684" name="Text Box 20"/>
          <p:cNvSpPr txBox="1">
            <a:spLocks noChangeArrowheads="1"/>
          </p:cNvSpPr>
          <p:nvPr/>
        </p:nvSpPr>
        <p:spPr bwMode="auto">
          <a:xfrm>
            <a:off x="5108575" y="1447800"/>
            <a:ext cx="2206625" cy="457200"/>
          </a:xfrm>
          <a:prstGeom prst="rect">
            <a:avLst/>
          </a:prstGeom>
          <a:noFill/>
          <a:ln w="9525">
            <a:noFill/>
            <a:miter lim="800000"/>
            <a:headEnd/>
            <a:tailEnd/>
          </a:ln>
          <a:effectLst/>
        </p:spPr>
        <p:txBody>
          <a:bodyPr wrap="none">
            <a:spAutoFit/>
          </a:bodyPr>
          <a:lstStyle/>
          <a:p>
            <a:pPr>
              <a:defRPr/>
            </a:pPr>
            <a:r>
              <a:rPr lang="en-US" sz="2400" dirty="0">
                <a:effectLst>
                  <a:outerShdw blurRad="38100" dist="38100" dir="2700000" algn="tl">
                    <a:srgbClr val="C0C0C0"/>
                  </a:outerShdw>
                </a:effectLst>
              </a:rPr>
              <a:t>After Disruption</a:t>
            </a:r>
          </a:p>
        </p:txBody>
      </p:sp>
      <p:cxnSp>
        <p:nvCxnSpPr>
          <p:cNvPr id="292875" name="AutoShape 21"/>
          <p:cNvCxnSpPr>
            <a:cxnSpLocks noChangeShapeType="1"/>
            <a:stCxn id="113672" idx="3"/>
          </p:cNvCxnSpPr>
          <p:nvPr/>
        </p:nvCxnSpPr>
        <p:spPr bwMode="auto">
          <a:xfrm>
            <a:off x="2000250" y="2590800"/>
            <a:ext cx="457200" cy="1676400"/>
          </a:xfrm>
          <a:prstGeom prst="straightConnector1">
            <a:avLst/>
          </a:prstGeom>
          <a:noFill/>
          <a:ln w="28575">
            <a:solidFill>
              <a:schemeClr val="tx1"/>
            </a:solidFill>
            <a:round/>
            <a:headEnd/>
            <a:tailEnd type="triangle" w="med" len="med"/>
          </a:ln>
        </p:spPr>
      </p:cxnSp>
      <p:cxnSp>
        <p:nvCxnSpPr>
          <p:cNvPr id="292876" name="AutoShape 23"/>
          <p:cNvCxnSpPr>
            <a:cxnSpLocks noChangeShapeType="1"/>
            <a:stCxn id="113672" idx="3"/>
          </p:cNvCxnSpPr>
          <p:nvPr/>
        </p:nvCxnSpPr>
        <p:spPr bwMode="auto">
          <a:xfrm>
            <a:off x="2000250" y="2590800"/>
            <a:ext cx="438150" cy="1588"/>
          </a:xfrm>
          <a:prstGeom prst="straightConnector1">
            <a:avLst/>
          </a:prstGeom>
          <a:noFill/>
          <a:ln w="28575">
            <a:solidFill>
              <a:schemeClr val="tx1"/>
            </a:solidFill>
            <a:round/>
            <a:headEnd/>
            <a:tailEnd type="triangle" w="med" len="med"/>
          </a:ln>
        </p:spPr>
      </p:cxnSp>
      <p:sp>
        <p:nvSpPr>
          <p:cNvPr id="15371" name="Oval 25"/>
          <p:cNvSpPr>
            <a:spLocks noChangeArrowheads="1"/>
          </p:cNvSpPr>
          <p:nvPr/>
        </p:nvSpPr>
        <p:spPr bwMode="auto">
          <a:xfrm>
            <a:off x="2362200" y="5181600"/>
            <a:ext cx="1066800" cy="1066800"/>
          </a:xfrm>
          <a:prstGeom prst="ellipse">
            <a:avLst/>
          </a:prstGeom>
          <a:gradFill>
            <a:gsLst>
              <a:gs pos="0">
                <a:srgbClr val="3DB54B"/>
              </a:gs>
              <a:gs pos="50000">
                <a:srgbClr val="92E484"/>
              </a:gs>
              <a:gs pos="100000">
                <a:srgbClr val="E5FFE5"/>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wrap="none" anchor="ctr"/>
          <a:lstStyle/>
          <a:p>
            <a:pPr algn="ctr">
              <a:defRPr/>
            </a:pPr>
            <a:r>
              <a:rPr lang="en-US" dirty="0"/>
              <a:t>C</a:t>
            </a:r>
            <a:endParaRPr lang="en-US" sz="1400" dirty="0"/>
          </a:p>
          <a:p>
            <a:pPr algn="ctr">
              <a:defRPr/>
            </a:pPr>
            <a:r>
              <a:rPr lang="en-US" sz="1400" dirty="0"/>
              <a:t>The Third</a:t>
            </a:r>
          </a:p>
          <a:p>
            <a:pPr algn="ctr">
              <a:defRPr/>
            </a:pPr>
            <a:r>
              <a:rPr lang="en-US" sz="1400" dirty="0"/>
              <a:t>Party</a:t>
            </a:r>
            <a:endParaRPr lang="en-US" sz="1800" dirty="0"/>
          </a:p>
        </p:txBody>
      </p:sp>
      <p:sp>
        <p:nvSpPr>
          <p:cNvPr id="292880" name="Rectangle 33"/>
          <p:cNvSpPr>
            <a:spLocks noChangeArrowheads="1"/>
          </p:cNvSpPr>
          <p:nvPr/>
        </p:nvSpPr>
        <p:spPr bwMode="auto">
          <a:xfrm>
            <a:off x="533400" y="1905000"/>
            <a:ext cx="3733800" cy="4572000"/>
          </a:xfrm>
          <a:prstGeom prst="rect">
            <a:avLst/>
          </a:prstGeom>
          <a:noFill/>
          <a:ln w="9525">
            <a:solidFill>
              <a:schemeClr val="tx1"/>
            </a:solidFill>
            <a:miter lim="800000"/>
            <a:headEnd/>
            <a:tailEnd/>
          </a:ln>
        </p:spPr>
        <p:txBody>
          <a:bodyPr wrap="none" anchor="ctr"/>
          <a:lstStyle/>
          <a:p>
            <a:pPr algn="r"/>
            <a:endParaRPr lang="en-US"/>
          </a:p>
        </p:txBody>
      </p:sp>
      <p:sp>
        <p:nvSpPr>
          <p:cNvPr id="113669" name="Oval 5"/>
          <p:cNvSpPr>
            <a:spLocks noChangeArrowheads="1"/>
          </p:cNvSpPr>
          <p:nvPr/>
        </p:nvSpPr>
        <p:spPr bwMode="auto">
          <a:xfrm>
            <a:off x="6172200" y="2209800"/>
            <a:ext cx="838200" cy="762000"/>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US" sz="1800">
                <a:effectLst>
                  <a:outerShdw blurRad="38100" dist="38100" dir="2700000" algn="tl">
                    <a:srgbClr val="FFFFFF"/>
                  </a:outerShdw>
                </a:effectLst>
              </a:rPr>
              <a:t>Firm A</a:t>
            </a:r>
          </a:p>
        </p:txBody>
      </p:sp>
      <p:sp>
        <p:nvSpPr>
          <p:cNvPr id="113671" name="Oval 7"/>
          <p:cNvSpPr>
            <a:spLocks noChangeArrowheads="1"/>
          </p:cNvSpPr>
          <p:nvPr/>
        </p:nvSpPr>
        <p:spPr bwMode="auto">
          <a:xfrm>
            <a:off x="6172200" y="3886200"/>
            <a:ext cx="838200" cy="762000"/>
          </a:xfrm>
          <a:prstGeom prst="ellipse">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US" sz="1800" dirty="0">
                <a:effectLst>
                  <a:outerShdw blurRad="38100" dist="38100" dir="2700000" algn="tl">
                    <a:srgbClr val="FFFFFF"/>
                  </a:outerShdw>
                </a:effectLst>
              </a:rPr>
              <a:t>Firm B</a:t>
            </a:r>
          </a:p>
        </p:txBody>
      </p:sp>
      <p:cxnSp>
        <p:nvCxnSpPr>
          <p:cNvPr id="292887" name="AutoShape 10"/>
          <p:cNvCxnSpPr>
            <a:cxnSpLocks noChangeShapeType="1"/>
            <a:stCxn id="113699" idx="3"/>
          </p:cNvCxnSpPr>
          <p:nvPr/>
        </p:nvCxnSpPr>
        <p:spPr bwMode="auto">
          <a:xfrm flipV="1">
            <a:off x="5791200" y="2590800"/>
            <a:ext cx="381000" cy="1562100"/>
          </a:xfrm>
          <a:prstGeom prst="straightConnector1">
            <a:avLst/>
          </a:prstGeom>
          <a:noFill/>
          <a:ln w="28575">
            <a:solidFill>
              <a:schemeClr val="tx1"/>
            </a:solidFill>
            <a:prstDash val="lgDash"/>
            <a:round/>
            <a:headEnd/>
            <a:tailEnd type="triangle" w="med" len="med"/>
          </a:ln>
        </p:spPr>
      </p:cxnSp>
      <p:cxnSp>
        <p:nvCxnSpPr>
          <p:cNvPr id="292888" name="AutoShape 22"/>
          <p:cNvCxnSpPr>
            <a:cxnSpLocks noChangeShapeType="1"/>
            <a:stCxn id="113699" idx="3"/>
          </p:cNvCxnSpPr>
          <p:nvPr/>
        </p:nvCxnSpPr>
        <p:spPr bwMode="auto">
          <a:xfrm>
            <a:off x="5791200" y="4152900"/>
            <a:ext cx="381000" cy="114300"/>
          </a:xfrm>
          <a:prstGeom prst="straightConnector1">
            <a:avLst/>
          </a:prstGeom>
          <a:noFill/>
          <a:ln w="28575">
            <a:solidFill>
              <a:schemeClr val="tx1"/>
            </a:solidFill>
            <a:prstDash val="lgDash"/>
            <a:round/>
            <a:headEnd/>
            <a:tailEnd type="triangle" w="med" len="med"/>
          </a:ln>
        </p:spPr>
      </p:cxnSp>
      <p:sp>
        <p:nvSpPr>
          <p:cNvPr id="15381" name="Oval 28"/>
          <p:cNvSpPr>
            <a:spLocks noChangeArrowheads="1"/>
          </p:cNvSpPr>
          <p:nvPr/>
        </p:nvSpPr>
        <p:spPr bwMode="auto">
          <a:xfrm>
            <a:off x="6096000" y="5181600"/>
            <a:ext cx="1066800" cy="1066800"/>
          </a:xfrm>
          <a:prstGeom prst="ellipse">
            <a:avLst/>
          </a:prstGeom>
          <a:gradFill>
            <a:gsLst>
              <a:gs pos="0">
                <a:srgbClr val="3DB54B"/>
              </a:gs>
              <a:gs pos="50000">
                <a:srgbClr val="92E484"/>
              </a:gs>
              <a:gs pos="100000">
                <a:srgbClr val="E7FFE7"/>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p:spPr>
        <p:txBody>
          <a:bodyPr wrap="none" anchor="ctr"/>
          <a:lstStyle/>
          <a:p>
            <a:pPr algn="ctr">
              <a:defRPr/>
            </a:pPr>
            <a:r>
              <a:rPr lang="en-US" dirty="0"/>
              <a:t>C</a:t>
            </a:r>
          </a:p>
          <a:p>
            <a:pPr algn="ctr">
              <a:defRPr/>
            </a:pPr>
            <a:r>
              <a:rPr lang="en-US" sz="1400" dirty="0"/>
              <a:t>The Third</a:t>
            </a:r>
          </a:p>
          <a:p>
            <a:pPr algn="ctr">
              <a:defRPr/>
            </a:pPr>
            <a:r>
              <a:rPr lang="en-US" sz="1400" dirty="0"/>
              <a:t>Party</a:t>
            </a:r>
          </a:p>
        </p:txBody>
      </p:sp>
      <p:sp>
        <p:nvSpPr>
          <p:cNvPr id="292892" name="Rectangle 34"/>
          <p:cNvSpPr>
            <a:spLocks noChangeArrowheads="1"/>
          </p:cNvSpPr>
          <p:nvPr/>
        </p:nvSpPr>
        <p:spPr bwMode="auto">
          <a:xfrm>
            <a:off x="4343400" y="1905000"/>
            <a:ext cx="3733800" cy="4572000"/>
          </a:xfrm>
          <a:prstGeom prst="rect">
            <a:avLst/>
          </a:prstGeom>
          <a:noFill/>
          <a:ln w="9525">
            <a:solidFill>
              <a:schemeClr val="tx1"/>
            </a:solidFill>
            <a:miter lim="800000"/>
            <a:headEnd/>
            <a:tailEnd/>
          </a:ln>
        </p:spPr>
        <p:txBody>
          <a:bodyPr wrap="none" anchor="ctr"/>
          <a:lstStyle/>
          <a:p>
            <a:pPr algn="r"/>
            <a:endParaRPr lang="en-US"/>
          </a:p>
        </p:txBody>
      </p:sp>
      <p:sp>
        <p:nvSpPr>
          <p:cNvPr id="113699" name="Rectangle 35"/>
          <p:cNvSpPr>
            <a:spLocks noChangeArrowheads="1"/>
          </p:cNvSpPr>
          <p:nvPr/>
        </p:nvSpPr>
        <p:spPr bwMode="auto">
          <a:xfrm>
            <a:off x="4400550" y="3810000"/>
            <a:ext cx="1390650" cy="685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1800" b="1" dirty="0">
                <a:ea typeface="Batang" pitchFamily="18" charset="-127"/>
              </a:rPr>
              <a:t>Backup</a:t>
            </a:r>
          </a:p>
          <a:p>
            <a:pPr algn="ctr">
              <a:defRPr/>
            </a:pPr>
            <a:r>
              <a:rPr lang="en-US" sz="1800" b="1" dirty="0">
                <a:ea typeface="Batang" pitchFamily="18" charset="-127"/>
              </a:rPr>
              <a:t>Capacity</a:t>
            </a:r>
          </a:p>
        </p:txBody>
      </p:sp>
      <p:sp>
        <p:nvSpPr>
          <p:cNvPr id="26" name="Title 1"/>
          <p:cNvSpPr>
            <a:spLocks noGrp="1"/>
          </p:cNvSpPr>
          <p:nvPr>
            <p:ph type="title"/>
          </p:nvPr>
        </p:nvSpPr>
        <p:spPr>
          <a:xfrm>
            <a:off x="457200" y="274638"/>
            <a:ext cx="8077200" cy="1143000"/>
          </a:xfrm>
        </p:spPr>
        <p:txBody>
          <a:bodyPr/>
          <a:lstStyle/>
          <a:p>
            <a:pPr eaLnBrk="1" fontAlgn="auto" hangingPunct="1">
              <a:spcAft>
                <a:spcPts val="0"/>
              </a:spcAft>
              <a:defRPr/>
            </a:pPr>
            <a:r>
              <a:rPr lang="en-US" dirty="0" smtClean="0"/>
              <a:t>Basic Model – Duopoly with Third Party</a:t>
            </a:r>
            <a:endParaRPr lang="en-US" dirty="0"/>
          </a:p>
        </p:txBody>
      </p:sp>
      <p:cxnSp>
        <p:nvCxnSpPr>
          <p:cNvPr id="27" name="Straight Connector 26"/>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92896" name="Group 30"/>
          <p:cNvGrpSpPr>
            <a:grpSpLocks/>
          </p:cNvGrpSpPr>
          <p:nvPr/>
        </p:nvGrpSpPr>
        <p:grpSpPr bwMode="auto">
          <a:xfrm>
            <a:off x="4343400" y="2133600"/>
            <a:ext cx="1676400" cy="914400"/>
            <a:chOff x="4514850" y="5105400"/>
            <a:chExt cx="1676400" cy="914400"/>
          </a:xfrm>
        </p:grpSpPr>
        <p:sp>
          <p:nvSpPr>
            <p:cNvPr id="292915" name="Oval 17"/>
            <p:cNvSpPr>
              <a:spLocks noChangeArrowheads="1"/>
            </p:cNvSpPr>
            <p:nvPr/>
          </p:nvSpPr>
          <p:spPr bwMode="auto">
            <a:xfrm>
              <a:off x="4514850" y="5105400"/>
              <a:ext cx="1676400" cy="914400"/>
            </a:xfrm>
            <a:prstGeom prst="ellipse">
              <a:avLst/>
            </a:prstGeom>
            <a:solidFill>
              <a:srgbClr val="FFFF99">
                <a:alpha val="50195"/>
              </a:srgbClr>
            </a:solidFill>
            <a:ln w="38100">
              <a:solidFill>
                <a:srgbClr val="FF3300"/>
              </a:solidFill>
              <a:round/>
              <a:headEnd/>
              <a:tailEnd/>
            </a:ln>
          </p:spPr>
          <p:txBody>
            <a:bodyPr wrap="none" anchor="ctr"/>
            <a:lstStyle/>
            <a:p>
              <a:pPr algn="r"/>
              <a:endParaRPr lang="en-US"/>
            </a:p>
          </p:txBody>
        </p:sp>
        <p:cxnSp>
          <p:nvCxnSpPr>
            <p:cNvPr id="292916" name="AutoShape 18"/>
            <p:cNvCxnSpPr>
              <a:cxnSpLocks noChangeShapeType="1"/>
              <a:stCxn id="292915" idx="7"/>
              <a:endCxn id="292915" idx="3"/>
            </p:cNvCxnSpPr>
            <p:nvPr/>
          </p:nvCxnSpPr>
          <p:spPr bwMode="auto">
            <a:xfrm flipH="1">
              <a:off x="4760913" y="5219700"/>
              <a:ext cx="1184275" cy="685800"/>
            </a:xfrm>
            <a:prstGeom prst="straightConnector1">
              <a:avLst/>
            </a:prstGeom>
            <a:noFill/>
            <a:ln w="28575">
              <a:solidFill>
                <a:srgbClr val="FF3300"/>
              </a:solidFill>
              <a:round/>
              <a:headEnd/>
              <a:tailEnd/>
            </a:ln>
          </p:spPr>
        </p:cxnSp>
        <p:sp>
          <p:nvSpPr>
            <p:cNvPr id="30" name="Rectangle 36"/>
            <p:cNvSpPr>
              <a:spLocks noChangeArrowheads="1"/>
            </p:cNvSpPr>
            <p:nvPr/>
          </p:nvSpPr>
          <p:spPr bwMode="auto">
            <a:xfrm>
              <a:off x="4648200" y="5257800"/>
              <a:ext cx="1390650" cy="609600"/>
            </a:xfrm>
            <a:prstGeom prst="rect">
              <a:avLst/>
            </a:prstGeom>
            <a:noFill/>
            <a:ln w="9525">
              <a:solidFill>
                <a:schemeClr val="accent1">
                  <a:lumMod val="75000"/>
                </a:schemeClr>
              </a:solidFill>
              <a:miter lim="800000"/>
              <a:headEnd/>
              <a:tailEnd/>
            </a:ln>
          </p:spPr>
          <p:txBody>
            <a:bodyPr wrap="none" anchor="ctr"/>
            <a:lstStyle/>
            <a:p>
              <a:pPr algn="ctr">
                <a:defRPr/>
              </a:pPr>
              <a:r>
                <a:rPr lang="en-US" sz="1800" b="1">
                  <a:solidFill>
                    <a:schemeClr val="accent1">
                      <a:lumMod val="75000"/>
                    </a:schemeClr>
                  </a:solidFill>
                </a:rPr>
                <a:t>Normal</a:t>
              </a:r>
            </a:p>
            <a:p>
              <a:pPr algn="ctr">
                <a:defRPr/>
              </a:pPr>
              <a:r>
                <a:rPr lang="en-US" sz="1800" b="1">
                  <a:solidFill>
                    <a:schemeClr val="accent1">
                      <a:lumMod val="75000"/>
                    </a:schemeClr>
                  </a:solidFill>
                </a:rPr>
                <a:t>Supply</a:t>
              </a:r>
            </a:p>
          </p:txBody>
        </p:sp>
      </p:grpSp>
      <p:sp>
        <p:nvSpPr>
          <p:cNvPr id="32" name="Left Arrow 31"/>
          <p:cNvSpPr/>
          <p:nvPr/>
        </p:nvSpPr>
        <p:spPr>
          <a:xfrm>
            <a:off x="3364992" y="2438400"/>
            <a:ext cx="749808" cy="304800"/>
          </a:xfrm>
          <a:prstGeom prst="lef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endParaRPr lang="en-US" sz="1800">
              <a:effectLst>
                <a:outerShdw blurRad="38100" dist="38100" dir="2700000" algn="tl">
                  <a:srgbClr val="FFFFFF"/>
                </a:outerShdw>
              </a:effectLst>
            </a:endParaRPr>
          </a:p>
        </p:txBody>
      </p:sp>
      <p:sp>
        <p:nvSpPr>
          <p:cNvPr id="34" name="Left Arrow 33"/>
          <p:cNvSpPr/>
          <p:nvPr/>
        </p:nvSpPr>
        <p:spPr>
          <a:xfrm>
            <a:off x="3352800" y="4114800"/>
            <a:ext cx="749808" cy="304800"/>
          </a:xfrm>
          <a:prstGeom prst="leftArrow">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endParaRPr lang="en-US" sz="1800">
              <a:effectLst>
                <a:outerShdw blurRad="38100" dist="38100" dir="2700000" algn="tl">
                  <a:srgbClr val="FFFFFF"/>
                </a:outerShdw>
              </a:effectLst>
            </a:endParaRPr>
          </a:p>
        </p:txBody>
      </p:sp>
      <p:sp>
        <p:nvSpPr>
          <p:cNvPr id="292903" name="Left Arrow 34"/>
          <p:cNvSpPr>
            <a:spLocks noChangeArrowheads="1"/>
          </p:cNvSpPr>
          <p:nvPr/>
        </p:nvSpPr>
        <p:spPr bwMode="auto">
          <a:xfrm>
            <a:off x="3352800" y="5562600"/>
            <a:ext cx="749300" cy="304800"/>
          </a:xfrm>
          <a:prstGeom prst="leftArrow">
            <a:avLst>
              <a:gd name="adj1" fmla="val 50000"/>
              <a:gd name="adj2" fmla="val 49963"/>
            </a:avLst>
          </a:prstGeom>
          <a:gradFill rotWithShape="0">
            <a:gsLst>
              <a:gs pos="0">
                <a:srgbClr val="3DB54B"/>
              </a:gs>
              <a:gs pos="50000">
                <a:srgbClr val="92E484"/>
              </a:gs>
              <a:gs pos="100000">
                <a:srgbClr val="E5FFE5"/>
              </a:gs>
            </a:gsLst>
            <a:lin ang="5400000"/>
          </a:gradFill>
          <a:ln w="9525">
            <a:solidFill>
              <a:schemeClr val="tx1"/>
            </a:solidFill>
            <a:round/>
            <a:headEnd/>
            <a:tailEnd/>
          </a:ln>
        </p:spPr>
        <p:txBody>
          <a:bodyPr wrap="none" anchor="ctr"/>
          <a:lstStyle/>
          <a:p>
            <a:pPr algn="ctr"/>
            <a:endParaRPr lang="en-US"/>
          </a:p>
        </p:txBody>
      </p:sp>
      <p:sp>
        <p:nvSpPr>
          <p:cNvPr id="36" name="Left Arrow 35"/>
          <p:cNvSpPr/>
          <p:nvPr/>
        </p:nvSpPr>
        <p:spPr>
          <a:xfrm>
            <a:off x="7098792" y="2514600"/>
            <a:ext cx="749808" cy="152400"/>
          </a:xfrm>
          <a:prstGeom prst="lef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endParaRPr lang="en-US" sz="1800">
              <a:effectLst>
                <a:outerShdw blurRad="38100" dist="38100" dir="2700000" algn="tl">
                  <a:srgbClr val="FFFFFF"/>
                </a:outerShdw>
              </a:effectLst>
            </a:endParaRPr>
          </a:p>
        </p:txBody>
      </p:sp>
      <p:sp>
        <p:nvSpPr>
          <p:cNvPr id="40" name="Left Arrow 39"/>
          <p:cNvSpPr/>
          <p:nvPr/>
        </p:nvSpPr>
        <p:spPr>
          <a:xfrm rot="17914556">
            <a:off x="6804008" y="3270490"/>
            <a:ext cx="1445352" cy="119434"/>
          </a:xfrm>
          <a:prstGeom prst="lef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endParaRPr lang="en-US" sz="1800">
              <a:effectLst>
                <a:outerShdw blurRad="38100" dist="38100" dir="2700000" algn="tl">
                  <a:srgbClr val="FFFFFF"/>
                </a:outerShdw>
              </a:effectLst>
            </a:endParaRPr>
          </a:p>
        </p:txBody>
      </p:sp>
      <p:sp>
        <p:nvSpPr>
          <p:cNvPr id="41" name="Left Arrow 40"/>
          <p:cNvSpPr/>
          <p:nvPr/>
        </p:nvSpPr>
        <p:spPr>
          <a:xfrm rot="17133050">
            <a:off x="6168530" y="4057892"/>
            <a:ext cx="2787116" cy="135579"/>
          </a:xfrm>
          <a:prstGeom prst="lef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endParaRPr lang="en-US" sz="1800">
              <a:effectLst>
                <a:outerShdw blurRad="38100" dist="38100" dir="2700000" algn="tl">
                  <a:srgbClr val="FFFFFF"/>
                </a:outerShdw>
              </a:effectLst>
            </a:endParaRPr>
          </a:p>
        </p:txBody>
      </p:sp>
      <p:sp>
        <p:nvSpPr>
          <p:cNvPr id="45" name="TextBox 44"/>
          <p:cNvSpPr txBox="1"/>
          <p:nvPr/>
        </p:nvSpPr>
        <p:spPr>
          <a:xfrm>
            <a:off x="457200" y="1524000"/>
            <a:ext cx="3810000" cy="5324475"/>
          </a:xfrm>
          <a:prstGeom prst="rect">
            <a:avLst/>
          </a:prstGeom>
          <a:solidFill>
            <a:schemeClr val="bg1"/>
          </a:solidFill>
          <a:ln>
            <a:solidFill>
              <a:schemeClr val="bg1"/>
            </a:solidFill>
          </a:ln>
        </p:spPr>
        <p:txBody>
          <a:bodyPr>
            <a:spAutoFit/>
          </a:bodyPr>
          <a:lstStyle/>
          <a:p>
            <a:pPr>
              <a:defRPr/>
            </a:pPr>
            <a:r>
              <a:rPr lang="en-US" sz="2400" b="1" dirty="0"/>
              <a:t>We assume: </a:t>
            </a:r>
          </a:p>
          <a:p>
            <a:pPr>
              <a:defRPr/>
            </a:pPr>
            <a:endParaRPr lang="en-US" sz="1600" b="1" dirty="0"/>
          </a:p>
          <a:p>
            <a:pPr marL="179388" indent="-179388">
              <a:buFont typeface="Arial" pitchFamily="34" charset="0"/>
              <a:buChar char="•"/>
              <a:defRPr/>
            </a:pPr>
            <a:r>
              <a:rPr lang="en-US" sz="1800" dirty="0"/>
              <a:t>First-come-first-serve for securing backup supply.</a:t>
            </a:r>
          </a:p>
          <a:p>
            <a:pPr marL="179388" indent="-179388">
              <a:buFont typeface="Arial" pitchFamily="34" charset="0"/>
              <a:buChar char="•"/>
              <a:defRPr/>
            </a:pPr>
            <a:endParaRPr lang="en-US" sz="1800" dirty="0"/>
          </a:p>
          <a:p>
            <a:pPr marL="179388" indent="-179388">
              <a:buFont typeface="Arial" pitchFamily="34" charset="0"/>
              <a:buChar char="•"/>
              <a:defRPr/>
            </a:pPr>
            <a:r>
              <a:rPr lang="en-US" sz="1800" dirty="0"/>
              <a:t>Business-to-business environment (must serve own customers first)</a:t>
            </a:r>
          </a:p>
          <a:p>
            <a:pPr marL="179388" indent="-179388">
              <a:buFont typeface="Arial" pitchFamily="34" charset="0"/>
              <a:buChar char="•"/>
              <a:defRPr/>
            </a:pPr>
            <a:endParaRPr lang="en-US" sz="1800" dirty="0"/>
          </a:p>
          <a:p>
            <a:pPr marL="179388" indent="-179388">
              <a:buFont typeface="Arial" pitchFamily="34" charset="0"/>
              <a:buChar char="•"/>
              <a:defRPr/>
            </a:pPr>
            <a:r>
              <a:rPr lang="en-US" sz="1800" dirty="0" err="1"/>
              <a:t>Unserved</a:t>
            </a:r>
            <a:r>
              <a:rPr lang="en-US" sz="1800" dirty="0"/>
              <a:t> customers of Firm A buy from Firm B (or Firm C if Firm B lacks supply).</a:t>
            </a:r>
          </a:p>
          <a:p>
            <a:pPr marL="179388" indent="-179388">
              <a:buFont typeface="Arial" pitchFamily="34" charset="0"/>
              <a:buChar char="•"/>
              <a:defRPr/>
            </a:pPr>
            <a:endParaRPr lang="en-US" sz="1800" dirty="0"/>
          </a:p>
          <a:p>
            <a:pPr marL="179388" indent="-179388">
              <a:buFont typeface="Arial" pitchFamily="34" charset="0"/>
              <a:buChar char="•"/>
              <a:defRPr/>
            </a:pPr>
            <a:r>
              <a:rPr lang="en-US" sz="1800" dirty="0"/>
              <a:t>Customers who switch firms during disruption remain switched afterward with probability given by </a:t>
            </a:r>
            <a:r>
              <a:rPr lang="en-US" sz="1800" i="1" dirty="0"/>
              <a:t>customer loyalty coefficient</a:t>
            </a:r>
            <a:r>
              <a:rPr lang="en-US" sz="1800" dirty="0"/>
              <a:t>.</a:t>
            </a: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292914" name="Slide Number Placeholder 4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977E63B-D6B9-42BE-BE23-B8385CE1A45E}" type="slidenum">
              <a:rPr lang="en-US" smtClean="0"/>
              <a:pPr/>
              <a:t>10</a:t>
            </a:fld>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downRigh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1+#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1+#ppt_w/2"/>
                                          </p:val>
                                        </p:tav>
                                        <p:tav tm="100000">
                                          <p:val>
                                            <p:strVal val="#ppt_x"/>
                                          </p:val>
                                        </p:tav>
                                      </p:tavLst>
                                    </p:anim>
                                    <p:anim calcmode="lin" valueType="num">
                                      <p:cBhvr additive="base">
                                        <p:cTn id="2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ChangeArrowheads="1"/>
          </p:cNvSpPr>
          <p:nvPr/>
        </p:nvSpPr>
        <p:spPr bwMode="auto">
          <a:xfrm>
            <a:off x="685800" y="381000"/>
            <a:ext cx="6400800" cy="838200"/>
          </a:xfrm>
          <a:prstGeom prst="rect">
            <a:avLst/>
          </a:prstGeom>
          <a:noFill/>
          <a:ln w="9525">
            <a:noFill/>
            <a:miter lim="800000"/>
            <a:headEnd/>
            <a:tailEnd/>
          </a:ln>
          <a:effectLst/>
        </p:spPr>
        <p:txBody>
          <a:bodyPr anchor="b"/>
          <a:lstStyle/>
          <a:p>
            <a:pPr>
              <a:defRPr/>
            </a:pPr>
            <a:r>
              <a:rPr lang="en-US" sz="3900" b="1">
                <a:solidFill>
                  <a:schemeClr val="tx2"/>
                </a:solidFill>
                <a:effectLst>
                  <a:outerShdw blurRad="38100" dist="38100" dir="2700000" algn="tl">
                    <a:srgbClr val="C0C0C0"/>
                  </a:outerShdw>
                </a:effectLst>
                <a:latin typeface="Arial" charset="0"/>
              </a:rPr>
              <a:t> </a:t>
            </a:r>
          </a:p>
        </p:txBody>
      </p:sp>
      <p:sp>
        <p:nvSpPr>
          <p:cNvPr id="21" name="Title 1"/>
          <p:cNvSpPr>
            <a:spLocks noGrp="1"/>
          </p:cNvSpPr>
          <p:nvPr>
            <p:ph type="title"/>
          </p:nvPr>
        </p:nvSpPr>
        <p:spPr>
          <a:xfrm>
            <a:off x="457200" y="274638"/>
            <a:ext cx="8077200" cy="1143000"/>
          </a:xfrm>
        </p:spPr>
        <p:txBody>
          <a:bodyPr/>
          <a:lstStyle/>
          <a:p>
            <a:pPr eaLnBrk="1" fontAlgn="auto" hangingPunct="1">
              <a:spcAft>
                <a:spcPts val="0"/>
              </a:spcAft>
              <a:defRPr/>
            </a:pPr>
            <a:r>
              <a:rPr lang="en-US" smtClean="0"/>
              <a:t>Firms’ Parameters</a:t>
            </a:r>
            <a:endParaRPr lang="en-US" dirty="0"/>
          </a:p>
        </p:txBody>
      </p:sp>
      <p:cxnSp>
        <p:nvCxnSpPr>
          <p:cNvPr id="22" name="Straight Connector 21"/>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94916" name="Group 28"/>
          <p:cNvGrpSpPr>
            <a:grpSpLocks/>
          </p:cNvGrpSpPr>
          <p:nvPr/>
        </p:nvGrpSpPr>
        <p:grpSpPr bwMode="auto">
          <a:xfrm>
            <a:off x="152400" y="1524000"/>
            <a:ext cx="8308975" cy="5334000"/>
            <a:chOff x="147218" y="1524000"/>
            <a:chExt cx="8309394" cy="5334000"/>
          </a:xfrm>
        </p:grpSpPr>
        <p:sp>
          <p:nvSpPr>
            <p:cNvPr id="185361" name="Rectangle 17"/>
            <p:cNvSpPr>
              <a:spLocks noChangeArrowheads="1"/>
            </p:cNvSpPr>
            <p:nvPr/>
          </p:nvSpPr>
          <p:spPr bwMode="auto">
            <a:xfrm>
              <a:off x="990224" y="3589338"/>
              <a:ext cx="1390720" cy="685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defRPr/>
              </a:pPr>
              <a:r>
                <a:rPr lang="en-US" sz="1800" b="1" dirty="0">
                  <a:ea typeface="Batang" pitchFamily="18" charset="-127"/>
                </a:rPr>
                <a:t>Backup</a:t>
              </a:r>
            </a:p>
            <a:p>
              <a:pPr algn="ctr">
                <a:defRPr/>
              </a:pPr>
              <a:r>
                <a:rPr lang="en-US" sz="1800" b="1" dirty="0">
                  <a:ea typeface="Batang" pitchFamily="18" charset="-127"/>
                </a:rPr>
                <a:t>Capacity</a:t>
              </a:r>
              <a:endParaRPr lang="en-US" dirty="0"/>
            </a:p>
          </p:txBody>
        </p:sp>
        <p:sp>
          <p:nvSpPr>
            <p:cNvPr id="185364" name="Oval 20"/>
            <p:cNvSpPr>
              <a:spLocks noChangeArrowheads="1"/>
            </p:cNvSpPr>
            <p:nvPr/>
          </p:nvSpPr>
          <p:spPr bwMode="auto">
            <a:xfrm>
              <a:off x="6551516" y="3503613"/>
              <a:ext cx="1905096" cy="1143000"/>
            </a:xfrm>
            <a:prstGeom prst="ellipse">
              <a:avLst/>
            </a:prstGeom>
            <a:solidFill>
              <a:schemeClr val="accent4">
                <a:lumMod val="75000"/>
              </a:schemeClr>
            </a:solidFill>
            <a:ln w="9525">
              <a:solidFill>
                <a:schemeClr val="tx1"/>
              </a:solidFill>
              <a:round/>
              <a:headEnd/>
              <a:tailEnd/>
            </a:ln>
            <a:effectLst>
              <a:outerShdw dist="35921" dir="2700000" algn="ctr" rotWithShape="0">
                <a:schemeClr val="bg2"/>
              </a:outerShdw>
            </a:effectLst>
          </p:spPr>
          <p:txBody>
            <a:bodyPr wrap="none" anchor="ctr"/>
            <a:lstStyle/>
            <a:p>
              <a:pPr algn="r">
                <a:defRPr/>
              </a:pPr>
              <a:endParaRPr lang="en-US"/>
            </a:p>
          </p:txBody>
        </p:sp>
        <p:sp>
          <p:nvSpPr>
            <p:cNvPr id="294920" name="Line 21"/>
            <p:cNvSpPr>
              <a:spLocks noChangeShapeType="1"/>
            </p:cNvSpPr>
            <p:nvPr/>
          </p:nvSpPr>
          <p:spPr bwMode="auto">
            <a:xfrm>
              <a:off x="6551612" y="3960813"/>
              <a:ext cx="1752600" cy="458787"/>
            </a:xfrm>
            <a:prstGeom prst="line">
              <a:avLst/>
            </a:prstGeom>
            <a:noFill/>
            <a:ln w="9525">
              <a:solidFill>
                <a:schemeClr val="tx1"/>
              </a:solidFill>
              <a:round/>
              <a:headEnd/>
              <a:tailEnd/>
            </a:ln>
          </p:spPr>
          <p:txBody>
            <a:bodyPr/>
            <a:lstStyle/>
            <a:p>
              <a:endParaRPr lang="en-US"/>
            </a:p>
          </p:txBody>
        </p:sp>
        <p:sp>
          <p:nvSpPr>
            <p:cNvPr id="294921" name="Line 22"/>
            <p:cNvSpPr>
              <a:spLocks noChangeShapeType="1"/>
            </p:cNvSpPr>
            <p:nvPr/>
          </p:nvSpPr>
          <p:spPr bwMode="auto">
            <a:xfrm flipV="1">
              <a:off x="4494212" y="4189413"/>
              <a:ext cx="2438400" cy="611187"/>
            </a:xfrm>
            <a:prstGeom prst="line">
              <a:avLst/>
            </a:prstGeom>
            <a:noFill/>
            <a:ln w="9525">
              <a:solidFill>
                <a:schemeClr val="tx1"/>
              </a:solidFill>
              <a:round/>
              <a:headEnd/>
              <a:tailEnd type="stealth" w="lg" len="lg"/>
            </a:ln>
          </p:spPr>
          <p:txBody>
            <a:bodyPr/>
            <a:lstStyle/>
            <a:p>
              <a:endParaRPr lang="en-US"/>
            </a:p>
          </p:txBody>
        </p:sp>
        <p:sp>
          <p:nvSpPr>
            <p:cNvPr id="294922" name="Line 23"/>
            <p:cNvSpPr>
              <a:spLocks noChangeShapeType="1"/>
            </p:cNvSpPr>
            <p:nvPr/>
          </p:nvSpPr>
          <p:spPr bwMode="auto">
            <a:xfrm>
              <a:off x="4494212" y="3429000"/>
              <a:ext cx="2438400" cy="531813"/>
            </a:xfrm>
            <a:prstGeom prst="line">
              <a:avLst/>
            </a:prstGeom>
            <a:noFill/>
            <a:ln w="9525">
              <a:solidFill>
                <a:schemeClr val="tx1"/>
              </a:solidFill>
              <a:round/>
              <a:headEnd/>
              <a:tailEnd type="stealth" w="lg" len="lg"/>
            </a:ln>
          </p:spPr>
          <p:txBody>
            <a:bodyPr/>
            <a:lstStyle/>
            <a:p>
              <a:endParaRPr lang="en-US"/>
            </a:p>
          </p:txBody>
        </p:sp>
        <p:sp>
          <p:nvSpPr>
            <p:cNvPr id="294923" name="Rectangle 25"/>
            <p:cNvSpPr>
              <a:spLocks noChangeArrowheads="1"/>
            </p:cNvSpPr>
            <p:nvPr/>
          </p:nvSpPr>
          <p:spPr bwMode="auto">
            <a:xfrm>
              <a:off x="7008812" y="3048000"/>
              <a:ext cx="990600" cy="381000"/>
            </a:xfrm>
            <a:prstGeom prst="rect">
              <a:avLst/>
            </a:prstGeom>
            <a:solidFill>
              <a:schemeClr val="bg1"/>
            </a:solidFill>
            <a:ln w="9525">
              <a:noFill/>
              <a:miter lim="800000"/>
              <a:headEnd/>
              <a:tailEnd/>
            </a:ln>
          </p:spPr>
          <p:txBody>
            <a:bodyPr wrap="none" anchor="ctr"/>
            <a:lstStyle/>
            <a:p>
              <a:pPr algn="ctr"/>
              <a:r>
                <a:rPr lang="en-US" sz="1800" b="1">
                  <a:ea typeface="Batang"/>
                  <a:cs typeface="Batang"/>
                </a:rPr>
                <a:t>Duopoly Market</a:t>
              </a:r>
              <a:endParaRPr lang="en-US"/>
            </a:p>
          </p:txBody>
        </p:sp>
        <p:sp>
          <p:nvSpPr>
            <p:cNvPr id="294924" name="Text Box 28"/>
            <p:cNvSpPr txBox="1">
              <a:spLocks noChangeArrowheads="1"/>
            </p:cNvSpPr>
            <p:nvPr/>
          </p:nvSpPr>
          <p:spPr bwMode="auto">
            <a:xfrm>
              <a:off x="4964204" y="3275013"/>
              <a:ext cx="1435008" cy="584775"/>
            </a:xfrm>
            <a:prstGeom prst="rect">
              <a:avLst/>
            </a:prstGeom>
            <a:solidFill>
              <a:schemeClr val="bg1"/>
            </a:solidFill>
            <a:ln w="9525">
              <a:noFill/>
              <a:miter lim="800000"/>
              <a:headEnd/>
              <a:tailEnd/>
            </a:ln>
          </p:spPr>
          <p:txBody>
            <a:bodyPr wrap="none">
              <a:spAutoFit/>
            </a:bodyPr>
            <a:lstStyle/>
            <a:p>
              <a:pPr algn="ctr"/>
              <a:r>
                <a:rPr lang="en-US" sz="1400"/>
                <a:t>Demand of A</a:t>
              </a:r>
            </a:p>
            <a:p>
              <a:pPr algn="ctr"/>
              <a:r>
                <a:rPr lang="en-US" sz="1400"/>
                <a:t>per unit time: </a:t>
              </a:r>
              <a:r>
                <a:rPr lang="en-US" sz="1800" b="1" i="1"/>
                <a:t>d</a:t>
              </a:r>
              <a:r>
                <a:rPr lang="en-US" sz="1800" b="1" i="1" baseline="-25000"/>
                <a:t>A</a:t>
              </a:r>
            </a:p>
          </p:txBody>
        </p:sp>
        <p:sp>
          <p:nvSpPr>
            <p:cNvPr id="294925" name="Text Box 31"/>
            <p:cNvSpPr txBox="1">
              <a:spLocks noChangeArrowheads="1"/>
            </p:cNvSpPr>
            <p:nvPr/>
          </p:nvSpPr>
          <p:spPr bwMode="auto">
            <a:xfrm>
              <a:off x="147218" y="4274403"/>
              <a:ext cx="3129382" cy="830997"/>
            </a:xfrm>
            <a:prstGeom prst="rect">
              <a:avLst/>
            </a:prstGeom>
            <a:noFill/>
            <a:ln w="9525">
              <a:noFill/>
              <a:miter lim="800000"/>
              <a:headEnd/>
              <a:tailEnd/>
            </a:ln>
          </p:spPr>
          <p:txBody>
            <a:bodyPr wrap="none">
              <a:spAutoFit/>
            </a:bodyPr>
            <a:lstStyle/>
            <a:p>
              <a:pPr algn="ctr"/>
              <a:r>
                <a:rPr lang="en-US" sz="1400"/>
                <a:t>Available Backup Capacity: </a:t>
              </a:r>
              <a:r>
                <a:rPr lang="en-US" sz="1800" b="1" i="1"/>
                <a:t>S</a:t>
              </a:r>
            </a:p>
            <a:p>
              <a:pPr algn="ctr"/>
              <a:r>
                <a:rPr lang="en-US" sz="1400"/>
                <a:t>Premium for Unit of Backup Capacity: </a:t>
              </a:r>
              <a:r>
                <a:rPr lang="en-US" sz="1800" b="1" i="1"/>
                <a:t>c</a:t>
              </a:r>
            </a:p>
            <a:p>
              <a:pPr algn="ctr"/>
              <a:endParaRPr lang="en-US" sz="1800" b="1" baseline="-25000"/>
            </a:p>
          </p:txBody>
        </p:sp>
        <p:sp>
          <p:nvSpPr>
            <p:cNvPr id="294926" name="Text Box 32"/>
            <p:cNvSpPr txBox="1">
              <a:spLocks noChangeArrowheads="1"/>
            </p:cNvSpPr>
            <p:nvPr/>
          </p:nvSpPr>
          <p:spPr bwMode="auto">
            <a:xfrm>
              <a:off x="2496647" y="1524000"/>
              <a:ext cx="3027495" cy="1723549"/>
            </a:xfrm>
            <a:prstGeom prst="rect">
              <a:avLst/>
            </a:prstGeom>
            <a:noFill/>
            <a:ln w="9525">
              <a:noFill/>
              <a:miter lim="800000"/>
              <a:headEnd/>
              <a:tailEnd/>
            </a:ln>
          </p:spPr>
          <p:txBody>
            <a:bodyPr wrap="none">
              <a:spAutoFit/>
            </a:bodyPr>
            <a:lstStyle/>
            <a:p>
              <a:pPr algn="ctr"/>
              <a:r>
                <a:rPr lang="en-US" sz="1400"/>
                <a:t>Profitability of A: </a:t>
              </a:r>
              <a:r>
                <a:rPr lang="en-US" sz="1800" b="1" i="1">
                  <a:sym typeface="Symbol" pitchFamily="18" charset="2"/>
                </a:rPr>
                <a:t>r</a:t>
              </a:r>
              <a:r>
                <a:rPr lang="en-US" sz="1800" b="1" i="1" baseline="-25000">
                  <a:sym typeface="Symbol" pitchFamily="18" charset="2"/>
                </a:rPr>
                <a:t>A</a:t>
              </a:r>
            </a:p>
            <a:p>
              <a:pPr algn="ctr"/>
              <a:r>
                <a:rPr lang="en-US" sz="1400"/>
                <a:t>Final Assembly Capacity of A: </a:t>
              </a:r>
              <a:r>
                <a:rPr lang="en-US" sz="1800" b="1" i="1">
                  <a:sym typeface="Symbol" pitchFamily="18" charset="2"/>
                </a:rPr>
                <a:t>K</a:t>
              </a:r>
              <a:r>
                <a:rPr lang="en-US" sz="1800" b="1" i="1" baseline="-25000"/>
                <a:t>A</a:t>
              </a:r>
            </a:p>
            <a:p>
              <a:pPr algn="ctr"/>
              <a:r>
                <a:rPr lang="en-US" sz="1400"/>
                <a:t>NPV of unit of market share of A: </a:t>
              </a:r>
              <a:r>
                <a:rPr lang="en-US" sz="1800" b="1" i="1">
                  <a:sym typeface="Symbol" pitchFamily="18" charset="2"/>
                </a:rPr>
                <a:t>m</a:t>
              </a:r>
              <a:r>
                <a:rPr lang="en-US" sz="1800" b="1" i="1" baseline="-25000"/>
                <a:t>A</a:t>
              </a:r>
            </a:p>
            <a:p>
              <a:pPr algn="ctr"/>
              <a:r>
                <a:rPr lang="en-US" sz="1400"/>
                <a:t>A’s Customer Brand Loyalty to B: </a:t>
              </a:r>
              <a:r>
                <a:rPr lang="en-US" b="1" i="1">
                  <a:sym typeface="Symbol" pitchFamily="18" charset="2"/>
                </a:rPr>
                <a:t></a:t>
              </a:r>
              <a:r>
                <a:rPr lang="en-US" sz="1800" b="1" i="1" baseline="-25000"/>
                <a:t>AB</a:t>
              </a:r>
            </a:p>
            <a:p>
              <a:pPr algn="ctr"/>
              <a:r>
                <a:rPr lang="en-US" sz="1400"/>
                <a:t>A’s Customer Brand Loyalty to C</a:t>
              </a:r>
              <a:r>
                <a:rPr lang="en-US" sz="1800">
                  <a:sym typeface="Symbol" pitchFamily="18" charset="2"/>
                </a:rPr>
                <a:t>: </a:t>
              </a:r>
              <a:r>
                <a:rPr lang="en-US" b="1" i="1">
                  <a:sym typeface="Symbol" pitchFamily="18" charset="2"/>
                </a:rPr>
                <a:t></a:t>
              </a:r>
              <a:r>
                <a:rPr lang="en-US" sz="1800" b="1" i="1" baseline="-25000">
                  <a:sym typeface="Symbol" pitchFamily="18" charset="2"/>
                </a:rPr>
                <a:t>AC</a:t>
              </a:r>
            </a:p>
            <a:p>
              <a:pPr algn="ctr"/>
              <a:endParaRPr lang="en-US" sz="1800" b="1" baseline="-25000"/>
            </a:p>
          </p:txBody>
        </p:sp>
        <p:sp>
          <p:nvSpPr>
            <p:cNvPr id="294927" name="Text Box 34"/>
            <p:cNvSpPr txBox="1">
              <a:spLocks noChangeArrowheads="1"/>
            </p:cNvSpPr>
            <p:nvPr/>
          </p:nvSpPr>
          <p:spPr bwMode="auto">
            <a:xfrm>
              <a:off x="4972220" y="4114800"/>
              <a:ext cx="1426993" cy="584775"/>
            </a:xfrm>
            <a:prstGeom prst="rect">
              <a:avLst/>
            </a:prstGeom>
            <a:solidFill>
              <a:schemeClr val="bg1"/>
            </a:solidFill>
            <a:ln w="9525">
              <a:noFill/>
              <a:miter lim="800000"/>
              <a:headEnd/>
              <a:tailEnd/>
            </a:ln>
          </p:spPr>
          <p:txBody>
            <a:bodyPr wrap="none">
              <a:spAutoFit/>
            </a:bodyPr>
            <a:lstStyle/>
            <a:p>
              <a:pPr algn="ctr"/>
              <a:r>
                <a:rPr lang="en-US" sz="1400"/>
                <a:t>Demand of B</a:t>
              </a:r>
            </a:p>
            <a:p>
              <a:pPr algn="ctr"/>
              <a:r>
                <a:rPr lang="en-US" sz="1400"/>
                <a:t>per unit time: </a:t>
              </a:r>
              <a:r>
                <a:rPr lang="en-US" sz="1800" b="1" i="1"/>
                <a:t>d</a:t>
              </a:r>
              <a:r>
                <a:rPr lang="en-US" sz="1800" b="1" i="1" baseline="-25000"/>
                <a:t>B</a:t>
              </a:r>
            </a:p>
          </p:txBody>
        </p:sp>
        <p:sp>
          <p:nvSpPr>
            <p:cNvPr id="294928" name="Rectangle 36"/>
            <p:cNvSpPr>
              <a:spLocks noChangeArrowheads="1"/>
            </p:cNvSpPr>
            <p:nvPr/>
          </p:nvSpPr>
          <p:spPr bwMode="auto">
            <a:xfrm>
              <a:off x="7161212" y="3657600"/>
              <a:ext cx="990600" cy="381000"/>
            </a:xfrm>
            <a:prstGeom prst="rect">
              <a:avLst/>
            </a:prstGeom>
            <a:noFill/>
            <a:ln w="9525">
              <a:noFill/>
              <a:miter lim="800000"/>
              <a:headEnd/>
              <a:tailEnd/>
            </a:ln>
          </p:spPr>
          <p:txBody>
            <a:bodyPr wrap="none" anchor="ctr"/>
            <a:lstStyle/>
            <a:p>
              <a:pPr algn="ctr"/>
              <a:r>
                <a:rPr lang="en-US" sz="1800">
                  <a:ea typeface="Batang"/>
                  <a:cs typeface="Batang"/>
                </a:rPr>
                <a:t>Firm A</a:t>
              </a:r>
              <a:endParaRPr lang="en-US"/>
            </a:p>
          </p:txBody>
        </p:sp>
        <p:sp>
          <p:nvSpPr>
            <p:cNvPr id="294929" name="Rectangle 37"/>
            <p:cNvSpPr>
              <a:spLocks noChangeArrowheads="1"/>
            </p:cNvSpPr>
            <p:nvPr/>
          </p:nvSpPr>
          <p:spPr bwMode="auto">
            <a:xfrm>
              <a:off x="6780212" y="4191000"/>
              <a:ext cx="990600" cy="381000"/>
            </a:xfrm>
            <a:prstGeom prst="rect">
              <a:avLst/>
            </a:prstGeom>
            <a:noFill/>
            <a:ln w="9525">
              <a:noFill/>
              <a:miter lim="800000"/>
              <a:headEnd/>
              <a:tailEnd/>
            </a:ln>
          </p:spPr>
          <p:txBody>
            <a:bodyPr wrap="none" anchor="ctr"/>
            <a:lstStyle/>
            <a:p>
              <a:pPr algn="ctr"/>
              <a:r>
                <a:rPr lang="en-US" sz="1800">
                  <a:ea typeface="Batang"/>
                  <a:cs typeface="Batang"/>
                </a:rPr>
                <a:t>Firm B</a:t>
              </a:r>
              <a:endParaRPr lang="en-US"/>
            </a:p>
          </p:txBody>
        </p:sp>
        <p:sp>
          <p:nvSpPr>
            <p:cNvPr id="23" name="Oval 5"/>
            <p:cNvSpPr>
              <a:spLocks noChangeArrowheads="1"/>
            </p:cNvSpPr>
            <p:nvPr/>
          </p:nvSpPr>
          <p:spPr bwMode="auto">
            <a:xfrm>
              <a:off x="3579812" y="3048000"/>
              <a:ext cx="838200" cy="762000"/>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US" sz="1800">
                  <a:effectLst>
                    <a:outerShdw blurRad="38100" dist="38100" dir="2700000" algn="tl">
                      <a:srgbClr val="FFFFFF"/>
                    </a:outerShdw>
                  </a:effectLst>
                </a:rPr>
                <a:t>Firm A</a:t>
              </a:r>
            </a:p>
          </p:txBody>
        </p:sp>
        <p:sp>
          <p:nvSpPr>
            <p:cNvPr id="24" name="Oval 7"/>
            <p:cNvSpPr>
              <a:spLocks noChangeArrowheads="1"/>
            </p:cNvSpPr>
            <p:nvPr/>
          </p:nvSpPr>
          <p:spPr bwMode="auto">
            <a:xfrm>
              <a:off x="3579812" y="4419600"/>
              <a:ext cx="838200" cy="762000"/>
            </a:xfrm>
            <a:prstGeom prst="ellipse">
              <a:avLst/>
            </a:prstGeom>
            <a:gradFill flip="none" rotWithShape="1">
              <a:gsLst>
                <a:gs pos="0">
                  <a:schemeClr val="hlink">
                    <a:tint val="66000"/>
                    <a:satMod val="160000"/>
                  </a:schemeClr>
                </a:gs>
                <a:gs pos="50000">
                  <a:schemeClr val="hlink">
                    <a:tint val="44500"/>
                    <a:satMod val="160000"/>
                  </a:schemeClr>
                </a:gs>
                <a:gs pos="100000">
                  <a:schemeClr val="hlink">
                    <a:tint val="23500"/>
                    <a:satMod val="160000"/>
                  </a:schemeClr>
                </a:gs>
              </a:gsLst>
              <a:path path="circle">
                <a:fillToRect l="100000" b="100000"/>
              </a:path>
              <a:tileRect t="-100000" r="-100000"/>
            </a:gra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US" sz="1800" dirty="0">
                  <a:effectLst>
                    <a:outerShdw blurRad="38100" dist="38100" dir="2700000" algn="tl">
                      <a:srgbClr val="FFFFFF"/>
                    </a:outerShdw>
                  </a:effectLst>
                </a:rPr>
                <a:t>Firm B</a:t>
              </a:r>
            </a:p>
          </p:txBody>
        </p:sp>
        <p:sp>
          <p:nvSpPr>
            <p:cNvPr id="294936" name="Text Box 32"/>
            <p:cNvSpPr txBox="1">
              <a:spLocks noChangeArrowheads="1"/>
            </p:cNvSpPr>
            <p:nvPr/>
          </p:nvSpPr>
          <p:spPr bwMode="auto">
            <a:xfrm>
              <a:off x="2496647" y="5134451"/>
              <a:ext cx="3027495" cy="1723549"/>
            </a:xfrm>
            <a:prstGeom prst="rect">
              <a:avLst/>
            </a:prstGeom>
            <a:noFill/>
            <a:ln w="9525">
              <a:noFill/>
              <a:miter lim="800000"/>
              <a:headEnd/>
              <a:tailEnd/>
            </a:ln>
          </p:spPr>
          <p:txBody>
            <a:bodyPr wrap="none">
              <a:spAutoFit/>
            </a:bodyPr>
            <a:lstStyle/>
            <a:p>
              <a:pPr algn="ctr"/>
              <a:r>
                <a:rPr lang="en-US" sz="1400"/>
                <a:t>Profitability of B: </a:t>
              </a:r>
              <a:r>
                <a:rPr lang="en-US" sz="1800" b="1" i="1">
                  <a:sym typeface="Symbol" pitchFamily="18" charset="2"/>
                </a:rPr>
                <a:t>r</a:t>
              </a:r>
              <a:r>
                <a:rPr lang="en-US" sz="1800" b="1" i="1" baseline="-25000">
                  <a:sym typeface="Symbol" pitchFamily="18" charset="2"/>
                </a:rPr>
                <a:t>B</a:t>
              </a:r>
            </a:p>
            <a:p>
              <a:pPr algn="ctr"/>
              <a:r>
                <a:rPr lang="en-US" sz="1400"/>
                <a:t>Final Assembly Capacity of B: </a:t>
              </a:r>
              <a:r>
                <a:rPr lang="en-US" sz="1800" b="1" i="1">
                  <a:sym typeface="Symbol" pitchFamily="18" charset="2"/>
                </a:rPr>
                <a:t>K</a:t>
              </a:r>
              <a:r>
                <a:rPr lang="en-US" sz="1800" b="1" i="1" baseline="-25000"/>
                <a:t>B</a:t>
              </a:r>
            </a:p>
            <a:p>
              <a:pPr algn="ctr"/>
              <a:r>
                <a:rPr lang="en-US" sz="1400"/>
                <a:t>NPV of unit of market share of B: </a:t>
              </a:r>
              <a:r>
                <a:rPr lang="en-US" sz="1800" b="1" i="1">
                  <a:sym typeface="Symbol" pitchFamily="18" charset="2"/>
                </a:rPr>
                <a:t>m</a:t>
              </a:r>
              <a:r>
                <a:rPr lang="en-US" sz="1800" b="1" i="1" baseline="-25000"/>
                <a:t>B</a:t>
              </a:r>
            </a:p>
            <a:p>
              <a:pPr algn="ctr"/>
              <a:r>
                <a:rPr lang="en-US" sz="1400"/>
                <a:t>B’s Customer Brand Loyalty to A: </a:t>
              </a:r>
              <a:r>
                <a:rPr lang="en-US" b="1" i="1">
                  <a:sym typeface="Symbol" pitchFamily="18" charset="2"/>
                </a:rPr>
                <a:t></a:t>
              </a:r>
              <a:r>
                <a:rPr lang="en-US" sz="1800" b="1" i="1" baseline="-25000"/>
                <a:t>BA</a:t>
              </a:r>
            </a:p>
            <a:p>
              <a:pPr algn="ctr"/>
              <a:r>
                <a:rPr lang="en-US" sz="1400"/>
                <a:t>B’s Customer Brand Loyalty to C</a:t>
              </a:r>
              <a:r>
                <a:rPr lang="en-US" sz="1800">
                  <a:sym typeface="Symbol" pitchFamily="18" charset="2"/>
                </a:rPr>
                <a:t>: </a:t>
              </a:r>
              <a:r>
                <a:rPr lang="en-US" b="1" i="1">
                  <a:sym typeface="Symbol" pitchFamily="18" charset="2"/>
                </a:rPr>
                <a:t></a:t>
              </a:r>
              <a:r>
                <a:rPr lang="en-US" sz="1800" b="1" i="1" baseline="-25000">
                  <a:sym typeface="Symbol" pitchFamily="18" charset="2"/>
                </a:rPr>
                <a:t>BC</a:t>
              </a:r>
            </a:p>
            <a:p>
              <a:pPr algn="ctr"/>
              <a:endParaRPr lang="en-US" sz="1800" b="1" baseline="-25000"/>
            </a:p>
          </p:txBody>
        </p:sp>
      </p:grpSp>
      <p:sp>
        <p:nvSpPr>
          <p:cNvPr id="294917" name="Slide Number Placeholder 27"/>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59F8EEB-6C7A-4F2B-AD07-D5A873CE5EB9}"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smtClean="0"/>
              <a:t>Customers’ Behaviors</a:t>
            </a:r>
            <a:endParaRPr lang="en-US" dirty="0"/>
          </a:p>
        </p:txBody>
      </p:sp>
      <p:cxnSp>
        <p:nvCxnSpPr>
          <p:cNvPr id="59" name="Straight Connector 58"/>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6963" name="Slide Number Placeholder 9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D2B8954-A5FE-4FD7-955E-613F1DFC6EB6}" type="slidenum">
              <a:rPr lang="en-US" smtClean="0"/>
              <a:pPr/>
              <a:t>12</a:t>
            </a:fld>
            <a:endParaRPr lang="en-US" smtClean="0"/>
          </a:p>
        </p:txBody>
      </p:sp>
      <p:sp>
        <p:nvSpPr>
          <p:cNvPr id="296964" name="TextBox 19"/>
          <p:cNvSpPr txBox="1">
            <a:spLocks noChangeArrowheads="1"/>
          </p:cNvSpPr>
          <p:nvPr/>
        </p:nvSpPr>
        <p:spPr bwMode="auto">
          <a:xfrm>
            <a:off x="457200" y="1828800"/>
            <a:ext cx="7848600" cy="4400550"/>
          </a:xfrm>
          <a:prstGeom prst="rect">
            <a:avLst/>
          </a:prstGeom>
          <a:noFill/>
          <a:ln w="9525">
            <a:noFill/>
            <a:miter lim="800000"/>
            <a:headEnd/>
            <a:tailEnd/>
          </a:ln>
        </p:spPr>
        <p:txBody>
          <a:bodyPr>
            <a:spAutoFit/>
          </a:bodyPr>
          <a:lstStyle/>
          <a:p>
            <a:r>
              <a:rPr lang="en-US"/>
              <a:t>During the outage, customers of  </a:t>
            </a:r>
            <a:r>
              <a:rPr lang="en-US" b="1" i="1"/>
              <a:t>Firm A</a:t>
            </a:r>
            <a:r>
              <a:rPr lang="en-US"/>
              <a:t> who are unable to purchase from </a:t>
            </a:r>
            <a:r>
              <a:rPr lang="en-US" b="1" i="1"/>
              <a:t>Firm A </a:t>
            </a:r>
            <a:r>
              <a:rPr lang="en-US"/>
              <a:t>will buy the product (without hesitation) from </a:t>
            </a:r>
            <a:r>
              <a:rPr lang="en-US" b="1" i="1"/>
              <a:t>Firm B,</a:t>
            </a:r>
            <a:r>
              <a:rPr lang="en-US"/>
              <a:t> as long as </a:t>
            </a:r>
            <a:r>
              <a:rPr lang="en-US" b="1" i="1"/>
              <a:t>Firm B </a:t>
            </a:r>
            <a:r>
              <a:rPr lang="en-US"/>
              <a:t>can provide substitute products. While, the third party, </a:t>
            </a:r>
            <a:r>
              <a:rPr lang="en-US" b="1" i="1"/>
              <a:t>Firm C</a:t>
            </a:r>
            <a:r>
              <a:rPr lang="en-US"/>
              <a:t>, offers a less-than-perfect substitute for the products offered by Firms </a:t>
            </a:r>
            <a:r>
              <a:rPr lang="en-US" b="1" i="1"/>
              <a:t>A</a:t>
            </a:r>
            <a:r>
              <a:rPr lang="en-US"/>
              <a:t> and </a:t>
            </a:r>
            <a:r>
              <a:rPr lang="en-US" b="1" i="1"/>
              <a:t>B</a:t>
            </a:r>
            <a:r>
              <a:rPr lang="en-US"/>
              <a:t>, which customers may turn to if neither </a:t>
            </a:r>
            <a:r>
              <a:rPr lang="en-US" b="1" i="1"/>
              <a:t>Firm A</a:t>
            </a:r>
            <a:r>
              <a:rPr lang="en-US"/>
              <a:t> nor </a:t>
            </a:r>
            <a:r>
              <a:rPr lang="en-US" b="1" i="1"/>
              <a:t>Firm B</a:t>
            </a:r>
            <a:r>
              <a:rPr lang="en-US"/>
              <a:t> have supply available. </a:t>
            </a:r>
          </a:p>
          <a:p>
            <a:endParaRPr lang="en-US"/>
          </a:p>
          <a:p>
            <a:r>
              <a:rPr lang="en-US"/>
              <a:t>However, whether a customer will </a:t>
            </a:r>
            <a:r>
              <a:rPr lang="en-US" i="1"/>
              <a:t>switch permanently </a:t>
            </a:r>
            <a:r>
              <a:rPr lang="en-US"/>
              <a:t>depends on his/her brand loyalty. We model the brand loyalty of </a:t>
            </a:r>
            <a:r>
              <a:rPr lang="en-US" b="1" i="1"/>
              <a:t>Firm A</a:t>
            </a:r>
            <a:r>
              <a:rPr lang="en-US"/>
              <a:t>’s</a:t>
            </a:r>
            <a:r>
              <a:rPr lang="en-US" b="1" i="1"/>
              <a:t> </a:t>
            </a:r>
            <a:r>
              <a:rPr lang="en-US"/>
              <a:t>customer by the length of time that customers of </a:t>
            </a:r>
            <a:r>
              <a:rPr lang="en-US" b="1" i="1"/>
              <a:t>Firm A </a:t>
            </a:r>
            <a:r>
              <a:rPr lang="en-US"/>
              <a:t>wait during the disruption before they permanently switch to the other firm’s  (</a:t>
            </a:r>
            <a:r>
              <a:rPr lang="en-US" b="1" i="1"/>
              <a:t>B</a:t>
            </a:r>
            <a:r>
              <a:rPr lang="en-US"/>
              <a:t> and/or </a:t>
            </a:r>
            <a:r>
              <a:rPr lang="en-US" b="1" i="1"/>
              <a:t>C</a:t>
            </a:r>
            <a:r>
              <a:rPr lang="en-US"/>
              <a:t>) product.</a:t>
            </a:r>
          </a:p>
          <a:p>
            <a:endParaRPr lang="en-US"/>
          </a:p>
          <a:p>
            <a:endParaRPr lang="en-US"/>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quarter" idx="1"/>
          </p:nvPr>
        </p:nvSpPr>
        <p:spPr>
          <a:xfrm>
            <a:off x="457200" y="1719263"/>
            <a:ext cx="8077200" cy="4411662"/>
          </a:xfrm>
        </p:spPr>
        <p:txBody>
          <a:bodyPr>
            <a:normAutofit lnSpcReduction="10000"/>
          </a:bodyPr>
          <a:lstStyle/>
          <a:p>
            <a:pPr marL="533400" indent="-533400" eaLnBrk="1" fontAlgn="auto" hangingPunct="1">
              <a:spcAft>
                <a:spcPct val="35000"/>
              </a:spcAft>
              <a:buFont typeface="Wingdings"/>
              <a:buChar char=""/>
              <a:defRPr/>
            </a:pPr>
            <a:r>
              <a:rPr lang="en-US" sz="2200" b="1" dirty="0" smtClean="0"/>
              <a:t>Each firm has two levels of decisions to make:</a:t>
            </a:r>
          </a:p>
          <a:p>
            <a:pPr marL="968375" lvl="1" indent="-320675" eaLnBrk="1" fontAlgn="auto" hangingPunct="1">
              <a:spcAft>
                <a:spcPct val="35000"/>
              </a:spcAft>
              <a:buFont typeface="Wingdings 2"/>
              <a:buChar char=""/>
              <a:defRPr/>
            </a:pPr>
            <a:r>
              <a:rPr lang="en-US" sz="1800" dirty="0" smtClean="0"/>
              <a:t>How much to invest in preparedness?  </a:t>
            </a:r>
          </a:p>
          <a:p>
            <a:pPr marL="968375" lvl="1" indent="-320675" eaLnBrk="1" fontAlgn="auto" hangingPunct="1">
              <a:spcAft>
                <a:spcPct val="35000"/>
              </a:spcAft>
              <a:buFont typeface="Wingdings 2"/>
              <a:buNone/>
              <a:defRPr/>
            </a:pPr>
            <a:r>
              <a:rPr lang="en-US" sz="1800" b="1" dirty="0" smtClean="0">
                <a:solidFill>
                  <a:srgbClr val="1208AC"/>
                </a:solidFill>
              </a:rPr>
              <a:t>		Advanced Preparedness Competition (APC) </a:t>
            </a:r>
          </a:p>
          <a:p>
            <a:pPr marL="968375" lvl="1" indent="-320675" eaLnBrk="1" fontAlgn="auto" hangingPunct="1">
              <a:spcAft>
                <a:spcPct val="35000"/>
              </a:spcAft>
              <a:buFont typeface="Wingdings 2"/>
              <a:buChar char=""/>
              <a:defRPr/>
            </a:pPr>
            <a:r>
              <a:rPr lang="en-US" sz="1800" dirty="0" smtClean="0"/>
              <a:t>How much backup capacity to purchase from the shared backup supplier in the event of a disruption?  </a:t>
            </a:r>
          </a:p>
          <a:p>
            <a:pPr marL="968375" lvl="1" indent="-320675" eaLnBrk="1" fontAlgn="auto" hangingPunct="1">
              <a:spcAft>
                <a:spcPct val="35000"/>
              </a:spcAft>
              <a:buFont typeface="Wingdings 2"/>
              <a:buNone/>
              <a:defRPr/>
            </a:pPr>
            <a:r>
              <a:rPr lang="en-US" sz="1800" b="1" dirty="0" smtClean="0">
                <a:solidFill>
                  <a:srgbClr val="1208AC"/>
                </a:solidFill>
              </a:rPr>
              <a:t>		Backup Capacity Competition (BCC) </a:t>
            </a:r>
          </a:p>
          <a:p>
            <a:pPr marL="968375" lvl="1" indent="-320675" eaLnBrk="1" fontAlgn="auto" hangingPunct="1">
              <a:spcAft>
                <a:spcPts val="0"/>
              </a:spcAft>
              <a:buFont typeface="Wingdings" pitchFamily="2" charset="2"/>
              <a:buNone/>
              <a:defRPr/>
            </a:pPr>
            <a:endParaRPr lang="en-US" sz="1000" dirty="0" smtClean="0"/>
          </a:p>
          <a:p>
            <a:pPr marL="533400" indent="-533400" eaLnBrk="1" fontAlgn="auto" hangingPunct="1">
              <a:spcAft>
                <a:spcPct val="35000"/>
              </a:spcAft>
              <a:buFont typeface="Wingdings"/>
              <a:buChar char=""/>
              <a:defRPr/>
            </a:pPr>
            <a:r>
              <a:rPr lang="en-US" sz="2200" b="1" dirty="0" smtClean="0"/>
              <a:t>To compute these decisions:</a:t>
            </a:r>
          </a:p>
          <a:p>
            <a:pPr marL="968375" lvl="1" indent="-320675" eaLnBrk="1" fontAlgn="auto" hangingPunct="1">
              <a:spcAft>
                <a:spcPct val="35000"/>
              </a:spcAft>
              <a:buFontTx/>
              <a:buNone/>
              <a:defRPr/>
            </a:pPr>
            <a:r>
              <a:rPr lang="en-US" sz="1800" dirty="0" smtClean="0"/>
              <a:t>(a) use a </a:t>
            </a:r>
            <a:r>
              <a:rPr lang="en-US" sz="1800" b="1" dirty="0" smtClean="0">
                <a:solidFill>
                  <a:schemeClr val="accent1">
                    <a:lumMod val="50000"/>
                  </a:schemeClr>
                </a:solidFill>
              </a:rPr>
              <a:t>non-cooperative game </a:t>
            </a:r>
            <a:r>
              <a:rPr lang="en-US" sz="1800" dirty="0" smtClean="0"/>
              <a:t>to model the competition “to be first”;</a:t>
            </a:r>
          </a:p>
          <a:p>
            <a:pPr marL="968375" lvl="1" indent="-320675" eaLnBrk="1" fontAlgn="auto" hangingPunct="1">
              <a:spcAft>
                <a:spcPct val="35000"/>
              </a:spcAft>
              <a:buFontTx/>
              <a:buNone/>
              <a:defRPr/>
            </a:pPr>
            <a:r>
              <a:rPr lang="en-US" sz="1800" dirty="0" smtClean="0"/>
              <a:t>(b) assume that </a:t>
            </a:r>
            <a:r>
              <a:rPr lang="en-US" sz="1800" b="1" dirty="0" smtClean="0">
                <a:solidFill>
                  <a:schemeClr val="accent1">
                    <a:lumMod val="50000"/>
                  </a:schemeClr>
                </a:solidFill>
              </a:rPr>
              <a:t>firms maximize expected profit </a:t>
            </a:r>
            <a:r>
              <a:rPr lang="en-US" sz="1800" dirty="0" smtClean="0"/>
              <a:t>(</a:t>
            </a:r>
            <a:r>
              <a:rPr lang="en-US" sz="1800" i="1" dirty="0" smtClean="0"/>
              <a:t>short-term sales profit + profit from a long-term shift in market share</a:t>
            </a:r>
            <a:r>
              <a:rPr lang="en-US" sz="1800" dirty="0" smtClean="0"/>
              <a:t>).</a:t>
            </a:r>
          </a:p>
        </p:txBody>
      </p:sp>
      <p:sp>
        <p:nvSpPr>
          <p:cNvPr id="5"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smtClean="0"/>
              <a:t>Two-level Decisions </a:t>
            </a:r>
            <a:endParaRPr lang="en-US" dirty="0"/>
          </a:p>
        </p:txBody>
      </p:sp>
      <p:cxnSp>
        <p:nvCxnSpPr>
          <p:cNvPr id="6" name="Straight Connector 5"/>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9012" name="Slide Number Placeholder 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88D7907-447C-4AC8-B36C-62C3D00E8120}"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1057" name="Line 7"/>
          <p:cNvSpPr>
            <a:spLocks noChangeShapeType="1"/>
          </p:cNvSpPr>
          <p:nvPr/>
        </p:nvSpPr>
        <p:spPr bwMode="auto">
          <a:xfrm>
            <a:off x="990600" y="4273550"/>
            <a:ext cx="7010400" cy="0"/>
          </a:xfrm>
          <a:prstGeom prst="line">
            <a:avLst/>
          </a:prstGeom>
          <a:noFill/>
          <a:ln w="9525">
            <a:solidFill>
              <a:schemeClr val="tx1"/>
            </a:solidFill>
            <a:round/>
            <a:headEnd/>
            <a:tailEnd type="triangle" w="med" len="med"/>
          </a:ln>
        </p:spPr>
        <p:txBody>
          <a:bodyPr wrap="none" anchor="ctr"/>
          <a:lstStyle/>
          <a:p>
            <a:endParaRPr lang="en-US"/>
          </a:p>
        </p:txBody>
      </p:sp>
      <p:sp>
        <p:nvSpPr>
          <p:cNvPr id="301058" name="Line 8"/>
          <p:cNvSpPr>
            <a:spLocks noChangeShapeType="1"/>
          </p:cNvSpPr>
          <p:nvPr/>
        </p:nvSpPr>
        <p:spPr bwMode="auto">
          <a:xfrm flipV="1">
            <a:off x="990600" y="2597150"/>
            <a:ext cx="0" cy="1676400"/>
          </a:xfrm>
          <a:prstGeom prst="line">
            <a:avLst/>
          </a:prstGeom>
          <a:noFill/>
          <a:ln w="9525">
            <a:solidFill>
              <a:schemeClr val="tx1"/>
            </a:solidFill>
            <a:round/>
            <a:headEnd/>
            <a:tailEnd type="triangle" w="med" len="med"/>
          </a:ln>
        </p:spPr>
        <p:txBody>
          <a:bodyPr wrap="none" anchor="ctr"/>
          <a:lstStyle/>
          <a:p>
            <a:endParaRPr lang="en-US"/>
          </a:p>
        </p:txBody>
      </p:sp>
      <p:sp>
        <p:nvSpPr>
          <p:cNvPr id="301059" name="Line 9"/>
          <p:cNvSpPr>
            <a:spLocks noChangeShapeType="1"/>
          </p:cNvSpPr>
          <p:nvPr/>
        </p:nvSpPr>
        <p:spPr bwMode="auto">
          <a:xfrm>
            <a:off x="990600" y="3130550"/>
            <a:ext cx="1447800" cy="0"/>
          </a:xfrm>
          <a:prstGeom prst="line">
            <a:avLst/>
          </a:prstGeom>
          <a:noFill/>
          <a:ln w="38100">
            <a:solidFill>
              <a:srgbClr val="008000"/>
            </a:solidFill>
            <a:round/>
            <a:headEnd/>
            <a:tailEnd/>
          </a:ln>
        </p:spPr>
        <p:txBody>
          <a:bodyPr wrap="none" anchor="ctr"/>
          <a:lstStyle/>
          <a:p>
            <a:endParaRPr lang="en-US"/>
          </a:p>
        </p:txBody>
      </p:sp>
      <p:sp>
        <p:nvSpPr>
          <p:cNvPr id="301060" name="Line 10"/>
          <p:cNvSpPr>
            <a:spLocks noChangeShapeType="1"/>
          </p:cNvSpPr>
          <p:nvPr/>
        </p:nvSpPr>
        <p:spPr bwMode="auto">
          <a:xfrm>
            <a:off x="2438400" y="3130550"/>
            <a:ext cx="0" cy="609600"/>
          </a:xfrm>
          <a:prstGeom prst="line">
            <a:avLst/>
          </a:prstGeom>
          <a:noFill/>
          <a:ln w="38100">
            <a:solidFill>
              <a:srgbClr val="008000"/>
            </a:solidFill>
            <a:round/>
            <a:headEnd/>
            <a:tailEnd/>
          </a:ln>
        </p:spPr>
        <p:txBody>
          <a:bodyPr wrap="none" anchor="ctr"/>
          <a:lstStyle/>
          <a:p>
            <a:endParaRPr lang="en-US"/>
          </a:p>
        </p:txBody>
      </p:sp>
      <p:sp>
        <p:nvSpPr>
          <p:cNvPr id="301061" name="Line 11"/>
          <p:cNvSpPr>
            <a:spLocks noChangeShapeType="1"/>
          </p:cNvSpPr>
          <p:nvPr/>
        </p:nvSpPr>
        <p:spPr bwMode="auto">
          <a:xfrm>
            <a:off x="2438400" y="3740150"/>
            <a:ext cx="1600200" cy="0"/>
          </a:xfrm>
          <a:prstGeom prst="line">
            <a:avLst/>
          </a:prstGeom>
          <a:noFill/>
          <a:ln w="38100">
            <a:solidFill>
              <a:srgbClr val="008000"/>
            </a:solidFill>
            <a:round/>
            <a:headEnd/>
            <a:tailEnd/>
          </a:ln>
        </p:spPr>
        <p:txBody>
          <a:bodyPr wrap="none" anchor="ctr"/>
          <a:lstStyle/>
          <a:p>
            <a:endParaRPr lang="en-US"/>
          </a:p>
        </p:txBody>
      </p:sp>
      <p:sp>
        <p:nvSpPr>
          <p:cNvPr id="301062" name="Line 13"/>
          <p:cNvSpPr>
            <a:spLocks noChangeShapeType="1"/>
          </p:cNvSpPr>
          <p:nvPr/>
        </p:nvSpPr>
        <p:spPr bwMode="auto">
          <a:xfrm>
            <a:off x="4038600" y="2819400"/>
            <a:ext cx="2209800" cy="0"/>
          </a:xfrm>
          <a:prstGeom prst="line">
            <a:avLst/>
          </a:prstGeom>
          <a:noFill/>
          <a:ln w="38100">
            <a:solidFill>
              <a:srgbClr val="008000"/>
            </a:solidFill>
            <a:round/>
            <a:headEnd/>
            <a:tailEnd/>
          </a:ln>
        </p:spPr>
        <p:txBody>
          <a:bodyPr wrap="none" anchor="ctr"/>
          <a:lstStyle/>
          <a:p>
            <a:endParaRPr lang="en-US"/>
          </a:p>
        </p:txBody>
      </p:sp>
      <p:sp>
        <p:nvSpPr>
          <p:cNvPr id="301063" name="Line 14"/>
          <p:cNvSpPr>
            <a:spLocks noChangeShapeType="1"/>
          </p:cNvSpPr>
          <p:nvPr/>
        </p:nvSpPr>
        <p:spPr bwMode="auto">
          <a:xfrm flipV="1">
            <a:off x="6248400" y="2444750"/>
            <a:ext cx="0" cy="381000"/>
          </a:xfrm>
          <a:prstGeom prst="line">
            <a:avLst/>
          </a:prstGeom>
          <a:noFill/>
          <a:ln w="38100">
            <a:solidFill>
              <a:srgbClr val="008000"/>
            </a:solidFill>
            <a:round/>
            <a:headEnd/>
            <a:tailEnd/>
          </a:ln>
        </p:spPr>
        <p:txBody>
          <a:bodyPr wrap="none" anchor="ctr"/>
          <a:lstStyle/>
          <a:p>
            <a:endParaRPr lang="en-US"/>
          </a:p>
        </p:txBody>
      </p:sp>
      <p:sp>
        <p:nvSpPr>
          <p:cNvPr id="301064" name="Line 15"/>
          <p:cNvSpPr>
            <a:spLocks noChangeShapeType="1"/>
          </p:cNvSpPr>
          <p:nvPr/>
        </p:nvSpPr>
        <p:spPr bwMode="auto">
          <a:xfrm>
            <a:off x="6248400" y="2438400"/>
            <a:ext cx="1447800" cy="0"/>
          </a:xfrm>
          <a:prstGeom prst="line">
            <a:avLst/>
          </a:prstGeom>
          <a:noFill/>
          <a:ln w="38100">
            <a:solidFill>
              <a:srgbClr val="008000"/>
            </a:solidFill>
            <a:round/>
            <a:headEnd/>
            <a:tailEnd/>
          </a:ln>
        </p:spPr>
        <p:txBody>
          <a:bodyPr wrap="none" anchor="ctr"/>
          <a:lstStyle/>
          <a:p>
            <a:endParaRPr lang="en-US"/>
          </a:p>
        </p:txBody>
      </p:sp>
      <p:sp>
        <p:nvSpPr>
          <p:cNvPr id="301065" name="Line 16"/>
          <p:cNvSpPr>
            <a:spLocks noChangeShapeType="1"/>
          </p:cNvSpPr>
          <p:nvPr/>
        </p:nvSpPr>
        <p:spPr bwMode="auto">
          <a:xfrm>
            <a:off x="2438400" y="3130550"/>
            <a:ext cx="5257800" cy="0"/>
          </a:xfrm>
          <a:prstGeom prst="line">
            <a:avLst/>
          </a:prstGeom>
          <a:noFill/>
          <a:ln w="19050">
            <a:solidFill>
              <a:schemeClr val="tx1"/>
            </a:solidFill>
            <a:prstDash val="dash"/>
            <a:round/>
            <a:headEnd/>
            <a:tailEnd/>
          </a:ln>
        </p:spPr>
        <p:txBody>
          <a:bodyPr wrap="none" anchor="ctr"/>
          <a:lstStyle/>
          <a:p>
            <a:endParaRPr lang="en-US"/>
          </a:p>
        </p:txBody>
      </p:sp>
      <p:sp>
        <p:nvSpPr>
          <p:cNvPr id="301066" name="Line 17"/>
          <p:cNvSpPr>
            <a:spLocks noChangeShapeType="1"/>
          </p:cNvSpPr>
          <p:nvPr/>
        </p:nvSpPr>
        <p:spPr bwMode="auto">
          <a:xfrm>
            <a:off x="2438400" y="1752600"/>
            <a:ext cx="0" cy="4343400"/>
          </a:xfrm>
          <a:prstGeom prst="line">
            <a:avLst/>
          </a:prstGeom>
          <a:noFill/>
          <a:ln w="19050">
            <a:solidFill>
              <a:schemeClr val="tx1"/>
            </a:solidFill>
            <a:prstDash val="sysDot"/>
            <a:round/>
            <a:headEnd/>
            <a:tailEnd/>
          </a:ln>
        </p:spPr>
        <p:txBody>
          <a:bodyPr wrap="none" anchor="ctr"/>
          <a:lstStyle/>
          <a:p>
            <a:endParaRPr lang="en-US"/>
          </a:p>
        </p:txBody>
      </p:sp>
      <p:sp>
        <p:nvSpPr>
          <p:cNvPr id="301067" name="Line 18"/>
          <p:cNvSpPr>
            <a:spLocks noChangeShapeType="1"/>
          </p:cNvSpPr>
          <p:nvPr/>
        </p:nvSpPr>
        <p:spPr bwMode="auto">
          <a:xfrm>
            <a:off x="4038600" y="1835150"/>
            <a:ext cx="0" cy="4191000"/>
          </a:xfrm>
          <a:prstGeom prst="line">
            <a:avLst/>
          </a:prstGeom>
          <a:noFill/>
          <a:ln w="19050">
            <a:solidFill>
              <a:schemeClr val="tx1"/>
            </a:solidFill>
            <a:prstDash val="sysDot"/>
            <a:round/>
            <a:headEnd/>
            <a:tailEnd/>
          </a:ln>
        </p:spPr>
        <p:txBody>
          <a:bodyPr wrap="none" anchor="ctr"/>
          <a:lstStyle/>
          <a:p>
            <a:endParaRPr lang="en-US"/>
          </a:p>
        </p:txBody>
      </p:sp>
      <p:sp>
        <p:nvSpPr>
          <p:cNvPr id="301068" name="Text Box 20"/>
          <p:cNvSpPr txBox="1">
            <a:spLocks noChangeArrowheads="1"/>
          </p:cNvSpPr>
          <p:nvPr/>
        </p:nvSpPr>
        <p:spPr bwMode="auto">
          <a:xfrm>
            <a:off x="1066800" y="1911350"/>
            <a:ext cx="1336675" cy="307975"/>
          </a:xfrm>
          <a:prstGeom prst="rect">
            <a:avLst/>
          </a:prstGeom>
          <a:noFill/>
          <a:ln w="9525">
            <a:noFill/>
            <a:miter lim="800000"/>
            <a:headEnd/>
            <a:tailEnd/>
          </a:ln>
        </p:spPr>
        <p:txBody>
          <a:bodyPr wrap="none">
            <a:spAutoFit/>
          </a:bodyPr>
          <a:lstStyle/>
          <a:p>
            <a:pPr algn="r"/>
            <a:r>
              <a:rPr lang="en-US" sz="1400" b="1">
                <a:solidFill>
                  <a:srgbClr val="11099B"/>
                </a:solidFill>
              </a:rPr>
              <a:t>Pre-Disruption</a:t>
            </a:r>
          </a:p>
        </p:txBody>
      </p:sp>
      <p:sp>
        <p:nvSpPr>
          <p:cNvPr id="301069" name="Text Box 21"/>
          <p:cNvSpPr txBox="1">
            <a:spLocks noChangeArrowheads="1"/>
          </p:cNvSpPr>
          <p:nvPr/>
        </p:nvSpPr>
        <p:spPr bwMode="auto">
          <a:xfrm>
            <a:off x="2514600" y="1838325"/>
            <a:ext cx="1504950" cy="523875"/>
          </a:xfrm>
          <a:prstGeom prst="rect">
            <a:avLst/>
          </a:prstGeom>
          <a:noFill/>
          <a:ln w="9525">
            <a:noFill/>
            <a:miter lim="800000"/>
            <a:headEnd/>
            <a:tailEnd/>
          </a:ln>
        </p:spPr>
        <p:txBody>
          <a:bodyPr wrap="none">
            <a:spAutoFit/>
          </a:bodyPr>
          <a:lstStyle/>
          <a:p>
            <a:pPr algn="ctr"/>
            <a:r>
              <a:rPr lang="en-US" sz="1400" b="1">
                <a:solidFill>
                  <a:srgbClr val="11099B"/>
                </a:solidFill>
              </a:rPr>
              <a:t>Backup Capacity</a:t>
            </a:r>
          </a:p>
          <a:p>
            <a:pPr algn="ctr"/>
            <a:r>
              <a:rPr lang="en-US" sz="1400" b="1">
                <a:solidFill>
                  <a:srgbClr val="11099B"/>
                </a:solidFill>
              </a:rPr>
              <a:t>Fixed Lead Time</a:t>
            </a:r>
          </a:p>
        </p:txBody>
      </p:sp>
      <p:sp>
        <p:nvSpPr>
          <p:cNvPr id="301070" name="Line 22"/>
          <p:cNvSpPr>
            <a:spLocks noChangeShapeType="1"/>
          </p:cNvSpPr>
          <p:nvPr/>
        </p:nvSpPr>
        <p:spPr bwMode="auto">
          <a:xfrm>
            <a:off x="6248400" y="1682750"/>
            <a:ext cx="0" cy="4343400"/>
          </a:xfrm>
          <a:prstGeom prst="line">
            <a:avLst/>
          </a:prstGeom>
          <a:noFill/>
          <a:ln w="19050">
            <a:solidFill>
              <a:schemeClr val="tx1"/>
            </a:solidFill>
            <a:prstDash val="sysDot"/>
            <a:round/>
            <a:headEnd/>
            <a:tailEnd/>
          </a:ln>
        </p:spPr>
        <p:txBody>
          <a:bodyPr wrap="none" anchor="ctr"/>
          <a:lstStyle/>
          <a:p>
            <a:endParaRPr lang="en-US"/>
          </a:p>
        </p:txBody>
      </p:sp>
      <p:sp>
        <p:nvSpPr>
          <p:cNvPr id="301071" name="Text Box 23"/>
          <p:cNvSpPr txBox="1">
            <a:spLocks noChangeArrowheads="1"/>
          </p:cNvSpPr>
          <p:nvPr/>
        </p:nvSpPr>
        <p:spPr bwMode="auto">
          <a:xfrm>
            <a:off x="4343400" y="1835150"/>
            <a:ext cx="1624013" cy="523875"/>
          </a:xfrm>
          <a:prstGeom prst="rect">
            <a:avLst/>
          </a:prstGeom>
          <a:noFill/>
          <a:ln w="9525">
            <a:noFill/>
            <a:miter lim="800000"/>
            <a:headEnd/>
            <a:tailEnd/>
          </a:ln>
        </p:spPr>
        <p:txBody>
          <a:bodyPr wrap="none">
            <a:spAutoFit/>
          </a:bodyPr>
          <a:lstStyle/>
          <a:p>
            <a:pPr algn="ctr"/>
            <a:r>
              <a:rPr lang="en-US" sz="1400" b="1">
                <a:solidFill>
                  <a:srgbClr val="11099B"/>
                </a:solidFill>
              </a:rPr>
              <a:t>Production during</a:t>
            </a:r>
          </a:p>
          <a:p>
            <a:pPr algn="ctr"/>
            <a:r>
              <a:rPr lang="en-US" sz="1400" b="1">
                <a:solidFill>
                  <a:srgbClr val="11099B"/>
                </a:solidFill>
              </a:rPr>
              <a:t>Remaining Outage</a:t>
            </a:r>
          </a:p>
        </p:txBody>
      </p:sp>
      <p:sp>
        <p:nvSpPr>
          <p:cNvPr id="301072" name="Text Box 24"/>
          <p:cNvSpPr txBox="1">
            <a:spLocks noChangeArrowheads="1"/>
          </p:cNvSpPr>
          <p:nvPr/>
        </p:nvSpPr>
        <p:spPr bwMode="auto">
          <a:xfrm>
            <a:off x="6572250" y="1844675"/>
            <a:ext cx="742950" cy="523875"/>
          </a:xfrm>
          <a:prstGeom prst="rect">
            <a:avLst/>
          </a:prstGeom>
          <a:noFill/>
          <a:ln w="9525">
            <a:noFill/>
            <a:miter lim="800000"/>
            <a:headEnd/>
            <a:tailEnd/>
          </a:ln>
        </p:spPr>
        <p:txBody>
          <a:bodyPr wrap="none">
            <a:spAutoFit/>
          </a:bodyPr>
          <a:lstStyle/>
          <a:p>
            <a:pPr algn="ctr"/>
            <a:r>
              <a:rPr lang="en-US" sz="1400" b="1">
                <a:solidFill>
                  <a:srgbClr val="11099B"/>
                </a:solidFill>
              </a:rPr>
              <a:t>After</a:t>
            </a:r>
          </a:p>
          <a:p>
            <a:pPr algn="ctr"/>
            <a:r>
              <a:rPr lang="en-US" sz="1400" b="1">
                <a:solidFill>
                  <a:srgbClr val="11099B"/>
                </a:solidFill>
              </a:rPr>
              <a:t>Outage</a:t>
            </a:r>
          </a:p>
        </p:txBody>
      </p:sp>
      <p:sp>
        <p:nvSpPr>
          <p:cNvPr id="301073" name="Text Box 25"/>
          <p:cNvSpPr txBox="1">
            <a:spLocks noChangeArrowheads="1"/>
          </p:cNvSpPr>
          <p:nvPr/>
        </p:nvSpPr>
        <p:spPr bwMode="auto">
          <a:xfrm>
            <a:off x="7620000" y="4281488"/>
            <a:ext cx="692150" cy="366712"/>
          </a:xfrm>
          <a:prstGeom prst="rect">
            <a:avLst/>
          </a:prstGeom>
          <a:noFill/>
          <a:ln w="9525">
            <a:noFill/>
            <a:miter lim="800000"/>
            <a:headEnd/>
            <a:tailEnd/>
          </a:ln>
        </p:spPr>
        <p:txBody>
          <a:bodyPr wrap="none">
            <a:spAutoFit/>
          </a:bodyPr>
          <a:lstStyle/>
          <a:p>
            <a:pPr algn="ctr"/>
            <a:r>
              <a:rPr lang="en-US" sz="1800" b="1"/>
              <a:t>Time</a:t>
            </a:r>
          </a:p>
        </p:txBody>
      </p:sp>
      <p:sp>
        <p:nvSpPr>
          <p:cNvPr id="301074" name="Text Box 26"/>
          <p:cNvSpPr txBox="1">
            <a:spLocks noChangeArrowheads="1"/>
          </p:cNvSpPr>
          <p:nvPr/>
        </p:nvSpPr>
        <p:spPr bwMode="auto">
          <a:xfrm>
            <a:off x="298450" y="2438400"/>
            <a:ext cx="692150" cy="581025"/>
          </a:xfrm>
          <a:prstGeom prst="rect">
            <a:avLst/>
          </a:prstGeom>
          <a:noFill/>
          <a:ln w="9525">
            <a:noFill/>
            <a:miter lim="800000"/>
            <a:headEnd/>
            <a:tailEnd/>
          </a:ln>
        </p:spPr>
        <p:txBody>
          <a:bodyPr wrap="none">
            <a:spAutoFit/>
          </a:bodyPr>
          <a:lstStyle/>
          <a:p>
            <a:pPr algn="ctr"/>
            <a:r>
              <a:rPr lang="en-US" sz="1600" b="1"/>
              <a:t>Total</a:t>
            </a:r>
          </a:p>
          <a:p>
            <a:pPr algn="ctr"/>
            <a:r>
              <a:rPr lang="en-US" sz="1600" b="1"/>
              <a:t>Profit</a:t>
            </a:r>
          </a:p>
        </p:txBody>
      </p:sp>
      <p:sp>
        <p:nvSpPr>
          <p:cNvPr id="301075" name="Line 27"/>
          <p:cNvSpPr>
            <a:spLocks noChangeShapeType="1"/>
          </p:cNvSpPr>
          <p:nvPr/>
        </p:nvSpPr>
        <p:spPr bwMode="auto">
          <a:xfrm>
            <a:off x="990600" y="6026150"/>
            <a:ext cx="7010400" cy="0"/>
          </a:xfrm>
          <a:prstGeom prst="line">
            <a:avLst/>
          </a:prstGeom>
          <a:noFill/>
          <a:ln w="9525">
            <a:solidFill>
              <a:schemeClr val="tx1"/>
            </a:solidFill>
            <a:round/>
            <a:headEnd/>
            <a:tailEnd type="triangle" w="med" len="med"/>
          </a:ln>
        </p:spPr>
        <p:txBody>
          <a:bodyPr wrap="none" anchor="ctr"/>
          <a:lstStyle/>
          <a:p>
            <a:endParaRPr lang="en-US"/>
          </a:p>
        </p:txBody>
      </p:sp>
      <p:sp>
        <p:nvSpPr>
          <p:cNvPr id="301076" name="Line 28"/>
          <p:cNvSpPr>
            <a:spLocks noChangeShapeType="1"/>
          </p:cNvSpPr>
          <p:nvPr/>
        </p:nvSpPr>
        <p:spPr bwMode="auto">
          <a:xfrm>
            <a:off x="990600" y="5111750"/>
            <a:ext cx="1447800" cy="0"/>
          </a:xfrm>
          <a:prstGeom prst="line">
            <a:avLst/>
          </a:prstGeom>
          <a:noFill/>
          <a:ln w="38100">
            <a:solidFill>
              <a:srgbClr val="FF6600"/>
            </a:solidFill>
            <a:round/>
            <a:headEnd/>
            <a:tailEnd/>
          </a:ln>
        </p:spPr>
        <p:txBody>
          <a:bodyPr wrap="none" anchor="ctr"/>
          <a:lstStyle/>
          <a:p>
            <a:endParaRPr lang="en-US"/>
          </a:p>
        </p:txBody>
      </p:sp>
      <p:sp>
        <p:nvSpPr>
          <p:cNvPr id="301077" name="Line 30"/>
          <p:cNvSpPr>
            <a:spLocks noChangeShapeType="1"/>
          </p:cNvSpPr>
          <p:nvPr/>
        </p:nvSpPr>
        <p:spPr bwMode="auto">
          <a:xfrm>
            <a:off x="2438400" y="5638800"/>
            <a:ext cx="1600200" cy="0"/>
          </a:xfrm>
          <a:prstGeom prst="line">
            <a:avLst/>
          </a:prstGeom>
          <a:noFill/>
          <a:ln w="38100">
            <a:solidFill>
              <a:srgbClr val="FF6600"/>
            </a:solidFill>
            <a:round/>
            <a:headEnd/>
            <a:tailEnd/>
          </a:ln>
        </p:spPr>
        <p:txBody>
          <a:bodyPr wrap="none" anchor="ctr"/>
          <a:lstStyle/>
          <a:p>
            <a:endParaRPr lang="en-US"/>
          </a:p>
        </p:txBody>
      </p:sp>
      <p:sp>
        <p:nvSpPr>
          <p:cNvPr id="301078" name="Line 32"/>
          <p:cNvSpPr>
            <a:spLocks noChangeShapeType="1"/>
          </p:cNvSpPr>
          <p:nvPr/>
        </p:nvSpPr>
        <p:spPr bwMode="auto">
          <a:xfrm>
            <a:off x="4038600" y="5410200"/>
            <a:ext cx="2209800" cy="0"/>
          </a:xfrm>
          <a:prstGeom prst="line">
            <a:avLst/>
          </a:prstGeom>
          <a:noFill/>
          <a:ln w="38100">
            <a:solidFill>
              <a:srgbClr val="FF6600"/>
            </a:solidFill>
            <a:round/>
            <a:headEnd/>
            <a:tailEnd/>
          </a:ln>
        </p:spPr>
        <p:txBody>
          <a:bodyPr wrap="none" anchor="ctr"/>
          <a:lstStyle/>
          <a:p>
            <a:endParaRPr lang="en-US"/>
          </a:p>
        </p:txBody>
      </p:sp>
      <p:sp>
        <p:nvSpPr>
          <p:cNvPr id="301079" name="Line 34"/>
          <p:cNvSpPr>
            <a:spLocks noChangeShapeType="1"/>
          </p:cNvSpPr>
          <p:nvPr/>
        </p:nvSpPr>
        <p:spPr bwMode="auto">
          <a:xfrm>
            <a:off x="6248400" y="5791200"/>
            <a:ext cx="1447800" cy="0"/>
          </a:xfrm>
          <a:prstGeom prst="line">
            <a:avLst/>
          </a:prstGeom>
          <a:noFill/>
          <a:ln w="38100">
            <a:solidFill>
              <a:srgbClr val="FF6600"/>
            </a:solidFill>
            <a:round/>
            <a:headEnd/>
            <a:tailEnd/>
          </a:ln>
        </p:spPr>
        <p:txBody>
          <a:bodyPr wrap="none" anchor="ctr"/>
          <a:lstStyle/>
          <a:p>
            <a:endParaRPr lang="en-US"/>
          </a:p>
        </p:txBody>
      </p:sp>
      <p:sp>
        <p:nvSpPr>
          <p:cNvPr id="301080" name="Line 35"/>
          <p:cNvSpPr>
            <a:spLocks noChangeShapeType="1"/>
          </p:cNvSpPr>
          <p:nvPr/>
        </p:nvSpPr>
        <p:spPr bwMode="auto">
          <a:xfrm>
            <a:off x="2438400" y="5111750"/>
            <a:ext cx="5257800" cy="0"/>
          </a:xfrm>
          <a:prstGeom prst="line">
            <a:avLst/>
          </a:prstGeom>
          <a:noFill/>
          <a:ln w="19050">
            <a:solidFill>
              <a:schemeClr val="tx1"/>
            </a:solidFill>
            <a:prstDash val="dash"/>
            <a:round/>
            <a:headEnd/>
            <a:tailEnd/>
          </a:ln>
        </p:spPr>
        <p:txBody>
          <a:bodyPr wrap="none" anchor="ctr"/>
          <a:lstStyle/>
          <a:p>
            <a:endParaRPr lang="en-US"/>
          </a:p>
        </p:txBody>
      </p:sp>
      <p:sp>
        <p:nvSpPr>
          <p:cNvPr id="118823" name="Text Box 39"/>
          <p:cNvSpPr txBox="1">
            <a:spLocks noChangeArrowheads="1"/>
          </p:cNvSpPr>
          <p:nvPr/>
        </p:nvSpPr>
        <p:spPr bwMode="auto">
          <a:xfrm>
            <a:off x="1081088" y="2809875"/>
            <a:ext cx="911225" cy="396875"/>
          </a:xfrm>
          <a:prstGeom prst="rect">
            <a:avLst/>
          </a:prstGeom>
          <a:noFill/>
          <a:ln w="9525">
            <a:noFill/>
            <a:miter lim="800000"/>
            <a:headEnd/>
            <a:tailEnd/>
          </a:ln>
          <a:effectLst/>
        </p:spPr>
        <p:txBody>
          <a:bodyPr wrap="none">
            <a:spAutoFit/>
          </a:bodyPr>
          <a:lstStyle/>
          <a:p>
            <a:pPr algn="r">
              <a:defRPr/>
            </a:pPr>
            <a:r>
              <a:rPr lang="en-US" i="1">
                <a:solidFill>
                  <a:srgbClr val="000000"/>
                </a:solidFill>
                <a:effectLst>
                  <a:outerShdw blurRad="38100" dist="38100" dir="2700000" algn="tl">
                    <a:srgbClr val="C0C0C0"/>
                  </a:outerShdw>
                </a:effectLst>
              </a:rPr>
              <a:t>Firm A</a:t>
            </a:r>
          </a:p>
        </p:txBody>
      </p:sp>
      <p:sp>
        <p:nvSpPr>
          <p:cNvPr id="118824" name="Text Box 40"/>
          <p:cNvSpPr txBox="1">
            <a:spLocks noChangeArrowheads="1"/>
          </p:cNvSpPr>
          <p:nvPr/>
        </p:nvSpPr>
        <p:spPr bwMode="auto">
          <a:xfrm>
            <a:off x="1066800" y="4791075"/>
            <a:ext cx="911225" cy="396875"/>
          </a:xfrm>
          <a:prstGeom prst="rect">
            <a:avLst/>
          </a:prstGeom>
          <a:noFill/>
          <a:ln w="9525">
            <a:noFill/>
            <a:miter lim="800000"/>
            <a:headEnd/>
            <a:tailEnd/>
          </a:ln>
          <a:effectLst/>
        </p:spPr>
        <p:txBody>
          <a:bodyPr wrap="none">
            <a:spAutoFit/>
          </a:bodyPr>
          <a:lstStyle/>
          <a:p>
            <a:pPr algn="r">
              <a:defRPr/>
            </a:pPr>
            <a:r>
              <a:rPr lang="en-US" i="1">
                <a:solidFill>
                  <a:srgbClr val="000000"/>
                </a:solidFill>
                <a:effectLst>
                  <a:outerShdw blurRad="38100" dist="38100" dir="2700000" algn="tl">
                    <a:srgbClr val="C0C0C0"/>
                  </a:outerShdw>
                </a:effectLst>
              </a:rPr>
              <a:t>Firm B</a:t>
            </a:r>
          </a:p>
        </p:txBody>
      </p:sp>
      <p:sp>
        <p:nvSpPr>
          <p:cNvPr id="118830" name="AutoShape 46"/>
          <p:cNvSpPr>
            <a:spLocks noChangeArrowheads="1"/>
          </p:cNvSpPr>
          <p:nvPr/>
        </p:nvSpPr>
        <p:spPr bwMode="auto">
          <a:xfrm>
            <a:off x="2819400" y="4419600"/>
            <a:ext cx="1676400" cy="457200"/>
          </a:xfrm>
          <a:prstGeom prst="wedgeRectCallout">
            <a:avLst>
              <a:gd name="adj1" fmla="val 66543"/>
              <a:gd name="adj2" fmla="val 131953"/>
            </a:avLst>
          </a:prstGeom>
          <a:solidFill>
            <a:schemeClr val="bg1"/>
          </a:solidFill>
          <a:ln w="19050">
            <a:solidFill>
              <a:srgbClr val="000080"/>
            </a:solidFill>
            <a:miter lim="800000"/>
            <a:headEnd/>
            <a:tailEnd/>
          </a:ln>
          <a:effectLst>
            <a:outerShdw dist="35921" dir="2700000" algn="ctr" rotWithShape="0">
              <a:schemeClr val="bg2"/>
            </a:outerShdw>
          </a:effectLst>
        </p:spPr>
        <p:txBody>
          <a:bodyPr wrap="none" anchor="ctr"/>
          <a:lstStyle/>
          <a:p>
            <a:pPr algn="ctr">
              <a:defRPr/>
            </a:pPr>
            <a:r>
              <a:rPr lang="en-US" b="1" dirty="0"/>
              <a:t>Tactical Risk</a:t>
            </a:r>
          </a:p>
        </p:txBody>
      </p:sp>
      <p:sp>
        <p:nvSpPr>
          <p:cNvPr id="118831" name="AutoShape 47"/>
          <p:cNvSpPr>
            <a:spLocks noChangeArrowheads="1"/>
          </p:cNvSpPr>
          <p:nvPr/>
        </p:nvSpPr>
        <p:spPr bwMode="auto">
          <a:xfrm>
            <a:off x="5257800" y="4419600"/>
            <a:ext cx="1676400" cy="457200"/>
          </a:xfrm>
          <a:prstGeom prst="wedgeRectCallout">
            <a:avLst>
              <a:gd name="adj1" fmla="val 59068"/>
              <a:gd name="adj2" fmla="val 170057"/>
            </a:avLst>
          </a:prstGeom>
          <a:solidFill>
            <a:schemeClr val="bg1"/>
          </a:solidFill>
          <a:ln w="19050">
            <a:solidFill>
              <a:srgbClr val="000080"/>
            </a:solidFill>
            <a:miter lim="800000"/>
            <a:headEnd/>
            <a:tailEnd/>
          </a:ln>
          <a:effectLst>
            <a:outerShdw dist="35921" dir="2700000" algn="ctr" rotWithShape="0">
              <a:schemeClr val="bg2"/>
            </a:outerShdw>
          </a:effectLst>
        </p:spPr>
        <p:txBody>
          <a:bodyPr wrap="none" anchor="ctr"/>
          <a:lstStyle/>
          <a:p>
            <a:pPr algn="ctr">
              <a:defRPr/>
            </a:pPr>
            <a:r>
              <a:rPr lang="en-US" b="1" dirty="0"/>
              <a:t>Strategic Risk</a:t>
            </a:r>
          </a:p>
        </p:txBody>
      </p:sp>
      <p:sp>
        <p:nvSpPr>
          <p:cNvPr id="301085" name="Line 50"/>
          <p:cNvSpPr>
            <a:spLocks noChangeShapeType="1"/>
          </p:cNvSpPr>
          <p:nvPr/>
        </p:nvSpPr>
        <p:spPr bwMode="auto">
          <a:xfrm>
            <a:off x="2438400" y="1758950"/>
            <a:ext cx="3810000" cy="0"/>
          </a:xfrm>
          <a:prstGeom prst="line">
            <a:avLst/>
          </a:prstGeom>
          <a:noFill/>
          <a:ln w="9525">
            <a:solidFill>
              <a:schemeClr val="tx1"/>
            </a:solidFill>
            <a:round/>
            <a:headEnd type="triangle" w="med" len="med"/>
            <a:tailEnd type="triangle" w="med" len="med"/>
          </a:ln>
        </p:spPr>
        <p:txBody>
          <a:bodyPr/>
          <a:lstStyle/>
          <a:p>
            <a:endParaRPr lang="en-US"/>
          </a:p>
        </p:txBody>
      </p:sp>
      <p:sp>
        <p:nvSpPr>
          <p:cNvPr id="301086" name="Text Box 51"/>
          <p:cNvSpPr txBox="1">
            <a:spLocks noChangeArrowheads="1"/>
          </p:cNvSpPr>
          <p:nvPr/>
        </p:nvSpPr>
        <p:spPr bwMode="auto">
          <a:xfrm>
            <a:off x="3733800" y="1454150"/>
            <a:ext cx="823913" cy="338138"/>
          </a:xfrm>
          <a:prstGeom prst="rect">
            <a:avLst/>
          </a:prstGeom>
          <a:noFill/>
          <a:ln w="9525">
            <a:noFill/>
            <a:miter lim="800000"/>
            <a:headEnd/>
            <a:tailEnd/>
          </a:ln>
        </p:spPr>
        <p:txBody>
          <a:bodyPr wrap="none">
            <a:spAutoFit/>
          </a:bodyPr>
          <a:lstStyle/>
          <a:p>
            <a:pPr algn="ctr"/>
            <a:r>
              <a:rPr lang="en-US" sz="1600" b="1">
                <a:solidFill>
                  <a:srgbClr val="FF8000"/>
                </a:solidFill>
              </a:rPr>
              <a:t>Outage</a:t>
            </a:r>
          </a:p>
        </p:txBody>
      </p:sp>
      <p:sp>
        <p:nvSpPr>
          <p:cNvPr id="301087" name="Line 52"/>
          <p:cNvSpPr>
            <a:spLocks noChangeShapeType="1"/>
          </p:cNvSpPr>
          <p:nvPr/>
        </p:nvSpPr>
        <p:spPr bwMode="auto">
          <a:xfrm flipV="1">
            <a:off x="990600" y="4502150"/>
            <a:ext cx="0" cy="1524000"/>
          </a:xfrm>
          <a:prstGeom prst="line">
            <a:avLst/>
          </a:prstGeom>
          <a:noFill/>
          <a:ln w="9525">
            <a:solidFill>
              <a:schemeClr val="tx1"/>
            </a:solidFill>
            <a:round/>
            <a:headEnd/>
            <a:tailEnd type="triangle" w="med" len="med"/>
          </a:ln>
        </p:spPr>
        <p:txBody>
          <a:bodyPr wrap="none" anchor="ctr"/>
          <a:lstStyle/>
          <a:p>
            <a:endParaRPr lang="en-US"/>
          </a:p>
        </p:txBody>
      </p:sp>
      <p:sp>
        <p:nvSpPr>
          <p:cNvPr id="301088" name="Text Box 53"/>
          <p:cNvSpPr txBox="1">
            <a:spLocks noChangeArrowheads="1"/>
          </p:cNvSpPr>
          <p:nvPr/>
        </p:nvSpPr>
        <p:spPr bwMode="auto">
          <a:xfrm>
            <a:off x="298450" y="4343400"/>
            <a:ext cx="692150" cy="581025"/>
          </a:xfrm>
          <a:prstGeom prst="rect">
            <a:avLst/>
          </a:prstGeom>
          <a:noFill/>
          <a:ln w="9525">
            <a:noFill/>
            <a:miter lim="800000"/>
            <a:headEnd/>
            <a:tailEnd/>
          </a:ln>
        </p:spPr>
        <p:txBody>
          <a:bodyPr wrap="none">
            <a:spAutoFit/>
          </a:bodyPr>
          <a:lstStyle/>
          <a:p>
            <a:pPr algn="ctr"/>
            <a:r>
              <a:rPr lang="en-US" sz="1600" b="1"/>
              <a:t>Total</a:t>
            </a:r>
          </a:p>
          <a:p>
            <a:pPr algn="ctr"/>
            <a:r>
              <a:rPr lang="en-US" sz="1600" b="1"/>
              <a:t>Profit</a:t>
            </a:r>
          </a:p>
        </p:txBody>
      </p:sp>
      <p:sp>
        <p:nvSpPr>
          <p:cNvPr id="47" name="Line Callout 1 46"/>
          <p:cNvSpPr/>
          <p:nvPr/>
        </p:nvSpPr>
        <p:spPr>
          <a:xfrm>
            <a:off x="4343400" y="5867400"/>
            <a:ext cx="1676400" cy="533400"/>
          </a:xfrm>
          <a:prstGeom prst="borderCallout1">
            <a:avLst>
              <a:gd name="adj1" fmla="val 54130"/>
              <a:gd name="adj2" fmla="val 116"/>
              <a:gd name="adj3" fmla="val 30618"/>
              <a:gd name="adj4" fmla="val -18650"/>
            </a:avLst>
          </a:prstGeom>
          <a:solidFill>
            <a:schemeClr val="bg1"/>
          </a:solidFill>
          <a:ln w="19050">
            <a:solidFill>
              <a:schemeClr val="tx1"/>
            </a:solidFill>
            <a:miter lim="800000"/>
            <a:headEnd/>
            <a:tailEnd/>
          </a:ln>
          <a:effectLst/>
        </p:spPr>
        <p:txBody>
          <a:bodyPr wrap="none" anchor="ctr"/>
          <a:lstStyle/>
          <a:p>
            <a:pPr algn="ctr">
              <a:defRPr/>
            </a:pPr>
            <a:r>
              <a:rPr lang="en-US" sz="1400" b="1" dirty="0">
                <a:solidFill>
                  <a:schemeClr val="accent6">
                    <a:lumMod val="50000"/>
                  </a:schemeClr>
                </a:solidFill>
              </a:rPr>
              <a:t>Backup Capacity</a:t>
            </a:r>
          </a:p>
          <a:p>
            <a:pPr algn="ctr">
              <a:defRPr/>
            </a:pPr>
            <a:r>
              <a:rPr lang="en-US" sz="1400" b="1" dirty="0">
                <a:solidFill>
                  <a:schemeClr val="accent6">
                    <a:lumMod val="50000"/>
                  </a:schemeClr>
                </a:solidFill>
              </a:rPr>
              <a:t>Comes On Line</a:t>
            </a:r>
          </a:p>
        </p:txBody>
      </p:sp>
      <p:sp>
        <p:nvSpPr>
          <p:cNvPr id="48" name="Line Callout 1 47"/>
          <p:cNvSpPr/>
          <p:nvPr/>
        </p:nvSpPr>
        <p:spPr>
          <a:xfrm>
            <a:off x="685800" y="6019800"/>
            <a:ext cx="1524000" cy="381000"/>
          </a:xfrm>
          <a:prstGeom prst="borderCallout1">
            <a:avLst>
              <a:gd name="adj1" fmla="val 51307"/>
              <a:gd name="adj2" fmla="val 100350"/>
              <a:gd name="adj3" fmla="val 3244"/>
              <a:gd name="adj4" fmla="val 115622"/>
            </a:avLst>
          </a:prstGeom>
          <a:solidFill>
            <a:schemeClr val="bg1"/>
          </a:solidFill>
          <a:ln w="19050">
            <a:solidFill>
              <a:schemeClr val="tx1"/>
            </a:solidFill>
            <a:miter lim="800000"/>
            <a:headEnd/>
            <a:tailEnd/>
          </a:ln>
          <a:effectLst/>
        </p:spPr>
        <p:txBody>
          <a:bodyPr wrap="none" anchor="ctr"/>
          <a:lstStyle/>
          <a:p>
            <a:pPr algn="ctr">
              <a:defRPr/>
            </a:pPr>
            <a:r>
              <a:rPr lang="en-US" sz="1400" b="1" dirty="0">
                <a:solidFill>
                  <a:schemeClr val="accent6">
                    <a:lumMod val="50000"/>
                  </a:schemeClr>
                </a:solidFill>
              </a:rPr>
              <a:t>Disruption Occurs</a:t>
            </a:r>
          </a:p>
        </p:txBody>
      </p:sp>
      <p:sp>
        <p:nvSpPr>
          <p:cNvPr id="53" name="Line Callout 1 52"/>
          <p:cNvSpPr/>
          <p:nvPr/>
        </p:nvSpPr>
        <p:spPr>
          <a:xfrm>
            <a:off x="6477000" y="6019800"/>
            <a:ext cx="1143000" cy="381000"/>
          </a:xfrm>
          <a:prstGeom prst="borderCallout1">
            <a:avLst>
              <a:gd name="adj1" fmla="val 50057"/>
              <a:gd name="adj2" fmla="val -483"/>
              <a:gd name="adj3" fmla="val 1637"/>
              <a:gd name="adj4" fmla="val -19914"/>
            </a:avLst>
          </a:prstGeom>
          <a:solidFill>
            <a:schemeClr val="bg1"/>
          </a:solidFill>
          <a:ln w="19050">
            <a:solidFill>
              <a:schemeClr val="tx1"/>
            </a:solidFill>
            <a:miter lim="800000"/>
            <a:headEnd/>
            <a:tailEnd/>
          </a:ln>
          <a:effectLst/>
        </p:spPr>
        <p:txBody>
          <a:bodyPr wrap="none" anchor="ctr"/>
          <a:lstStyle/>
          <a:p>
            <a:pPr algn="ctr">
              <a:defRPr/>
            </a:pPr>
            <a:r>
              <a:rPr lang="en-US" sz="1400" b="1" dirty="0">
                <a:solidFill>
                  <a:schemeClr val="accent6">
                    <a:lumMod val="50000"/>
                  </a:schemeClr>
                </a:solidFill>
              </a:rPr>
              <a:t>Outage Ends</a:t>
            </a:r>
          </a:p>
        </p:txBody>
      </p:sp>
      <p:sp>
        <p:nvSpPr>
          <p:cNvPr id="301092" name="Text Box 25"/>
          <p:cNvSpPr txBox="1">
            <a:spLocks noChangeArrowheads="1"/>
          </p:cNvSpPr>
          <p:nvPr/>
        </p:nvSpPr>
        <p:spPr bwMode="auto">
          <a:xfrm>
            <a:off x="7620000" y="6034088"/>
            <a:ext cx="692150" cy="366712"/>
          </a:xfrm>
          <a:prstGeom prst="rect">
            <a:avLst/>
          </a:prstGeom>
          <a:noFill/>
          <a:ln w="9525">
            <a:noFill/>
            <a:miter lim="800000"/>
            <a:headEnd/>
            <a:tailEnd/>
          </a:ln>
        </p:spPr>
        <p:txBody>
          <a:bodyPr wrap="none">
            <a:spAutoFit/>
          </a:bodyPr>
          <a:lstStyle/>
          <a:p>
            <a:pPr algn="ctr"/>
            <a:r>
              <a:rPr lang="en-US" sz="1800" b="1"/>
              <a:t>Time</a:t>
            </a:r>
          </a:p>
        </p:txBody>
      </p:sp>
      <p:sp>
        <p:nvSpPr>
          <p:cNvPr id="58"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smtClean="0"/>
              <a:t>Four-stage Process</a:t>
            </a:r>
            <a:endParaRPr lang="en-US" dirty="0"/>
          </a:p>
        </p:txBody>
      </p:sp>
      <p:cxnSp>
        <p:nvCxnSpPr>
          <p:cNvPr id="59" name="Straight Connector 58"/>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1095" name="Straight Connector 60"/>
          <p:cNvCxnSpPr>
            <a:cxnSpLocks noChangeShapeType="1"/>
            <a:stCxn id="301077" idx="1"/>
            <a:endCxn id="301078" idx="0"/>
          </p:cNvCxnSpPr>
          <p:nvPr/>
        </p:nvCxnSpPr>
        <p:spPr bwMode="auto">
          <a:xfrm rot="5400000" flipH="1" flipV="1">
            <a:off x="3924301" y="5524500"/>
            <a:ext cx="228600" cy="3175"/>
          </a:xfrm>
          <a:prstGeom prst="line">
            <a:avLst/>
          </a:prstGeom>
          <a:noFill/>
          <a:ln w="38100">
            <a:solidFill>
              <a:srgbClr val="FF6600"/>
            </a:solidFill>
            <a:round/>
            <a:headEnd/>
            <a:tailEnd/>
          </a:ln>
        </p:spPr>
      </p:cxnSp>
      <p:cxnSp>
        <p:nvCxnSpPr>
          <p:cNvPr id="63" name="Straight Arrow Connector 62"/>
          <p:cNvCxnSpPr>
            <a:cxnSpLocks noChangeShapeType="1"/>
          </p:cNvCxnSpPr>
          <p:nvPr/>
        </p:nvCxnSpPr>
        <p:spPr bwMode="auto">
          <a:xfrm rot="5400000">
            <a:off x="6819901" y="5448300"/>
            <a:ext cx="685800" cy="3175"/>
          </a:xfrm>
          <a:prstGeom prst="straightConnector1">
            <a:avLst/>
          </a:prstGeom>
          <a:noFill/>
          <a:ln w="9525">
            <a:solidFill>
              <a:schemeClr val="tx1"/>
            </a:solidFill>
            <a:round/>
            <a:headEnd type="triangle" w="med" len="med"/>
            <a:tailEnd type="triangle" w="med" len="med"/>
          </a:ln>
        </p:spPr>
      </p:cxnSp>
      <p:cxnSp>
        <p:nvCxnSpPr>
          <p:cNvPr id="64" name="Straight Arrow Connector 63"/>
          <p:cNvCxnSpPr>
            <a:cxnSpLocks noChangeShapeType="1"/>
          </p:cNvCxnSpPr>
          <p:nvPr/>
        </p:nvCxnSpPr>
        <p:spPr bwMode="auto">
          <a:xfrm rot="5400000">
            <a:off x="4725194" y="5257006"/>
            <a:ext cx="304800" cy="1588"/>
          </a:xfrm>
          <a:prstGeom prst="straightConnector1">
            <a:avLst/>
          </a:prstGeom>
          <a:noFill/>
          <a:ln w="9525">
            <a:solidFill>
              <a:schemeClr val="tx1"/>
            </a:solidFill>
            <a:round/>
            <a:headEnd type="triangle" w="med" len="med"/>
            <a:tailEnd type="triangle" w="med" len="med"/>
          </a:ln>
        </p:spPr>
      </p:cxnSp>
      <p:cxnSp>
        <p:nvCxnSpPr>
          <p:cNvPr id="301098" name="Straight Connector 67"/>
          <p:cNvCxnSpPr>
            <a:cxnSpLocks noChangeShapeType="1"/>
          </p:cNvCxnSpPr>
          <p:nvPr/>
        </p:nvCxnSpPr>
        <p:spPr bwMode="auto">
          <a:xfrm rot="5400000" flipH="1" flipV="1">
            <a:off x="3581401" y="3276600"/>
            <a:ext cx="914400" cy="3175"/>
          </a:xfrm>
          <a:prstGeom prst="line">
            <a:avLst/>
          </a:prstGeom>
          <a:noFill/>
          <a:ln w="38100">
            <a:solidFill>
              <a:srgbClr val="008000"/>
            </a:solidFill>
            <a:round/>
            <a:headEnd/>
            <a:tailEnd/>
          </a:ln>
        </p:spPr>
      </p:cxnSp>
      <p:cxnSp>
        <p:nvCxnSpPr>
          <p:cNvPr id="301099" name="Straight Connector 69"/>
          <p:cNvCxnSpPr>
            <a:cxnSpLocks noChangeShapeType="1"/>
            <a:stCxn id="301077" idx="0"/>
          </p:cNvCxnSpPr>
          <p:nvPr/>
        </p:nvCxnSpPr>
        <p:spPr bwMode="auto">
          <a:xfrm rot="5400000" flipH="1" flipV="1">
            <a:off x="2172494" y="5371306"/>
            <a:ext cx="533400" cy="1588"/>
          </a:xfrm>
          <a:prstGeom prst="line">
            <a:avLst/>
          </a:prstGeom>
          <a:noFill/>
          <a:ln w="38100">
            <a:solidFill>
              <a:srgbClr val="FF6600"/>
            </a:solidFill>
            <a:round/>
            <a:headEnd/>
            <a:tailEnd/>
          </a:ln>
        </p:spPr>
      </p:cxnSp>
      <p:cxnSp>
        <p:nvCxnSpPr>
          <p:cNvPr id="301100" name="Straight Connector 71"/>
          <p:cNvCxnSpPr>
            <a:cxnSpLocks noChangeShapeType="1"/>
          </p:cNvCxnSpPr>
          <p:nvPr/>
        </p:nvCxnSpPr>
        <p:spPr bwMode="auto">
          <a:xfrm rot="5400000" flipH="1" flipV="1">
            <a:off x="6058694" y="5599906"/>
            <a:ext cx="381000" cy="1588"/>
          </a:xfrm>
          <a:prstGeom prst="line">
            <a:avLst/>
          </a:prstGeom>
          <a:noFill/>
          <a:ln w="38100">
            <a:solidFill>
              <a:srgbClr val="FF6600"/>
            </a:solidFill>
            <a:round/>
            <a:headEnd/>
            <a:tailEnd/>
          </a:ln>
        </p:spPr>
      </p:cxnSp>
      <p:sp>
        <p:nvSpPr>
          <p:cNvPr id="49" name="Oval 48"/>
          <p:cNvSpPr/>
          <p:nvPr/>
        </p:nvSpPr>
        <p:spPr>
          <a:xfrm>
            <a:off x="2362200" y="5949950"/>
            <a:ext cx="152400" cy="1460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p:cNvSpPr/>
          <p:nvPr/>
        </p:nvSpPr>
        <p:spPr>
          <a:xfrm>
            <a:off x="3962400" y="5949950"/>
            <a:ext cx="152400" cy="1460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841" name="Rectangle 57"/>
          <p:cNvSpPr>
            <a:spLocks noChangeArrowheads="1"/>
          </p:cNvSpPr>
          <p:nvPr/>
        </p:nvSpPr>
        <p:spPr bwMode="auto">
          <a:xfrm>
            <a:off x="2438400" y="2362200"/>
            <a:ext cx="1600200" cy="3657600"/>
          </a:xfrm>
          <a:prstGeom prst="rect">
            <a:avLst/>
          </a:prstGeom>
          <a:gradFill flip="none" rotWithShape="1">
            <a:gsLst>
              <a:gs pos="0">
                <a:srgbClr val="FBEAC7"/>
              </a:gs>
              <a:gs pos="17999">
                <a:srgbClr val="FEE7F2"/>
              </a:gs>
              <a:gs pos="36000">
                <a:schemeClr val="tx2">
                  <a:lumMod val="20000"/>
                  <a:lumOff val="80000"/>
                </a:schemeClr>
              </a:gs>
              <a:gs pos="61000">
                <a:schemeClr val="tx2">
                  <a:lumMod val="40000"/>
                  <a:lumOff val="60000"/>
                </a:schemeClr>
              </a:gs>
              <a:gs pos="82001">
                <a:schemeClr val="tx2">
                  <a:lumMod val="20000"/>
                  <a:lumOff val="80000"/>
                </a:schemeClr>
              </a:gs>
              <a:gs pos="100000">
                <a:schemeClr val="accent5">
                  <a:lumMod val="20000"/>
                  <a:lumOff val="80000"/>
                </a:schemeClr>
              </a:gs>
            </a:gsLst>
            <a:path path="shape">
              <a:fillToRect l="50000" t="50000" r="50000" b="50000"/>
            </a:path>
            <a:tileRect/>
          </a:gradFill>
          <a:ln w="9525">
            <a:solidFill>
              <a:schemeClr val="tx1"/>
            </a:solidFill>
            <a:miter lim="800000"/>
            <a:headEnd/>
            <a:tailEnd/>
          </a:ln>
          <a:effectLst/>
        </p:spPr>
        <p:txBody>
          <a:bodyPr wrap="none" anchor="ctr"/>
          <a:lstStyle/>
          <a:p>
            <a:pPr algn="ctr">
              <a:defRPr/>
            </a:pPr>
            <a:r>
              <a:rPr lang="en-US" sz="1800" dirty="0">
                <a:effectLst>
                  <a:outerShdw blurRad="38100" dist="38100" dir="2700000" algn="tl">
                    <a:srgbClr val="FFFFFF"/>
                  </a:outerShdw>
                </a:effectLst>
              </a:rPr>
              <a:t>Backup</a:t>
            </a:r>
          </a:p>
          <a:p>
            <a:pPr algn="ctr">
              <a:defRPr/>
            </a:pPr>
            <a:r>
              <a:rPr lang="en-US" sz="1800" dirty="0">
                <a:effectLst>
                  <a:outerShdw blurRad="38100" dist="38100" dir="2700000" algn="tl">
                    <a:srgbClr val="FFFFFF"/>
                  </a:outerShdw>
                </a:effectLst>
              </a:rPr>
              <a:t>Capacity</a:t>
            </a:r>
          </a:p>
          <a:p>
            <a:pPr algn="ctr">
              <a:defRPr/>
            </a:pPr>
            <a:r>
              <a:rPr lang="en-US" sz="1800" dirty="0">
                <a:effectLst>
                  <a:outerShdw blurRad="38100" dist="38100" dir="2700000" algn="tl">
                    <a:srgbClr val="FFFFFF"/>
                  </a:outerShdw>
                </a:effectLst>
              </a:rPr>
              <a:t>Competition</a:t>
            </a:r>
          </a:p>
        </p:txBody>
      </p:sp>
      <p:sp>
        <p:nvSpPr>
          <p:cNvPr id="118840" name="Rectangle 56"/>
          <p:cNvSpPr>
            <a:spLocks noChangeArrowheads="1"/>
          </p:cNvSpPr>
          <p:nvPr/>
        </p:nvSpPr>
        <p:spPr bwMode="auto">
          <a:xfrm>
            <a:off x="990600" y="2362200"/>
            <a:ext cx="1447800" cy="3657600"/>
          </a:xfrm>
          <a:prstGeom prst="rect">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shape">
              <a:fillToRect l="50000" t="50000" r="50000" b="50000"/>
            </a:path>
            <a:tileRect/>
          </a:gradFill>
          <a:ln w="9525">
            <a:solidFill>
              <a:schemeClr val="tx1"/>
            </a:solidFill>
            <a:miter lim="800000"/>
            <a:headEnd/>
            <a:tailEnd/>
          </a:ln>
          <a:effectLst/>
        </p:spPr>
        <p:txBody>
          <a:bodyPr wrap="none" anchor="ctr"/>
          <a:lstStyle/>
          <a:p>
            <a:pPr algn="ctr">
              <a:defRPr/>
            </a:pPr>
            <a:r>
              <a:rPr lang="en-US" sz="1800" dirty="0">
                <a:effectLst>
                  <a:outerShdw blurRad="38100" dist="38100" dir="2700000" algn="tl">
                    <a:srgbClr val="FFFFFF"/>
                  </a:outerShdw>
                </a:effectLst>
              </a:rPr>
              <a:t>Advanced</a:t>
            </a:r>
          </a:p>
          <a:p>
            <a:pPr algn="ctr">
              <a:defRPr/>
            </a:pPr>
            <a:r>
              <a:rPr lang="en-US" sz="1800" dirty="0">
                <a:effectLst>
                  <a:outerShdw blurRad="38100" dist="38100" dir="2700000" algn="tl">
                    <a:srgbClr val="FFFFFF"/>
                  </a:outerShdw>
                </a:effectLst>
              </a:rPr>
              <a:t>Preparedness</a:t>
            </a:r>
          </a:p>
          <a:p>
            <a:pPr algn="ctr">
              <a:defRPr/>
            </a:pPr>
            <a:r>
              <a:rPr lang="en-US" sz="1800" dirty="0">
                <a:effectLst>
                  <a:outerShdw blurRad="38100" dist="38100" dir="2700000" algn="tl">
                    <a:srgbClr val="FFFFFF"/>
                  </a:outerShdw>
                </a:effectLst>
              </a:rPr>
              <a:t>Competition</a:t>
            </a:r>
          </a:p>
        </p:txBody>
      </p:sp>
      <p:sp>
        <p:nvSpPr>
          <p:cNvPr id="55" name="Oval 54"/>
          <p:cNvSpPr/>
          <p:nvPr/>
        </p:nvSpPr>
        <p:spPr>
          <a:xfrm>
            <a:off x="6172200" y="5943600"/>
            <a:ext cx="152400" cy="14605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106" name="Slide Number Placeholder 5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DADD7221-DA16-42B4-BE27-FA00561D61B5}" type="slidenum">
              <a:rPr lang="en-US" smtClean="0"/>
              <a:pPr/>
              <a:t>14</a:t>
            </a:fld>
            <a:endParaRPr lang="en-US"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18840"/>
                                        </p:tgtEl>
                                        <p:attrNameLst>
                                          <p:attrName>style.visibility</p:attrName>
                                        </p:attrNameLst>
                                      </p:cBhvr>
                                      <p:to>
                                        <p:strVal val="visible"/>
                                      </p:to>
                                    </p:set>
                                    <p:animEffect transition="in" filter="box(out)">
                                      <p:cBhvr>
                                        <p:cTn id="15" dur="500"/>
                                        <p:tgtEl>
                                          <p:spTgt spid="118840"/>
                                        </p:tgtEl>
                                      </p:cBhvr>
                                    </p:animEffect>
                                  </p:childTnLst>
                                  <p:subTnLst>
                                    <p:audio>
                                      <p:cMediaNode>
                                        <p:cTn display="0" masterRel="sameClick">
                                          <p:stCondLst>
                                            <p:cond evt="begin" delay="0">
                                              <p:tn val="13"/>
                                            </p:cond>
                                          </p:stCondLst>
                                          <p:endCondLst>
                                            <p:cond evt="onStopAudio" delay="0">
                                              <p:tgtEl>
                                                <p:sldTgt/>
                                              </p:tgtEl>
                                            </p:cond>
                                          </p:endCondLst>
                                        </p:cTn>
                                        <p:tgtEl>
                                          <p:sndTgt r:embed="rId4" name="camera.wav" builtIn="1"/>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18841"/>
                                        </p:tgtEl>
                                        <p:attrNameLst>
                                          <p:attrName>style.visibility</p:attrName>
                                        </p:attrNameLst>
                                      </p:cBhvr>
                                      <p:to>
                                        <p:strVal val="visible"/>
                                      </p:to>
                                    </p:set>
                                    <p:animEffect transition="in" filter="box(out)">
                                      <p:cBhvr>
                                        <p:cTn id="20" dur="500"/>
                                        <p:tgtEl>
                                          <p:spTgt spid="118841"/>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builtIn="1"/>
                                        </p:tgtEl>
                                      </p:cMediaNode>
                                    </p:audio>
                                  </p:sub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884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884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8830"/>
                                        </p:tgtEl>
                                        <p:attrNameLst>
                                          <p:attrName>style.visibility</p:attrName>
                                        </p:attrNameLst>
                                      </p:cBhvr>
                                      <p:to>
                                        <p:strVal val="visible"/>
                                      </p:to>
                                    </p:set>
                                    <p:anim calcmode="lin" valueType="num">
                                      <p:cBhvr additive="base">
                                        <p:cTn id="31" dur="500" fill="hold"/>
                                        <p:tgtEl>
                                          <p:spTgt spid="118830"/>
                                        </p:tgtEl>
                                        <p:attrNameLst>
                                          <p:attrName>ppt_x</p:attrName>
                                        </p:attrNameLst>
                                      </p:cBhvr>
                                      <p:tavLst>
                                        <p:tav tm="0">
                                          <p:val>
                                            <p:strVal val="0-#ppt_w/2"/>
                                          </p:val>
                                        </p:tav>
                                        <p:tav tm="100000">
                                          <p:val>
                                            <p:strVal val="#ppt_x"/>
                                          </p:val>
                                        </p:tav>
                                      </p:tavLst>
                                    </p:anim>
                                    <p:anim calcmode="lin" valueType="num">
                                      <p:cBhvr additive="base">
                                        <p:cTn id="32" dur="500" fill="hold"/>
                                        <p:tgtEl>
                                          <p:spTgt spid="118830"/>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0-#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18831"/>
                                        </p:tgtEl>
                                        <p:attrNameLst>
                                          <p:attrName>style.visibility</p:attrName>
                                        </p:attrNameLst>
                                      </p:cBhvr>
                                      <p:to>
                                        <p:strVal val="visible"/>
                                      </p:to>
                                    </p:set>
                                    <p:anim calcmode="lin" valueType="num">
                                      <p:cBhvr additive="base">
                                        <p:cTn id="41" dur="500" fill="hold"/>
                                        <p:tgtEl>
                                          <p:spTgt spid="118831"/>
                                        </p:tgtEl>
                                        <p:attrNameLst>
                                          <p:attrName>ppt_x</p:attrName>
                                        </p:attrNameLst>
                                      </p:cBhvr>
                                      <p:tavLst>
                                        <p:tav tm="0">
                                          <p:val>
                                            <p:strVal val="0-#ppt_w/2"/>
                                          </p:val>
                                        </p:tav>
                                        <p:tav tm="100000">
                                          <p:val>
                                            <p:strVal val="#ppt_x"/>
                                          </p:val>
                                        </p:tav>
                                      </p:tavLst>
                                    </p:anim>
                                    <p:anim calcmode="lin" valueType="num">
                                      <p:cBhvr additive="base">
                                        <p:cTn id="42" dur="500" fill="hold"/>
                                        <p:tgtEl>
                                          <p:spTgt spid="118831"/>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0-#ppt_w/2"/>
                                          </p:val>
                                        </p:tav>
                                        <p:tav tm="100000">
                                          <p:val>
                                            <p:strVal val="#ppt_x"/>
                                          </p:val>
                                        </p:tav>
                                      </p:tavLst>
                                    </p:anim>
                                    <p:anim calcmode="lin" valueType="num">
                                      <p:cBhvr additive="base">
                                        <p:cTn id="46"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30" grpId="0" animBg="1"/>
      <p:bldP spid="118831" grpId="0" animBg="1"/>
      <p:bldP spid="47" grpId="0" animBg="1"/>
      <p:bldP spid="48" grpId="0" animBg="1"/>
      <p:bldP spid="53" grpId="0" animBg="1"/>
      <p:bldP spid="118841" grpId="0" animBg="1" autoUpdateAnimBg="0"/>
      <p:bldP spid="118841" grpId="1" animBg="1"/>
      <p:bldP spid="118840" grpId="0" animBg="1" autoUpdateAnimBg="0"/>
      <p:bldP spid="1188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Backup Capacity Competition (BCC)</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0" indent="0" eaLnBrk="1" fontAlgn="auto" hangingPunct="1">
              <a:spcBef>
                <a:spcPts val="0"/>
              </a:spcBef>
              <a:spcAft>
                <a:spcPts val="1200"/>
              </a:spcAft>
              <a:buFont typeface="Wingdings"/>
              <a:buNone/>
              <a:defRPr/>
            </a:pPr>
            <a:r>
              <a:rPr lang="en-US" b="1" dirty="0" smtClean="0"/>
              <a:t>There are only five possible outcomes of the BCC:</a:t>
            </a:r>
          </a:p>
          <a:p>
            <a:pPr marL="274320" indent="-274320" eaLnBrk="1" fontAlgn="auto" hangingPunct="1">
              <a:spcBef>
                <a:spcPts val="0"/>
              </a:spcBef>
              <a:spcAft>
                <a:spcPts val="1800"/>
              </a:spcAft>
              <a:buFont typeface="Wingdings"/>
              <a:buChar char=""/>
              <a:defRPr/>
            </a:pPr>
            <a:r>
              <a:rPr lang="en-US" sz="2000" b="1" dirty="0" smtClean="0">
                <a:solidFill>
                  <a:srgbClr val="11099B"/>
                </a:solidFill>
              </a:rPr>
              <a:t>Winner protects</a:t>
            </a:r>
            <a:r>
              <a:rPr lang="en-US" sz="2000" dirty="0" smtClean="0">
                <a:solidFill>
                  <a:srgbClr val="11099B"/>
                </a:solidFill>
              </a:rPr>
              <a:t>: </a:t>
            </a:r>
            <a:r>
              <a:rPr lang="en-US" sz="2000" dirty="0" smtClean="0"/>
              <a:t>buys only enough supply for its customers, or as much as is available</a:t>
            </a:r>
          </a:p>
          <a:p>
            <a:pPr marL="274320" indent="-274320" eaLnBrk="1" fontAlgn="auto" hangingPunct="1">
              <a:spcBef>
                <a:spcPts val="0"/>
              </a:spcBef>
              <a:spcAft>
                <a:spcPts val="1800"/>
              </a:spcAft>
              <a:buFont typeface="Wingdings"/>
              <a:buChar char=""/>
              <a:defRPr/>
            </a:pPr>
            <a:r>
              <a:rPr lang="en-US" sz="2000" b="1" dirty="0" smtClean="0">
                <a:solidFill>
                  <a:srgbClr val="11099B"/>
                </a:solidFill>
              </a:rPr>
              <a:t>Winner is aggressive</a:t>
            </a:r>
            <a:r>
              <a:rPr lang="en-US" sz="2000" dirty="0" smtClean="0">
                <a:solidFill>
                  <a:srgbClr val="11099B"/>
                </a:solidFill>
              </a:rPr>
              <a:t>: </a:t>
            </a:r>
            <a:r>
              <a:rPr lang="en-US" sz="2000" dirty="0" smtClean="0"/>
              <a:t>buys full backup supply to poach customers from loser</a:t>
            </a:r>
          </a:p>
          <a:p>
            <a:pPr marL="274320" indent="-274320" eaLnBrk="1" fontAlgn="auto" hangingPunct="1">
              <a:spcBef>
                <a:spcPts val="0"/>
              </a:spcBef>
              <a:spcAft>
                <a:spcPts val="1800"/>
              </a:spcAft>
              <a:buFont typeface="Wingdings"/>
              <a:buChar char=""/>
              <a:defRPr/>
            </a:pPr>
            <a:r>
              <a:rPr lang="en-US" sz="2000" b="1" dirty="0" smtClean="0">
                <a:solidFill>
                  <a:srgbClr val="11099B"/>
                </a:solidFill>
              </a:rPr>
              <a:t>Winner forfeits</a:t>
            </a:r>
            <a:r>
              <a:rPr lang="en-US" sz="2000" dirty="0" smtClean="0">
                <a:solidFill>
                  <a:srgbClr val="11099B"/>
                </a:solidFill>
              </a:rPr>
              <a:t>: </a:t>
            </a:r>
            <a:r>
              <a:rPr lang="en-US" sz="2000" dirty="0" smtClean="0"/>
              <a:t>doesn’t buy backup supply even though it has the option</a:t>
            </a:r>
          </a:p>
          <a:p>
            <a:pPr marL="274320" indent="-274320" eaLnBrk="1" fontAlgn="auto" hangingPunct="1">
              <a:spcBef>
                <a:spcPts val="0"/>
              </a:spcBef>
              <a:spcAft>
                <a:spcPts val="1800"/>
              </a:spcAft>
              <a:buFont typeface="Wingdings"/>
              <a:buChar char=""/>
              <a:defRPr/>
            </a:pPr>
            <a:r>
              <a:rPr lang="en-US" sz="2000" b="1" dirty="0" smtClean="0">
                <a:solidFill>
                  <a:srgbClr val="11099B"/>
                </a:solidFill>
              </a:rPr>
              <a:t>Loser forfeits</a:t>
            </a:r>
            <a:r>
              <a:rPr lang="en-US" sz="2000" dirty="0" smtClean="0">
                <a:solidFill>
                  <a:srgbClr val="11099B"/>
                </a:solidFill>
              </a:rPr>
              <a:t>: </a:t>
            </a:r>
            <a:r>
              <a:rPr lang="en-US" sz="2000" dirty="0" smtClean="0"/>
              <a:t>doesn’t buy backup supply even if some is available</a:t>
            </a:r>
          </a:p>
          <a:p>
            <a:pPr marL="274320" indent="-274320" eaLnBrk="1" fontAlgn="auto" hangingPunct="1">
              <a:spcBef>
                <a:spcPts val="0"/>
              </a:spcBef>
              <a:spcAft>
                <a:spcPts val="1800"/>
              </a:spcAft>
              <a:buFont typeface="Wingdings"/>
              <a:buChar char=""/>
              <a:defRPr/>
            </a:pPr>
            <a:r>
              <a:rPr lang="en-US" sz="2000" b="1" dirty="0" smtClean="0">
                <a:solidFill>
                  <a:srgbClr val="11099B"/>
                </a:solidFill>
              </a:rPr>
              <a:t>Both firms forfeit</a:t>
            </a:r>
            <a:r>
              <a:rPr lang="en-US" sz="2000" dirty="0" smtClean="0">
                <a:solidFill>
                  <a:srgbClr val="11099B"/>
                </a:solidFill>
              </a:rPr>
              <a:t>: </a:t>
            </a:r>
            <a:r>
              <a:rPr lang="en-US" sz="2000" dirty="0" smtClean="0"/>
              <a:t>neither buy backup supply</a:t>
            </a:r>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None/>
              <a:defRPr/>
            </a:pPr>
            <a:endParaRPr lang="en-US" dirty="0" smtClean="0"/>
          </a:p>
          <a:p>
            <a:pPr marL="274320" indent="-274320" eaLnBrk="1" fontAlgn="auto" hangingPunct="1">
              <a:spcAft>
                <a:spcPts val="0"/>
              </a:spcAft>
              <a:buFont typeface="Wingdings"/>
              <a:buNone/>
              <a:defRPr/>
            </a:pPr>
            <a:endParaRPr lang="en-US" dirty="0"/>
          </a:p>
        </p:txBody>
      </p:sp>
      <p:sp>
        <p:nvSpPr>
          <p:cNvPr id="303107"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9B26320-9046-413A-9D98-67489162C844}"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3" name="Group 41"/>
          <p:cNvGrpSpPr>
            <a:grpSpLocks/>
          </p:cNvGrpSpPr>
          <p:nvPr/>
        </p:nvGrpSpPr>
        <p:grpSpPr bwMode="auto">
          <a:xfrm>
            <a:off x="152400" y="1462088"/>
            <a:ext cx="7897813" cy="4889500"/>
            <a:chOff x="255588" y="1143000"/>
            <a:chExt cx="8202612" cy="5118249"/>
          </a:xfrm>
        </p:grpSpPr>
        <p:grpSp>
          <p:nvGrpSpPr>
            <p:cNvPr id="305156" name="Group 40"/>
            <p:cNvGrpSpPr>
              <a:grpSpLocks/>
            </p:cNvGrpSpPr>
            <p:nvPr/>
          </p:nvGrpSpPr>
          <p:grpSpPr bwMode="auto">
            <a:xfrm>
              <a:off x="255588" y="1143000"/>
              <a:ext cx="8202612" cy="5118249"/>
              <a:chOff x="255588" y="1143000"/>
              <a:chExt cx="8202612" cy="5118249"/>
            </a:xfrm>
          </p:grpSpPr>
          <p:sp>
            <p:nvSpPr>
              <p:cNvPr id="305158" name="Rectangle 5"/>
              <p:cNvSpPr>
                <a:spLocks noChangeArrowheads="1"/>
              </p:cNvSpPr>
              <p:nvPr/>
            </p:nvSpPr>
            <p:spPr bwMode="auto">
              <a:xfrm>
                <a:off x="6934200" y="5648980"/>
                <a:ext cx="1371600" cy="612269"/>
              </a:xfrm>
              <a:prstGeom prst="rect">
                <a:avLst/>
              </a:prstGeom>
              <a:noFill/>
              <a:ln w="9525">
                <a:noFill/>
                <a:miter lim="800000"/>
                <a:headEnd/>
                <a:tailEnd/>
              </a:ln>
            </p:spPr>
            <p:txBody>
              <a:bodyPr>
                <a:spAutoFit/>
              </a:bodyPr>
              <a:lstStyle/>
              <a:p>
                <a:pPr algn="ctr"/>
                <a:r>
                  <a:rPr lang="en-US" sz="1600"/>
                  <a:t>Profit Margin</a:t>
                </a:r>
              </a:p>
              <a:p>
                <a:pPr algn="ctr"/>
                <a:r>
                  <a:rPr lang="en-US" sz="1600"/>
                  <a:t>of Firm A</a:t>
                </a:r>
                <a:endParaRPr lang="en-US" sz="1600" baseline="-25000"/>
              </a:p>
            </p:txBody>
          </p:sp>
          <p:grpSp>
            <p:nvGrpSpPr>
              <p:cNvPr id="305159" name="Group 102"/>
              <p:cNvGrpSpPr>
                <a:grpSpLocks/>
              </p:cNvGrpSpPr>
              <p:nvPr/>
            </p:nvGrpSpPr>
            <p:grpSpPr bwMode="auto">
              <a:xfrm>
                <a:off x="255588" y="1143000"/>
                <a:ext cx="8202612" cy="4889956"/>
                <a:chOff x="282576" y="1153180"/>
                <a:chExt cx="8202612" cy="4889956"/>
              </a:xfrm>
            </p:grpSpPr>
            <p:sp>
              <p:nvSpPr>
                <p:cNvPr id="305160" name="Rectangle 6"/>
                <p:cNvSpPr>
                  <a:spLocks noChangeArrowheads="1"/>
                </p:cNvSpPr>
                <p:nvPr/>
              </p:nvSpPr>
              <p:spPr bwMode="auto">
                <a:xfrm>
                  <a:off x="712788" y="1153180"/>
                  <a:ext cx="1371600" cy="612269"/>
                </a:xfrm>
                <a:prstGeom prst="rect">
                  <a:avLst/>
                </a:prstGeom>
                <a:noFill/>
                <a:ln w="9525">
                  <a:noFill/>
                  <a:miter lim="800000"/>
                  <a:headEnd/>
                  <a:tailEnd/>
                </a:ln>
              </p:spPr>
              <p:txBody>
                <a:bodyPr>
                  <a:spAutoFit/>
                </a:bodyPr>
                <a:lstStyle/>
                <a:p>
                  <a:pPr algn="ctr"/>
                  <a:r>
                    <a:rPr lang="en-US" sz="1600"/>
                    <a:t>Profit Margin</a:t>
                  </a:r>
                </a:p>
                <a:p>
                  <a:pPr algn="ctr"/>
                  <a:r>
                    <a:rPr lang="en-US" sz="1600"/>
                    <a:t>of Firm B</a:t>
                  </a:r>
                  <a:endParaRPr lang="en-US" sz="1600" baseline="-25000"/>
                </a:p>
              </p:txBody>
            </p:sp>
            <p:sp>
              <p:nvSpPr>
                <p:cNvPr id="305161" name="Line 14"/>
                <p:cNvSpPr>
                  <a:spLocks noChangeShapeType="1"/>
                </p:cNvSpPr>
                <p:nvPr/>
              </p:nvSpPr>
              <p:spPr bwMode="auto">
                <a:xfrm>
                  <a:off x="3989388" y="3071336"/>
                  <a:ext cx="0" cy="0"/>
                </a:xfrm>
                <a:prstGeom prst="line">
                  <a:avLst/>
                </a:prstGeom>
                <a:noFill/>
                <a:ln w="9525">
                  <a:solidFill>
                    <a:schemeClr val="tx1"/>
                  </a:solidFill>
                  <a:round/>
                  <a:headEnd/>
                  <a:tailEnd/>
                </a:ln>
              </p:spPr>
              <p:txBody>
                <a:bodyPr/>
                <a:lstStyle/>
                <a:p>
                  <a:endParaRPr lang="en-US"/>
                </a:p>
              </p:txBody>
            </p:sp>
            <p:sp>
              <p:nvSpPr>
                <p:cNvPr id="305162" name="Line 17"/>
                <p:cNvSpPr>
                  <a:spLocks noChangeShapeType="1"/>
                </p:cNvSpPr>
                <p:nvPr/>
              </p:nvSpPr>
              <p:spPr bwMode="auto">
                <a:xfrm>
                  <a:off x="712788" y="5662136"/>
                  <a:ext cx="7772400" cy="0"/>
                </a:xfrm>
                <a:prstGeom prst="line">
                  <a:avLst/>
                </a:prstGeom>
                <a:noFill/>
                <a:ln w="28575">
                  <a:solidFill>
                    <a:schemeClr val="tx1"/>
                  </a:solidFill>
                  <a:round/>
                  <a:headEnd/>
                  <a:tailEnd type="triangle" w="med" len="med"/>
                </a:ln>
              </p:spPr>
              <p:txBody>
                <a:bodyPr/>
                <a:lstStyle/>
                <a:p>
                  <a:endParaRPr lang="en-US"/>
                </a:p>
              </p:txBody>
            </p:sp>
            <p:sp>
              <p:nvSpPr>
                <p:cNvPr id="305163" name="Rectangle 19"/>
                <p:cNvSpPr>
                  <a:spLocks noChangeArrowheads="1"/>
                </p:cNvSpPr>
                <p:nvPr/>
              </p:nvSpPr>
              <p:spPr bwMode="auto">
                <a:xfrm>
                  <a:off x="282576" y="5646261"/>
                  <a:ext cx="735012" cy="396875"/>
                </a:xfrm>
                <a:prstGeom prst="rect">
                  <a:avLst/>
                </a:prstGeom>
                <a:noFill/>
                <a:ln w="9525">
                  <a:noFill/>
                  <a:miter lim="800000"/>
                  <a:headEnd/>
                  <a:tailEnd/>
                </a:ln>
              </p:spPr>
              <p:txBody>
                <a:bodyPr>
                  <a:spAutoFit/>
                </a:bodyPr>
                <a:lstStyle/>
                <a:p>
                  <a:pPr algn="r"/>
                  <a:r>
                    <a:rPr lang="en-US" i="1"/>
                    <a:t>0</a:t>
                  </a:r>
                  <a:endParaRPr lang="en-US" i="1" baseline="-25000"/>
                </a:p>
              </p:txBody>
            </p:sp>
            <p:sp>
              <p:nvSpPr>
                <p:cNvPr id="92" name="Text Box 29"/>
                <p:cNvSpPr txBox="1">
                  <a:spLocks noChangeArrowheads="1"/>
                </p:cNvSpPr>
                <p:nvPr/>
              </p:nvSpPr>
              <p:spPr bwMode="auto">
                <a:xfrm>
                  <a:off x="838211" y="3007714"/>
                  <a:ext cx="1627332" cy="368913"/>
                </a:xfrm>
                <a:prstGeom prst="rect">
                  <a:avLst/>
                </a:prstGeom>
                <a:gradFill>
                  <a:gsLst>
                    <a:gs pos="0">
                      <a:srgbClr val="00D25F"/>
                    </a:gs>
                    <a:gs pos="50000">
                      <a:srgbClr val="92E484"/>
                    </a:gs>
                    <a:gs pos="100000">
                      <a:schemeClr val="bg1"/>
                    </a:gs>
                  </a:gsLst>
                  <a:lin ang="16200000" scaled="0"/>
                </a:gradFill>
                <a:ln w="952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1800" dirty="0"/>
                    <a:t>A Forfeits to B</a:t>
                  </a:r>
                </a:p>
              </p:txBody>
            </p:sp>
            <p:sp>
              <p:nvSpPr>
                <p:cNvPr id="93" name="Text Box 30"/>
                <p:cNvSpPr txBox="1">
                  <a:spLocks noChangeArrowheads="1"/>
                </p:cNvSpPr>
                <p:nvPr/>
              </p:nvSpPr>
              <p:spPr bwMode="auto">
                <a:xfrm>
                  <a:off x="3761473" y="3011038"/>
                  <a:ext cx="1198653" cy="368913"/>
                </a:xfrm>
                <a:prstGeom prst="rect">
                  <a:avLst/>
                </a:prstGeom>
                <a:gradFill>
                  <a:gsLst>
                    <a:gs pos="0">
                      <a:srgbClr val="00D25F"/>
                    </a:gs>
                    <a:gs pos="50000">
                      <a:srgbClr val="92E484"/>
                    </a:gs>
                    <a:gs pos="100000">
                      <a:schemeClr val="bg1"/>
                    </a:gs>
                  </a:gsLst>
                  <a:lin ang="16200000" scaled="0"/>
                </a:gradFill>
                <a:ln w="952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1800"/>
                    <a:t>A Protects</a:t>
                  </a:r>
                </a:p>
              </p:txBody>
            </p:sp>
            <p:sp>
              <p:nvSpPr>
                <p:cNvPr id="94" name="Text Box 32"/>
                <p:cNvSpPr txBox="1">
                  <a:spLocks noChangeArrowheads="1"/>
                </p:cNvSpPr>
                <p:nvPr/>
              </p:nvSpPr>
              <p:spPr bwMode="auto">
                <a:xfrm>
                  <a:off x="6275841" y="1935873"/>
                  <a:ext cx="1655361" cy="368913"/>
                </a:xfrm>
                <a:prstGeom prst="rect">
                  <a:avLst/>
                </a:prstGeom>
                <a:gradFill>
                  <a:gsLst>
                    <a:gs pos="0">
                      <a:srgbClr val="00D25F"/>
                    </a:gs>
                    <a:gs pos="50000">
                      <a:srgbClr val="92E484"/>
                    </a:gs>
                    <a:gs pos="100000">
                      <a:schemeClr val="bg1"/>
                    </a:gs>
                  </a:gsLst>
                  <a:lin ang="16200000" scaled="0"/>
                </a:gradFill>
                <a:ln w="952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1800" dirty="0"/>
                    <a:t>A is Aggressive</a:t>
                  </a:r>
                </a:p>
              </p:txBody>
            </p:sp>
            <p:sp>
              <p:nvSpPr>
                <p:cNvPr id="95" name="Text Box 31"/>
                <p:cNvSpPr txBox="1">
                  <a:spLocks noChangeArrowheads="1"/>
                </p:cNvSpPr>
                <p:nvPr/>
              </p:nvSpPr>
              <p:spPr bwMode="auto">
                <a:xfrm>
                  <a:off x="6297275" y="4089526"/>
                  <a:ext cx="1627333" cy="370575"/>
                </a:xfrm>
                <a:prstGeom prst="rect">
                  <a:avLst/>
                </a:prstGeom>
                <a:gradFill>
                  <a:gsLst>
                    <a:gs pos="0">
                      <a:srgbClr val="00D25F"/>
                    </a:gs>
                    <a:gs pos="50000">
                      <a:srgbClr val="92E484"/>
                    </a:gs>
                    <a:gs pos="100000">
                      <a:schemeClr val="bg1"/>
                    </a:gs>
                  </a:gsLst>
                  <a:lin ang="16200000" scaled="0"/>
                </a:gradFill>
                <a:ln w="952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1800" dirty="0"/>
                    <a:t>B Forfeits to A</a:t>
                  </a:r>
                </a:p>
              </p:txBody>
            </p:sp>
            <p:sp>
              <p:nvSpPr>
                <p:cNvPr id="96" name="Text Box 51"/>
                <p:cNvSpPr txBox="1">
                  <a:spLocks noChangeArrowheads="1"/>
                </p:cNvSpPr>
                <p:nvPr/>
              </p:nvSpPr>
              <p:spPr bwMode="auto">
                <a:xfrm>
                  <a:off x="1703812" y="5048367"/>
                  <a:ext cx="1536650" cy="368913"/>
                </a:xfrm>
                <a:prstGeom prst="rect">
                  <a:avLst/>
                </a:prstGeom>
                <a:gradFill>
                  <a:gsLst>
                    <a:gs pos="0">
                      <a:srgbClr val="00D25F"/>
                    </a:gs>
                    <a:gs pos="50000">
                      <a:srgbClr val="92E484"/>
                    </a:gs>
                    <a:gs pos="100000">
                      <a:schemeClr val="bg1"/>
                    </a:gs>
                  </a:gsLst>
                  <a:lin ang="16200000" scaled="0"/>
                </a:gradFill>
                <a:ln w="9525">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1800" dirty="0"/>
                    <a:t>A &amp; B Forfeit</a:t>
                  </a:r>
                </a:p>
              </p:txBody>
            </p:sp>
            <p:cxnSp>
              <p:nvCxnSpPr>
                <p:cNvPr id="305169" name="Straight Connector 96"/>
                <p:cNvCxnSpPr>
                  <a:cxnSpLocks noChangeShapeType="1"/>
                </p:cNvCxnSpPr>
                <p:nvPr/>
              </p:nvCxnSpPr>
              <p:spPr bwMode="auto">
                <a:xfrm>
                  <a:off x="712788" y="4747736"/>
                  <a:ext cx="3657600" cy="1588"/>
                </a:xfrm>
                <a:prstGeom prst="line">
                  <a:avLst/>
                </a:prstGeom>
                <a:noFill/>
                <a:ln w="28575">
                  <a:solidFill>
                    <a:schemeClr val="tx1"/>
                  </a:solidFill>
                  <a:round/>
                  <a:headEnd/>
                  <a:tailEnd/>
                </a:ln>
              </p:spPr>
            </p:cxnSp>
            <p:cxnSp>
              <p:nvCxnSpPr>
                <p:cNvPr id="305170" name="Straight Connector 97"/>
                <p:cNvCxnSpPr>
                  <a:cxnSpLocks noChangeShapeType="1"/>
                </p:cNvCxnSpPr>
                <p:nvPr/>
              </p:nvCxnSpPr>
              <p:spPr bwMode="auto">
                <a:xfrm>
                  <a:off x="5894388" y="3239611"/>
                  <a:ext cx="2286000" cy="1588"/>
                </a:xfrm>
                <a:prstGeom prst="line">
                  <a:avLst/>
                </a:prstGeom>
                <a:noFill/>
                <a:ln w="28575">
                  <a:solidFill>
                    <a:schemeClr val="tx1"/>
                  </a:solidFill>
                  <a:round/>
                  <a:headEnd/>
                  <a:tailEnd/>
                </a:ln>
              </p:spPr>
            </p:cxnSp>
            <p:cxnSp>
              <p:nvCxnSpPr>
                <p:cNvPr id="305171" name="Straight Connector 98"/>
                <p:cNvCxnSpPr>
                  <a:cxnSpLocks noChangeShapeType="1"/>
                </p:cNvCxnSpPr>
                <p:nvPr/>
              </p:nvCxnSpPr>
              <p:spPr bwMode="auto">
                <a:xfrm rot="5400000">
                  <a:off x="3912394" y="5204936"/>
                  <a:ext cx="915194" cy="794"/>
                </a:xfrm>
                <a:prstGeom prst="line">
                  <a:avLst/>
                </a:prstGeom>
                <a:noFill/>
                <a:ln w="28575">
                  <a:solidFill>
                    <a:schemeClr val="tx1"/>
                  </a:solidFill>
                  <a:round/>
                  <a:headEnd/>
                  <a:tailEnd/>
                </a:ln>
              </p:spPr>
            </p:cxnSp>
            <p:cxnSp>
              <p:nvCxnSpPr>
                <p:cNvPr id="305172" name="Straight Connector 99"/>
                <p:cNvCxnSpPr>
                  <a:cxnSpLocks noChangeShapeType="1"/>
                </p:cNvCxnSpPr>
                <p:nvPr/>
              </p:nvCxnSpPr>
              <p:spPr bwMode="auto">
                <a:xfrm rot="5400000">
                  <a:off x="865982" y="2994342"/>
                  <a:ext cx="3504406" cy="794"/>
                </a:xfrm>
                <a:prstGeom prst="line">
                  <a:avLst/>
                </a:prstGeom>
                <a:noFill/>
                <a:ln w="28575">
                  <a:solidFill>
                    <a:schemeClr val="tx1"/>
                  </a:solidFill>
                  <a:round/>
                  <a:headEnd/>
                  <a:tailEnd/>
                </a:ln>
              </p:spPr>
            </p:cxnSp>
            <p:cxnSp>
              <p:nvCxnSpPr>
                <p:cNvPr id="305173" name="Straight Connector 100"/>
                <p:cNvCxnSpPr>
                  <a:cxnSpLocks noChangeShapeType="1"/>
                </p:cNvCxnSpPr>
                <p:nvPr/>
              </p:nvCxnSpPr>
              <p:spPr bwMode="auto">
                <a:xfrm rot="5400000">
                  <a:off x="3684588" y="3452336"/>
                  <a:ext cx="4419600" cy="1588"/>
                </a:xfrm>
                <a:prstGeom prst="line">
                  <a:avLst/>
                </a:prstGeom>
                <a:noFill/>
                <a:ln w="28575">
                  <a:solidFill>
                    <a:schemeClr val="tx1"/>
                  </a:solidFill>
                  <a:round/>
                  <a:headEnd/>
                  <a:tailEnd/>
                </a:ln>
              </p:spPr>
            </p:cxnSp>
          </p:grpSp>
        </p:grpSp>
        <p:cxnSp>
          <p:nvCxnSpPr>
            <p:cNvPr id="305157" name="Straight Arrow Connector 104"/>
            <p:cNvCxnSpPr>
              <a:cxnSpLocks noChangeShapeType="1"/>
            </p:cNvCxnSpPr>
            <p:nvPr/>
          </p:nvCxnSpPr>
          <p:spPr bwMode="auto">
            <a:xfrm rot="5400000" flipH="1" flipV="1">
              <a:off x="-1561306" y="3390900"/>
              <a:ext cx="4495800" cy="1588"/>
            </a:xfrm>
            <a:prstGeom prst="straightConnector1">
              <a:avLst/>
            </a:prstGeom>
            <a:noFill/>
            <a:ln w="28575">
              <a:solidFill>
                <a:schemeClr val="tx1"/>
              </a:solidFill>
              <a:round/>
              <a:headEnd/>
              <a:tailEnd type="triangle" w="med" len="med"/>
            </a:ln>
          </p:spPr>
        </p:cxnSp>
      </p:grpSp>
      <p:sp>
        <p:nvSpPr>
          <p:cNvPr id="305154" name="Slide Number Placeholder 38"/>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252F7DE1-4EE0-4446-854A-9C094483760A}" type="slidenum">
              <a:rPr lang="en-US" smtClean="0"/>
              <a:pPr/>
              <a:t>16</a:t>
            </a:fld>
            <a:endParaRPr lang="en-US" smtClean="0"/>
          </a:p>
        </p:txBody>
      </p:sp>
      <p:sp>
        <p:nvSpPr>
          <p:cNvPr id="305155" name="TextBox 39"/>
          <p:cNvSpPr txBox="1">
            <a:spLocks noChangeArrowheads="1"/>
          </p:cNvSpPr>
          <p:nvPr/>
        </p:nvSpPr>
        <p:spPr bwMode="auto">
          <a:xfrm>
            <a:off x="685800" y="228600"/>
            <a:ext cx="7477125" cy="708025"/>
          </a:xfrm>
          <a:prstGeom prst="rect">
            <a:avLst/>
          </a:prstGeom>
          <a:noFill/>
          <a:ln w="9525">
            <a:noFill/>
            <a:miter lim="800000"/>
            <a:headEnd/>
            <a:tailEnd/>
          </a:ln>
        </p:spPr>
        <p:txBody>
          <a:bodyPr>
            <a:spAutoFit/>
          </a:bodyPr>
          <a:lstStyle/>
          <a:p>
            <a:r>
              <a:rPr lang="en-US" i="1"/>
              <a:t>Optimal strategy depends on profit margins, as well as amount of backup supply, customer loyalty coefficients, production capacities, etc.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eaLnBrk="1" fontAlgn="auto" hangingPunct="1">
              <a:spcAft>
                <a:spcPts val="0"/>
              </a:spcAft>
              <a:defRPr/>
            </a:pPr>
            <a:r>
              <a:rPr lang="en-US" dirty="0" smtClean="0"/>
              <a:t>Advanced Preparedness </a:t>
            </a:r>
            <a:br>
              <a:rPr lang="en-US" dirty="0" smtClean="0"/>
            </a:br>
            <a:r>
              <a:rPr lang="en-US" dirty="0" smtClean="0"/>
              <a:t>Competition (APC)</a:t>
            </a:r>
            <a:endParaRPr lang="en-US" dirty="0"/>
          </a:p>
        </p:txBody>
      </p:sp>
      <p:sp>
        <p:nvSpPr>
          <p:cNvPr id="350213" name="Content Placeholder 10"/>
          <p:cNvSpPr>
            <a:spLocks noGrp="1"/>
          </p:cNvSpPr>
          <p:nvPr>
            <p:ph sz="quarter" idx="1"/>
          </p:nvPr>
        </p:nvSpPr>
        <p:spPr>
          <a:xfrm>
            <a:off x="457200" y="1600200"/>
            <a:ext cx="7467600" cy="4873625"/>
          </a:xfrm>
        </p:spPr>
        <p:txBody>
          <a:bodyPr/>
          <a:lstStyle/>
          <a:p>
            <a:pPr eaLnBrk="1" hangingPunct="1">
              <a:buFont typeface="Wingdings" pitchFamily="2" charset="2"/>
              <a:buNone/>
            </a:pPr>
            <a:r>
              <a:rPr lang="en-US" smtClean="0"/>
              <a:t>	We assume:</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pitchFamily="2" charset="2"/>
              <a:buNone/>
            </a:pPr>
            <a:r>
              <a:rPr lang="en-US" smtClean="0"/>
              <a:t>	and can show that a unique </a:t>
            </a:r>
            <a:r>
              <a:rPr lang="en-US" b="1" smtClean="0">
                <a:solidFill>
                  <a:srgbClr val="11099B"/>
                </a:solidFill>
              </a:rPr>
              <a:t>Nash equilibrium </a:t>
            </a:r>
            <a:r>
              <a:rPr lang="en-US" smtClean="0"/>
              <a:t>exists  that describes the amount each firm will invest in preparedness.</a:t>
            </a:r>
          </a:p>
          <a:p>
            <a:pPr eaLnBrk="1" hangingPunct="1">
              <a:buFont typeface="Wingdings" pitchFamily="2" charset="2"/>
              <a:buNone/>
            </a:pPr>
            <a:endParaRPr lang="en-US" smtClean="0"/>
          </a:p>
        </p:txBody>
      </p:sp>
      <p:sp>
        <p:nvSpPr>
          <p:cNvPr id="350214" name="Slide Number Placeholder 9"/>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447CECF-C579-479B-9B93-FCB85ED200FE}" type="slidenum">
              <a:rPr lang="en-US" smtClean="0"/>
              <a:pPr/>
              <a:t>17</a:t>
            </a:fld>
            <a:endParaRPr lang="en-US" smtClean="0"/>
          </a:p>
        </p:txBody>
      </p:sp>
      <p:cxnSp>
        <p:nvCxnSpPr>
          <p:cNvPr id="7" name="Straight Connector 6"/>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50211" name="Content Placeholder 8"/>
          <p:cNvGraphicFramePr>
            <a:graphicFrameLocks noChangeAspect="1"/>
          </p:cNvGraphicFramePr>
          <p:nvPr/>
        </p:nvGraphicFramePr>
        <p:xfrm>
          <a:off x="914400" y="2362200"/>
          <a:ext cx="6638925" cy="817563"/>
        </p:xfrm>
        <a:graphic>
          <a:graphicData uri="http://schemas.openxmlformats.org/presentationml/2006/ole">
            <p:oleObj spid="_x0000_s350211" name="Equation" r:id="rId4" imgW="3403440" imgH="4190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Using the Model to Characterize Risk Exposure</a:t>
            </a:r>
            <a:endParaRPr lang="en-US" dirty="0"/>
          </a:p>
        </p:txBody>
      </p:sp>
      <p:sp>
        <p:nvSpPr>
          <p:cNvPr id="3" name="Content Placeholder 2"/>
          <p:cNvSpPr>
            <a:spLocks noGrp="1"/>
          </p:cNvSpPr>
          <p:nvPr>
            <p:ph sz="quarter" idx="1"/>
          </p:nvPr>
        </p:nvSpPr>
        <p:spPr>
          <a:xfrm>
            <a:off x="457200" y="1600200"/>
            <a:ext cx="7543800" cy="4873625"/>
          </a:xfrm>
        </p:spPr>
        <p:txBody>
          <a:bodyPr>
            <a:normAutofit/>
          </a:bodyPr>
          <a:lstStyle/>
          <a:p>
            <a:pPr marL="0" indent="0" eaLnBrk="1" fontAlgn="auto" hangingPunct="1">
              <a:spcAft>
                <a:spcPts val="0"/>
              </a:spcAft>
              <a:buFont typeface="Wingdings"/>
              <a:buNone/>
              <a:defRPr/>
            </a:pPr>
            <a:r>
              <a:rPr lang="en-US" sz="2000" b="1" dirty="0" smtClean="0"/>
              <a:t>Definition</a:t>
            </a:r>
            <a:r>
              <a:rPr lang="en-US" sz="2000" dirty="0" smtClean="0"/>
              <a:t>:  </a:t>
            </a:r>
            <a:r>
              <a:rPr lang="en-US" sz="2000" i="1" dirty="0" smtClean="0"/>
              <a:t>Firm </a:t>
            </a:r>
            <a:r>
              <a:rPr lang="en-US" sz="2000" i="1" dirty="0" err="1" smtClean="0"/>
              <a:t>i’s</a:t>
            </a:r>
            <a:r>
              <a:rPr lang="en-US" sz="2000" i="1" dirty="0" smtClean="0"/>
              <a:t> </a:t>
            </a:r>
            <a:r>
              <a:rPr lang="en-US" sz="2000" b="1" i="1" dirty="0" smtClean="0">
                <a:solidFill>
                  <a:srgbClr val="11099B"/>
                </a:solidFill>
              </a:rPr>
              <a:t>Loss due to Lack of Preparedness</a:t>
            </a:r>
            <a:r>
              <a:rPr lang="en-US" sz="2000" i="1" dirty="0" smtClean="0">
                <a:solidFill>
                  <a:srgbClr val="11099B"/>
                </a:solidFill>
              </a:rPr>
              <a:t> (</a:t>
            </a:r>
            <a:r>
              <a:rPr lang="en-US" b="1" i="1" dirty="0" smtClean="0">
                <a:solidFill>
                  <a:srgbClr val="11099B"/>
                </a:solidFill>
                <a:sym typeface="Symbol"/>
              </a:rPr>
              <a:t></a:t>
            </a:r>
            <a:r>
              <a:rPr lang="en-US" b="1" i="1" baseline="-25000" dirty="0" err="1" smtClean="0">
                <a:solidFill>
                  <a:srgbClr val="11099B"/>
                </a:solidFill>
                <a:sym typeface="Symbol"/>
              </a:rPr>
              <a:t>i</a:t>
            </a:r>
            <a:r>
              <a:rPr lang="en-US" sz="2000" i="1" dirty="0" smtClean="0">
                <a:solidFill>
                  <a:srgbClr val="11099B"/>
                </a:solidFill>
              </a:rPr>
              <a:t>)</a:t>
            </a:r>
            <a:r>
              <a:rPr lang="en-US" sz="2000" i="1" dirty="0" smtClean="0"/>
              <a:t> is the difference between Firm </a:t>
            </a:r>
            <a:r>
              <a:rPr lang="en-US" sz="2000" i="1" dirty="0" err="1" smtClean="0"/>
              <a:t>i’s</a:t>
            </a:r>
            <a:r>
              <a:rPr lang="en-US" sz="2000" i="1" dirty="0" smtClean="0"/>
              <a:t> expected profit if it made strategic preparation in the Advanced Preparedness Competition and if it did not.</a:t>
            </a:r>
          </a:p>
          <a:p>
            <a:pPr marL="274320" indent="-274320" eaLnBrk="1" fontAlgn="auto" hangingPunct="1">
              <a:spcAft>
                <a:spcPts val="0"/>
              </a:spcAft>
              <a:buFont typeface="Wingdings"/>
              <a:buChar char=""/>
              <a:defRPr/>
            </a:pPr>
            <a:endParaRPr lang="en-US" sz="2000" dirty="0" smtClean="0"/>
          </a:p>
          <a:p>
            <a:pPr marL="274320" indent="-274320" eaLnBrk="1" fontAlgn="auto" hangingPunct="1">
              <a:spcAft>
                <a:spcPts val="0"/>
              </a:spcAft>
              <a:buFont typeface="Wingdings"/>
              <a:buNone/>
              <a:defRPr/>
            </a:pPr>
            <a:r>
              <a:rPr lang="en-US" sz="2000" b="1" dirty="0" smtClean="0"/>
              <a:t>Evaluation of Risk (as measured by </a:t>
            </a:r>
            <a:r>
              <a:rPr lang="en-US" sz="2000" b="1" i="1" dirty="0" smtClean="0">
                <a:sym typeface="Symbol"/>
              </a:rPr>
              <a:t></a:t>
            </a:r>
            <a:r>
              <a:rPr lang="en-US" sz="2000" b="1" i="1" baseline="-25000" dirty="0" err="1" smtClean="0">
                <a:sym typeface="Symbol"/>
              </a:rPr>
              <a:t>i</a:t>
            </a:r>
            <a:r>
              <a:rPr lang="en-US" sz="1800" b="1" dirty="0" smtClean="0"/>
              <a:t>):</a:t>
            </a:r>
            <a:br>
              <a:rPr lang="en-US" sz="1800" b="1" dirty="0" smtClean="0"/>
            </a:br>
            <a:endParaRPr lang="en-US" sz="1200" b="1" dirty="0" smtClean="0"/>
          </a:p>
          <a:p>
            <a:pPr marL="274320" indent="-274320" eaLnBrk="1" fontAlgn="auto" hangingPunct="1">
              <a:spcAft>
                <a:spcPts val="0"/>
              </a:spcAft>
              <a:buFont typeface="Wingdings"/>
              <a:buChar char=""/>
              <a:defRPr/>
            </a:pPr>
            <a:r>
              <a:rPr lang="en-US" sz="2000" dirty="0" smtClean="0"/>
              <a:t>Create a large sample of scenarios covering the majority of situations we could observe in practice.</a:t>
            </a:r>
          </a:p>
          <a:p>
            <a:pPr marL="274320" indent="-274320" eaLnBrk="1" fontAlgn="auto" hangingPunct="1">
              <a:spcAft>
                <a:spcPts val="0"/>
              </a:spcAft>
              <a:buFont typeface="Wingdings"/>
              <a:buChar char=""/>
              <a:defRPr/>
            </a:pPr>
            <a:endParaRPr lang="en-US" sz="2000" dirty="0" smtClean="0"/>
          </a:p>
          <a:p>
            <a:pPr marL="274320" indent="-274320" eaLnBrk="1" fontAlgn="auto" hangingPunct="1">
              <a:spcAft>
                <a:spcPts val="0"/>
              </a:spcAft>
              <a:buFont typeface="Wingdings"/>
              <a:buChar char=""/>
              <a:defRPr/>
            </a:pPr>
            <a:r>
              <a:rPr lang="en-US" sz="2000" dirty="0" smtClean="0"/>
              <a:t>Use regression analysis to generate a statistical relation between </a:t>
            </a:r>
            <a:r>
              <a:rPr lang="en-US" dirty="0" smtClean="0">
                <a:sym typeface="Symbol"/>
              </a:rPr>
              <a:t></a:t>
            </a:r>
            <a:r>
              <a:rPr lang="en-US" i="1" baseline="-25000" dirty="0" smtClean="0">
                <a:sym typeface="Symbol"/>
              </a:rPr>
              <a:t>A</a:t>
            </a:r>
            <a:r>
              <a:rPr lang="en-US" dirty="0" smtClean="0">
                <a:sym typeface="Symbol"/>
              </a:rPr>
              <a:t> </a:t>
            </a:r>
            <a:r>
              <a:rPr lang="en-US" sz="2000" dirty="0" smtClean="0"/>
              <a:t>and various factors.</a:t>
            </a:r>
          </a:p>
          <a:p>
            <a:pPr marL="274320" indent="-274320" eaLnBrk="1" fontAlgn="auto" hangingPunct="1">
              <a:spcAft>
                <a:spcPts val="0"/>
              </a:spcAft>
              <a:buFont typeface="Wingdings"/>
              <a:buChar char=""/>
              <a:defRPr/>
            </a:pPr>
            <a:endParaRPr lang="en-US" dirty="0" smtClean="0"/>
          </a:p>
        </p:txBody>
      </p:sp>
      <p:cxnSp>
        <p:nvCxnSpPr>
          <p:cNvPr id="4" name="Straight Connector 3"/>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52260" name="Slide Number Placeholder 1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644AF90-F8BE-4C3E-A925-2ADB8369D4AC}"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Regression Variables</a:t>
            </a:r>
            <a:endParaRPr lang="en-US" dirty="0"/>
          </a:p>
        </p:txBody>
      </p:sp>
      <p:sp>
        <p:nvSpPr>
          <p:cNvPr id="354306"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8D85A3B-1E9A-41D1-BC65-031C52A25840}" type="slidenum">
              <a:rPr lang="en-US" smtClean="0"/>
              <a:pPr/>
              <a:t>19</a:t>
            </a:fld>
            <a:endParaRPr lang="en-US" smtClean="0"/>
          </a:p>
        </p:txBody>
      </p:sp>
      <p:sp>
        <p:nvSpPr>
          <p:cNvPr id="8" name="Content Placeholder 7"/>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Bef>
                <a:spcPts val="0"/>
              </a:spcBef>
              <a:spcAft>
                <a:spcPts val="1200"/>
              </a:spcAft>
              <a:buFont typeface="Wingdings"/>
              <a:buChar char=""/>
              <a:defRPr/>
            </a:pPr>
            <a:r>
              <a:rPr lang="en-US" sz="1800" dirty="0" smtClean="0"/>
              <a:t>likelihood of disruption</a:t>
            </a:r>
          </a:p>
          <a:p>
            <a:pPr marL="274320" indent="-274320" eaLnBrk="1" fontAlgn="auto" hangingPunct="1">
              <a:spcBef>
                <a:spcPts val="0"/>
              </a:spcBef>
              <a:spcAft>
                <a:spcPts val="1200"/>
              </a:spcAft>
              <a:buFont typeface="Wingdings"/>
              <a:buChar char=""/>
              <a:defRPr/>
            </a:pPr>
            <a:r>
              <a:rPr lang="en-US" sz="1800" dirty="0" smtClean="0"/>
              <a:t>relative profitability of each firms</a:t>
            </a:r>
          </a:p>
          <a:p>
            <a:pPr marL="274320" indent="-274320" eaLnBrk="1" fontAlgn="auto" hangingPunct="1">
              <a:spcBef>
                <a:spcPts val="0"/>
              </a:spcBef>
              <a:spcAft>
                <a:spcPts val="1200"/>
              </a:spcAft>
              <a:buFont typeface="Wingdings"/>
              <a:buChar char=""/>
              <a:defRPr/>
            </a:pPr>
            <a:r>
              <a:rPr lang="en-US" sz="1800" dirty="0" smtClean="0"/>
              <a:t>NPV of unit of market share for each firm</a:t>
            </a:r>
          </a:p>
          <a:p>
            <a:pPr marL="274320" indent="-274320" eaLnBrk="1" fontAlgn="auto" hangingPunct="1">
              <a:spcBef>
                <a:spcPts val="0"/>
              </a:spcBef>
              <a:spcAft>
                <a:spcPts val="1200"/>
              </a:spcAft>
              <a:buFont typeface="Wingdings"/>
              <a:buChar char=""/>
              <a:defRPr/>
            </a:pPr>
            <a:r>
              <a:rPr lang="en-US" sz="1800" dirty="0" smtClean="0"/>
              <a:t>premium for unit of backup capacity</a:t>
            </a:r>
          </a:p>
          <a:p>
            <a:pPr marL="274320" indent="-274320" eaLnBrk="1" fontAlgn="auto" hangingPunct="1">
              <a:spcBef>
                <a:spcPts val="0"/>
              </a:spcBef>
              <a:spcAft>
                <a:spcPts val="1200"/>
              </a:spcAft>
              <a:buFont typeface="Wingdings"/>
              <a:buChar char=""/>
              <a:defRPr/>
            </a:pPr>
            <a:r>
              <a:rPr lang="en-US" sz="1800" dirty="0" smtClean="0"/>
              <a:t>average time customer waits before “switching” to competitor</a:t>
            </a:r>
          </a:p>
          <a:p>
            <a:pPr marL="274320" indent="-274320" eaLnBrk="1" fontAlgn="auto" hangingPunct="1">
              <a:spcBef>
                <a:spcPts val="0"/>
              </a:spcBef>
              <a:spcAft>
                <a:spcPts val="1200"/>
              </a:spcAft>
              <a:buFont typeface="Wingdings"/>
              <a:buChar char=""/>
              <a:defRPr/>
            </a:pPr>
            <a:r>
              <a:rPr lang="en-US" sz="1800" dirty="0" smtClean="0"/>
              <a:t>average time customer waits before “switching” to third party</a:t>
            </a:r>
          </a:p>
          <a:p>
            <a:pPr marL="274320" indent="-274320" eaLnBrk="1" fontAlgn="auto" hangingPunct="1">
              <a:spcBef>
                <a:spcPts val="0"/>
              </a:spcBef>
              <a:spcAft>
                <a:spcPts val="1200"/>
              </a:spcAft>
              <a:buFont typeface="Wingdings"/>
              <a:buChar char=""/>
              <a:defRPr/>
            </a:pPr>
            <a:r>
              <a:rPr lang="en-US" sz="1800" dirty="0" smtClean="0"/>
              <a:t>ratio of sales to backup capacity</a:t>
            </a:r>
          </a:p>
          <a:p>
            <a:pPr marL="274320" indent="-274320" eaLnBrk="1" fontAlgn="auto" hangingPunct="1">
              <a:spcBef>
                <a:spcPts val="0"/>
              </a:spcBef>
              <a:spcAft>
                <a:spcPts val="1200"/>
              </a:spcAft>
              <a:buFont typeface="Wingdings"/>
              <a:buChar char=""/>
              <a:defRPr/>
            </a:pPr>
            <a:r>
              <a:rPr lang="en-US" sz="1800" dirty="0" smtClean="0"/>
              <a:t>fraction of capacity unused  prior to disruption (“poaching potential”)</a:t>
            </a:r>
          </a:p>
          <a:p>
            <a:pPr marL="274320" indent="-274320" eaLnBrk="1" fontAlgn="auto" hangingPunct="1">
              <a:spcBef>
                <a:spcPts val="0"/>
              </a:spcBef>
              <a:spcAft>
                <a:spcPts val="1200"/>
              </a:spcAft>
              <a:buFont typeface="Wingdings"/>
              <a:buChar char=""/>
              <a:defRPr/>
            </a:pPr>
            <a:r>
              <a:rPr lang="en-US" sz="1800" dirty="0" smtClean="0"/>
              <a:t>backup capacity as fraction of total market sales</a:t>
            </a:r>
          </a:p>
          <a:p>
            <a:pPr marL="274320" indent="-274320" eaLnBrk="1" fontAlgn="auto" hangingPunct="1">
              <a:spcBef>
                <a:spcPts val="0"/>
              </a:spcBef>
              <a:spcAft>
                <a:spcPts val="1200"/>
              </a:spcAft>
              <a:buFont typeface="Wingdings"/>
              <a:buChar char=""/>
              <a:defRPr/>
            </a:pPr>
            <a:r>
              <a:rPr lang="en-US" sz="1800" dirty="0" smtClean="0"/>
              <a:t>estimates of likelihood of disruption by each firm</a:t>
            </a:r>
          </a:p>
          <a:p>
            <a:pPr marL="274320" indent="-274320" eaLnBrk="1" fontAlgn="auto" hangingPunct="1">
              <a:spcBef>
                <a:spcPts val="0"/>
              </a:spcBef>
              <a:spcAft>
                <a:spcPts val="1200"/>
              </a:spcAft>
              <a:buFont typeface="Wingdings"/>
              <a:buChar char=""/>
              <a:defRPr/>
            </a:pPr>
            <a:r>
              <a:rPr lang="en-US" sz="1800" dirty="0" smtClean="0"/>
              <a:t>plus all quadratic and two factor interaction terms…</a:t>
            </a:r>
            <a:endParaRPr lang="en-US" sz="1800" dirty="0"/>
          </a:p>
        </p:txBody>
      </p:sp>
      <p:sp>
        <p:nvSpPr>
          <p:cNvPr id="9" name="TextBox 8"/>
          <p:cNvSpPr txBox="1"/>
          <p:nvPr/>
        </p:nvSpPr>
        <p:spPr>
          <a:xfrm>
            <a:off x="5410200" y="1066800"/>
            <a:ext cx="3276600" cy="1323975"/>
          </a:xfrm>
          <a:prstGeom prst="rect">
            <a:avLst/>
          </a:prstGeom>
          <a:solidFill>
            <a:schemeClr val="accent4">
              <a:lumMod val="40000"/>
              <a:lumOff val="60000"/>
            </a:schemeClr>
          </a:solidFill>
          <a:ln w="12700" cmpd="dbl">
            <a:solidFill>
              <a:srgbClr val="FF0000"/>
            </a:solidFill>
          </a:ln>
        </p:spPr>
        <p:txBody>
          <a:bodyPr>
            <a:spAutoFit/>
          </a:bodyPr>
          <a:lstStyle/>
          <a:p>
            <a:pPr>
              <a:defRPr/>
            </a:pPr>
            <a:r>
              <a:rPr lang="en-US" dirty="0"/>
              <a:t>We use stepwise regression to discover which variables are most predictive of loss due to lack of preparation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Supply Chain Disruptions</a:t>
            </a:r>
            <a:endParaRPr lang="en-US" dirty="0"/>
          </a:p>
        </p:txBody>
      </p:sp>
      <p:sp>
        <p:nvSpPr>
          <p:cNvPr id="3" name="Content Placeholder 2"/>
          <p:cNvSpPr>
            <a:spLocks noGrp="1"/>
          </p:cNvSpPr>
          <p:nvPr>
            <p:ph sz="quarter" idx="1"/>
          </p:nvPr>
        </p:nvSpPr>
        <p:spPr>
          <a:xfrm>
            <a:off x="457200" y="1600200"/>
            <a:ext cx="7467600" cy="1143000"/>
          </a:xfrm>
        </p:spPr>
        <p:txBody>
          <a:bodyPr/>
          <a:lstStyle/>
          <a:p>
            <a:pPr eaLnBrk="1" hangingPunct="1"/>
            <a:r>
              <a:rPr lang="en-US" smtClean="0"/>
              <a:t>Taiwan earthquake (1999)</a:t>
            </a:r>
          </a:p>
          <a:p>
            <a:pPr lvl="1" eaLnBrk="1" hangingPunct="1"/>
            <a:r>
              <a:rPr lang="en-US" smtClean="0"/>
              <a:t>Dramatic impact on the global semiconductor market</a:t>
            </a:r>
          </a:p>
        </p:txBody>
      </p:sp>
      <p:cxnSp>
        <p:nvCxnSpPr>
          <p:cNvPr id="5" name="Straight Connector 4"/>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Content Placeholder 2"/>
          <p:cNvSpPr txBox="1">
            <a:spLocks/>
          </p:cNvSpPr>
          <p:nvPr/>
        </p:nvSpPr>
        <p:spPr>
          <a:xfrm>
            <a:off x="457200" y="2667000"/>
            <a:ext cx="7467600" cy="1139825"/>
          </a:xfrm>
          <a:prstGeom prst="rect">
            <a:avLst/>
          </a:prstGeom>
        </p:spPr>
        <p:txBody>
          <a:bodyPr>
            <a:normAutofit/>
          </a:bodyPr>
          <a:lstStyle/>
          <a:p>
            <a:pPr marL="274320" indent="-274320" fontAlgn="auto">
              <a:spcBef>
                <a:spcPts val="600"/>
              </a:spcBef>
              <a:spcAft>
                <a:spcPts val="0"/>
              </a:spcAft>
              <a:buClr>
                <a:schemeClr val="accent1"/>
              </a:buClr>
              <a:buSzPct val="70000"/>
              <a:buFont typeface="Wingdings"/>
              <a:buChar char=""/>
              <a:defRPr/>
            </a:pPr>
            <a:r>
              <a:rPr lang="en-US" sz="2400" dirty="0">
                <a:latin typeface="+mn-lt"/>
                <a:cs typeface="+mn-cs"/>
              </a:rPr>
              <a:t>Hurricane Mitch (1998)</a:t>
            </a:r>
          </a:p>
          <a:p>
            <a:pPr marL="640080" lvl="1" indent="-274320" fontAlgn="auto">
              <a:spcBef>
                <a:spcPct val="20000"/>
              </a:spcBef>
              <a:spcAft>
                <a:spcPts val="0"/>
              </a:spcAft>
              <a:buClr>
                <a:schemeClr val="accent1"/>
              </a:buClr>
              <a:buSzPct val="80000"/>
              <a:buFont typeface="Wingdings 2"/>
              <a:buChar char=""/>
              <a:defRPr/>
            </a:pPr>
            <a:r>
              <a:rPr lang="en-US" sz="2100" dirty="0">
                <a:latin typeface="+mn-lt"/>
                <a:cs typeface="+mn-cs"/>
              </a:rPr>
              <a:t>Caused catastrophic damage to banana production</a:t>
            </a:r>
          </a:p>
          <a:p>
            <a:pPr marL="640080" lvl="1" indent="-274320" fontAlgn="auto">
              <a:spcBef>
                <a:spcPct val="20000"/>
              </a:spcBef>
              <a:spcAft>
                <a:spcPts val="0"/>
              </a:spcAft>
              <a:buClr>
                <a:schemeClr val="accent1"/>
              </a:buClr>
              <a:buSzPct val="80000"/>
              <a:buFont typeface="Wingdings 2"/>
              <a:buChar char=""/>
              <a:defRPr/>
            </a:pPr>
            <a:endParaRPr lang="en-US" sz="2100" dirty="0">
              <a:latin typeface="+mn-lt"/>
              <a:cs typeface="+mn-cs"/>
            </a:endParaRPr>
          </a:p>
        </p:txBody>
      </p:sp>
      <p:sp>
        <p:nvSpPr>
          <p:cNvPr id="14" name="Content Placeholder 2"/>
          <p:cNvSpPr txBox="1">
            <a:spLocks/>
          </p:cNvSpPr>
          <p:nvPr/>
        </p:nvSpPr>
        <p:spPr>
          <a:xfrm>
            <a:off x="457200" y="3886200"/>
            <a:ext cx="7467600" cy="1063625"/>
          </a:xfrm>
          <a:prstGeom prst="rect">
            <a:avLst/>
          </a:prstGeom>
        </p:spPr>
        <p:txBody>
          <a:bodyPr>
            <a:normAutofit/>
          </a:bodyPr>
          <a:lstStyle/>
          <a:p>
            <a:pPr marL="274320" indent="-274320" fontAlgn="auto">
              <a:spcBef>
                <a:spcPts val="600"/>
              </a:spcBef>
              <a:spcAft>
                <a:spcPts val="0"/>
              </a:spcAft>
              <a:buClr>
                <a:schemeClr val="accent1"/>
              </a:buClr>
              <a:buSzPct val="70000"/>
              <a:buFont typeface="Wingdings"/>
              <a:buChar char=""/>
              <a:defRPr/>
            </a:pPr>
            <a:r>
              <a:rPr lang="en-US" sz="2400" dirty="0">
                <a:latin typeface="+mn-lt"/>
                <a:cs typeface="+mn-cs"/>
              </a:rPr>
              <a:t>Philips’ plant fire (2000)</a:t>
            </a:r>
          </a:p>
          <a:p>
            <a:pPr marL="640080" lvl="1" indent="-274320" fontAlgn="auto">
              <a:spcBef>
                <a:spcPct val="20000"/>
              </a:spcBef>
              <a:spcAft>
                <a:spcPts val="0"/>
              </a:spcAft>
              <a:buClr>
                <a:schemeClr val="accent1"/>
              </a:buClr>
              <a:buSzPct val="80000"/>
              <a:buFont typeface="Wingdings 2"/>
              <a:buChar char=""/>
              <a:defRPr/>
            </a:pPr>
            <a:r>
              <a:rPr lang="en-US" sz="2100" dirty="0">
                <a:latin typeface="+mn-lt"/>
                <a:cs typeface="+mn-cs"/>
              </a:rPr>
              <a:t>Great business impact on Ericsson</a:t>
            </a:r>
          </a:p>
        </p:txBody>
      </p:sp>
      <p:sp>
        <p:nvSpPr>
          <p:cNvPr id="276490" name="Slide Number Placeholder 9"/>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8F52C779-E11F-4910-B2A8-B14997664C3B}" type="slidenum">
              <a:rPr lang="en-US" smtClean="0"/>
              <a:pPr/>
              <a:t>2</a:t>
            </a:fld>
            <a:endParaRPr lang="en-US" smtClean="0"/>
          </a:p>
        </p:txBody>
      </p:sp>
      <p:graphicFrame>
        <p:nvGraphicFramePr>
          <p:cNvPr id="276484" name="Object 4"/>
          <p:cNvGraphicFramePr>
            <a:graphicFrameLocks noChangeAspect="1"/>
          </p:cNvGraphicFramePr>
          <p:nvPr/>
        </p:nvGraphicFramePr>
        <p:xfrm>
          <a:off x="5029200" y="2438400"/>
          <a:ext cx="2819400" cy="2085975"/>
        </p:xfrm>
        <a:graphic>
          <a:graphicData uri="http://schemas.openxmlformats.org/presentationml/2006/ole">
            <p:oleObj spid="_x0000_s276484" name="Photo Editor Photo" r:id="rId5" imgW="3809524" imgH="2819794" progId="">
              <p:embed/>
            </p:oleObj>
          </a:graphicData>
        </a:graphic>
      </p:graphicFrame>
      <p:pic>
        <p:nvPicPr>
          <p:cNvPr id="18" name="Picture 17" descr="Hurricane Mitch.jpg"/>
          <p:cNvPicPr>
            <a:picLocks noChangeAspect="1"/>
          </p:cNvPicPr>
          <p:nvPr/>
        </p:nvPicPr>
        <p:blipFill>
          <a:blip r:embed="rId6"/>
          <a:srcRect/>
          <a:stretch>
            <a:fillRect/>
          </a:stretch>
        </p:blipFill>
        <p:spPr bwMode="auto">
          <a:xfrm>
            <a:off x="5029200" y="3505200"/>
            <a:ext cx="2838450" cy="2667000"/>
          </a:xfrm>
          <a:prstGeom prst="rect">
            <a:avLst/>
          </a:prstGeom>
          <a:noFill/>
          <a:ln w="9525">
            <a:noFill/>
            <a:miter lim="800000"/>
            <a:headEnd/>
            <a:tailEnd/>
          </a:ln>
        </p:spPr>
      </p:pic>
      <p:pic>
        <p:nvPicPr>
          <p:cNvPr id="19" name="Picture 18" descr="Fire.jpg"/>
          <p:cNvPicPr>
            <a:picLocks noChangeAspect="1"/>
          </p:cNvPicPr>
          <p:nvPr/>
        </p:nvPicPr>
        <p:blipFill>
          <a:blip r:embed="rId7"/>
          <a:srcRect/>
          <a:stretch>
            <a:fillRect/>
          </a:stretch>
        </p:blipFill>
        <p:spPr bwMode="auto">
          <a:xfrm>
            <a:off x="5105400" y="4672013"/>
            <a:ext cx="2743200" cy="2109787"/>
          </a:xfrm>
          <a:prstGeom prst="rect">
            <a:avLst/>
          </a:prstGeom>
          <a:noFill/>
          <a:ln w="9525">
            <a:noFill/>
            <a:miter lim="800000"/>
            <a:headEnd/>
            <a:tailEnd/>
          </a:ln>
        </p:spPr>
      </p:pic>
      <p:sp>
        <p:nvSpPr>
          <p:cNvPr id="11" name="TextBox 10"/>
          <p:cNvSpPr txBox="1"/>
          <p:nvPr/>
        </p:nvSpPr>
        <p:spPr>
          <a:xfrm>
            <a:off x="76200" y="5410200"/>
            <a:ext cx="4572000" cy="830263"/>
          </a:xfrm>
          <a:prstGeom prst="rect">
            <a:avLst/>
          </a:prstGeom>
          <a:noFill/>
        </p:spPr>
        <p:txBody>
          <a:bodyPr>
            <a:spAutoFit/>
          </a:bodyPr>
          <a:lstStyle/>
          <a:p>
            <a:pPr algn="r">
              <a:defRPr/>
            </a:pPr>
            <a:r>
              <a:rPr lang="en-US" sz="2400" b="1" dirty="0">
                <a:solidFill>
                  <a:srgbClr val="11099B"/>
                </a:solidFill>
              </a:rPr>
              <a:t>Each of these had </a:t>
            </a:r>
            <a:r>
              <a:rPr lang="en-US" sz="2400" b="1" dirty="0">
                <a:solidFill>
                  <a:srgbClr val="11099B"/>
                </a:solidFill>
                <a:latin typeface="+mn-lt"/>
              </a:rPr>
              <a:t>strategic</a:t>
            </a:r>
            <a:r>
              <a:rPr lang="en-US" sz="2400" b="1" dirty="0">
                <a:solidFill>
                  <a:srgbClr val="11099B"/>
                </a:solidFill>
              </a:rPr>
              <a:t> consequences for a market…</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76484"/>
                                        </p:tgtEl>
                                        <p:attrNameLst>
                                          <p:attrName>style.visibility</p:attrName>
                                        </p:attrNameLst>
                                      </p:cBhvr>
                                      <p:to>
                                        <p:strVal val="visible"/>
                                      </p:to>
                                    </p:set>
                                    <p:anim calcmode="lin" valueType="num">
                                      <p:cBhvr additive="base">
                                        <p:cTn id="15" dur="500" fill="hold"/>
                                        <p:tgtEl>
                                          <p:spTgt spid="276484"/>
                                        </p:tgtEl>
                                        <p:attrNameLst>
                                          <p:attrName>ppt_x</p:attrName>
                                        </p:attrNameLst>
                                      </p:cBhvr>
                                      <p:tavLst>
                                        <p:tav tm="0">
                                          <p:val>
                                            <p:strVal val="1+#ppt_w/2"/>
                                          </p:val>
                                        </p:tav>
                                        <p:tav tm="100000">
                                          <p:val>
                                            <p:strVal val="#ppt_x"/>
                                          </p:val>
                                        </p:tav>
                                      </p:tavLst>
                                    </p:anim>
                                    <p:anim calcmode="lin" valueType="num">
                                      <p:cBhvr additive="base">
                                        <p:cTn id="16" dur="500" fill="hold"/>
                                        <p:tgtEl>
                                          <p:spTgt spid="27648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nodeType="clickEffect">
                                  <p:stCondLst>
                                    <p:cond delay="0"/>
                                  </p:stCondLst>
                                  <p:childTnLst>
                                    <p:anim calcmode="lin" valueType="num">
                                      <p:cBhvr additive="base">
                                        <p:cTn id="20" dur="500"/>
                                        <p:tgtEl>
                                          <p:spTgt spid="276484"/>
                                        </p:tgtEl>
                                        <p:attrNameLst>
                                          <p:attrName>ppt_x</p:attrName>
                                        </p:attrNameLst>
                                      </p:cBhvr>
                                      <p:tavLst>
                                        <p:tav tm="0">
                                          <p:val>
                                            <p:strVal val="ppt_x"/>
                                          </p:val>
                                        </p:tav>
                                        <p:tav tm="100000">
                                          <p:val>
                                            <p:strVal val="1+ppt_w/2"/>
                                          </p:val>
                                        </p:tav>
                                      </p:tavLst>
                                    </p:anim>
                                    <p:anim calcmode="lin" valueType="num">
                                      <p:cBhvr additive="base">
                                        <p:cTn id="21" dur="500"/>
                                        <p:tgtEl>
                                          <p:spTgt spid="276484"/>
                                        </p:tgtEl>
                                        <p:attrNameLst>
                                          <p:attrName>ppt_y</p:attrName>
                                        </p:attrNameLst>
                                      </p:cBhvr>
                                      <p:tavLst>
                                        <p:tav tm="0">
                                          <p:val>
                                            <p:strVal val="ppt_y"/>
                                          </p:val>
                                        </p:tav>
                                        <p:tav tm="100000">
                                          <p:val>
                                            <p:strVal val="ppt_y"/>
                                          </p:val>
                                        </p:tav>
                                      </p:tavLst>
                                    </p:anim>
                                    <p:set>
                                      <p:cBhvr>
                                        <p:cTn id="22" dur="1" fill="hold">
                                          <p:stCondLst>
                                            <p:cond delay="499"/>
                                          </p:stCondLst>
                                        </p:cTn>
                                        <p:tgtEl>
                                          <p:spTgt spid="27648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nodeType="clickEffect">
                                  <p:stCondLst>
                                    <p:cond delay="0"/>
                                  </p:stCondLst>
                                  <p:childTnLst>
                                    <p:anim calcmode="lin" valueType="num">
                                      <p:cBhvr additive="base">
                                        <p:cTn id="36" dur="500"/>
                                        <p:tgtEl>
                                          <p:spTgt spid="18"/>
                                        </p:tgtEl>
                                        <p:attrNameLst>
                                          <p:attrName>ppt_x</p:attrName>
                                        </p:attrNameLst>
                                      </p:cBhvr>
                                      <p:tavLst>
                                        <p:tav tm="0">
                                          <p:val>
                                            <p:strVal val="ppt_x"/>
                                          </p:val>
                                        </p:tav>
                                        <p:tav tm="100000">
                                          <p:val>
                                            <p:strVal val="1+ppt_w/2"/>
                                          </p:val>
                                        </p:tav>
                                      </p:tavLst>
                                    </p:anim>
                                    <p:anim calcmode="lin" valueType="num">
                                      <p:cBhvr additive="base">
                                        <p:cTn id="37" dur="500"/>
                                        <p:tgtEl>
                                          <p:spTgt spid="18"/>
                                        </p:tgtEl>
                                        <p:attrNameLst>
                                          <p:attrName>ppt_y</p:attrName>
                                        </p:attrNameLst>
                                      </p:cBhvr>
                                      <p:tavLst>
                                        <p:tav tm="0">
                                          <p:val>
                                            <p:strVal val="ppt_y"/>
                                          </p:val>
                                        </p:tav>
                                        <p:tav tm="100000">
                                          <p:val>
                                            <p:strVal val="ppt_y"/>
                                          </p:val>
                                        </p:tav>
                                      </p:tavLst>
                                    </p:anim>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nodeType="clickEffect">
                                  <p:stCondLst>
                                    <p:cond delay="0"/>
                                  </p:stCondLst>
                                  <p:childTnLst>
                                    <p:anim calcmode="lin" valueType="num">
                                      <p:cBhvr additive="base">
                                        <p:cTn id="52" dur="500"/>
                                        <p:tgtEl>
                                          <p:spTgt spid="19"/>
                                        </p:tgtEl>
                                        <p:attrNameLst>
                                          <p:attrName>ppt_x</p:attrName>
                                        </p:attrNameLst>
                                      </p:cBhvr>
                                      <p:tavLst>
                                        <p:tav tm="0">
                                          <p:val>
                                            <p:strVal val="ppt_x"/>
                                          </p:val>
                                        </p:tav>
                                        <p:tav tm="100000">
                                          <p:val>
                                            <p:strVal val="1+ppt_w/2"/>
                                          </p:val>
                                        </p:tav>
                                      </p:tavLst>
                                    </p:anim>
                                    <p:anim calcmode="lin" valueType="num">
                                      <p:cBhvr additive="base">
                                        <p:cTn id="53" dur="500"/>
                                        <p:tgtEl>
                                          <p:spTgt spid="19"/>
                                        </p:tgtEl>
                                        <p:attrNameLst>
                                          <p:attrName>ppt_y</p:attrName>
                                        </p:attrNameLst>
                                      </p:cBhvr>
                                      <p:tavLst>
                                        <p:tav tm="0">
                                          <p:val>
                                            <p:strVal val="ppt_y"/>
                                          </p:val>
                                        </p:tav>
                                        <p:tav tm="100000">
                                          <p:val>
                                            <p:strVal val="ppt_y"/>
                                          </p:val>
                                        </p:tav>
                                      </p:tavLst>
                                    </p:anim>
                                    <p:set>
                                      <p:cBhvr>
                                        <p:cTn id="54" dur="1" fill="hold">
                                          <p:stCondLst>
                                            <p:cond delay="499"/>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6022975"/>
            <a:ext cx="7467600" cy="835025"/>
          </a:xfrm>
          <a:prstGeom prst="rect">
            <a:avLst/>
          </a:prstGeom>
        </p:spPr>
        <p:txBody>
          <a:bodyPr>
            <a:normAutofit/>
          </a:bodyPr>
          <a:lstStyle/>
          <a:p>
            <a:pPr marL="274320" indent="-274320" algn="ctr" fontAlgn="auto">
              <a:spcBef>
                <a:spcPts val="600"/>
              </a:spcBef>
              <a:spcAft>
                <a:spcPts val="0"/>
              </a:spcAft>
              <a:buClr>
                <a:schemeClr val="accent1"/>
              </a:buClr>
              <a:buSzPct val="70000"/>
              <a:defRPr/>
            </a:pPr>
            <a:r>
              <a:rPr lang="en-US" sz="1800" b="1" dirty="0">
                <a:latin typeface="+mn-lt"/>
                <a:cs typeface="+mn-cs"/>
              </a:rPr>
              <a:t>	Regression models with </a:t>
            </a:r>
            <a:br>
              <a:rPr lang="en-US" sz="1800" b="1" dirty="0">
                <a:latin typeface="+mn-lt"/>
                <a:cs typeface="+mn-cs"/>
              </a:rPr>
            </a:br>
            <a:r>
              <a:rPr lang="en-US" sz="1800" b="1" dirty="0">
                <a:latin typeface="+mn-lt"/>
                <a:cs typeface="+mn-cs"/>
              </a:rPr>
              <a:t>the top 1-5 most important factor(s)</a:t>
            </a:r>
          </a:p>
        </p:txBody>
      </p:sp>
      <p:sp>
        <p:nvSpPr>
          <p:cNvPr id="10" name="Title 1"/>
          <p:cNvSpPr>
            <a:spLocks noGrp="1"/>
          </p:cNvSpPr>
          <p:nvPr>
            <p:ph type="title"/>
          </p:nvPr>
        </p:nvSpPr>
        <p:spPr/>
        <p:txBody>
          <a:bodyPr/>
          <a:lstStyle/>
          <a:p>
            <a:pPr eaLnBrk="1" fontAlgn="auto" hangingPunct="1">
              <a:spcAft>
                <a:spcPts val="0"/>
              </a:spcAft>
              <a:defRPr/>
            </a:pPr>
            <a:r>
              <a:rPr lang="en-US" dirty="0" smtClean="0"/>
              <a:t>Results of Stepwise Regression</a:t>
            </a:r>
            <a:endParaRPr lang="en-US" dirty="0"/>
          </a:p>
        </p:txBody>
      </p:sp>
      <p:sp>
        <p:nvSpPr>
          <p:cNvPr id="21" name="Rectangle 20"/>
          <p:cNvSpPr/>
          <p:nvPr/>
        </p:nvSpPr>
        <p:spPr>
          <a:xfrm>
            <a:off x="8001000" y="2136775"/>
            <a:ext cx="53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2" name="Table 21"/>
          <p:cNvGraphicFramePr>
            <a:graphicFrameLocks noGrp="1"/>
          </p:cNvGraphicFramePr>
          <p:nvPr/>
        </p:nvGraphicFramePr>
        <p:xfrm>
          <a:off x="609600" y="1908175"/>
          <a:ext cx="7543800" cy="4035425"/>
        </p:xfrm>
        <a:graphic>
          <a:graphicData uri="http://schemas.openxmlformats.org/drawingml/2006/table">
            <a:tbl>
              <a:tblPr firstRow="1" bandRow="1">
                <a:tableStyleId>{5C22544A-7EE6-4342-B048-85BDC9FD1C3A}</a:tableStyleId>
              </a:tblPr>
              <a:tblGrid>
                <a:gridCol w="761998"/>
                <a:gridCol w="533400"/>
                <a:gridCol w="1219200"/>
                <a:gridCol w="1295400"/>
                <a:gridCol w="1219200"/>
                <a:gridCol w="1219200"/>
                <a:gridCol w="1295400"/>
              </a:tblGrid>
              <a:tr h="618067">
                <a:tc>
                  <a:txBody>
                    <a:bodyPr/>
                    <a:lstStyle/>
                    <a:p>
                      <a:pPr algn="ctr"/>
                      <a:endParaRPr lang="en-US" sz="1400" dirty="0" smtClean="0"/>
                    </a:p>
                    <a:p>
                      <a:pPr algn="ctr"/>
                      <a:endParaRPr lang="en-US" sz="1400" dirty="0" smtClean="0"/>
                    </a:p>
                    <a:p>
                      <a:pPr algn="ctr"/>
                      <a:r>
                        <a:rPr lang="en-US" sz="1400" dirty="0" smtClean="0"/>
                        <a:t>Model</a:t>
                      </a:r>
                      <a:endParaRPr lang="en-US" sz="1400" dirty="0"/>
                    </a:p>
                  </a:txBody>
                  <a:tcPr/>
                </a:tc>
                <a:tc>
                  <a:txBody>
                    <a:bodyPr/>
                    <a:lstStyle/>
                    <a:p>
                      <a:pPr algn="ctr"/>
                      <a:endParaRPr lang="en-US" sz="1400" dirty="0" smtClean="0"/>
                    </a:p>
                    <a:p>
                      <a:pPr algn="ctr"/>
                      <a:endParaRPr lang="en-US" sz="1400" dirty="0" smtClean="0"/>
                    </a:p>
                    <a:p>
                      <a:pPr algn="ctr"/>
                      <a:r>
                        <a:rPr lang="en-US" sz="1400" dirty="0" smtClean="0"/>
                        <a:t>R</a:t>
                      </a:r>
                      <a:r>
                        <a:rPr lang="en-US" sz="1400" baseline="30000" dirty="0" smtClean="0"/>
                        <a:t>2</a:t>
                      </a:r>
                      <a:endParaRPr lang="en-US" sz="1400" dirty="0"/>
                    </a:p>
                  </a:txBody>
                  <a:tcPr/>
                </a:tc>
                <a:tc>
                  <a:txBody>
                    <a:bodyPr/>
                    <a:lstStyle/>
                    <a:p>
                      <a:pPr algn="ctr"/>
                      <a:r>
                        <a:rPr lang="en-US" sz="1400" dirty="0" smtClean="0"/>
                        <a:t>Likelihood of Disruption</a:t>
                      </a:r>
                      <a:endParaRPr lang="en-US" sz="1400" dirty="0"/>
                    </a:p>
                  </a:txBody>
                  <a:tcPr/>
                </a:tc>
                <a:tc>
                  <a:txBody>
                    <a:bodyPr/>
                    <a:lstStyle/>
                    <a:p>
                      <a:pPr algn="ctr"/>
                      <a:r>
                        <a:rPr lang="en-US" sz="1400" dirty="0" smtClean="0"/>
                        <a:t>NPV of unit of firm</a:t>
                      </a:r>
                      <a:r>
                        <a:rPr lang="en-US" sz="1400" baseline="0" dirty="0" smtClean="0"/>
                        <a:t> A Market Share</a:t>
                      </a:r>
                      <a:endParaRPr lang="en-US" sz="1400" dirty="0"/>
                    </a:p>
                  </a:txBody>
                  <a:tcPr/>
                </a:tc>
                <a:tc>
                  <a:txBody>
                    <a:bodyPr/>
                    <a:lstStyle/>
                    <a:p>
                      <a:pPr algn="ctr"/>
                      <a:r>
                        <a:rPr lang="en-US" sz="1400" dirty="0" smtClean="0"/>
                        <a:t>A Sales Relative</a:t>
                      </a:r>
                      <a:r>
                        <a:rPr lang="en-US" sz="1400" baseline="0" dirty="0" smtClean="0"/>
                        <a:t> to Backup Capacity</a:t>
                      </a:r>
                      <a:endParaRPr lang="en-US" sz="1400" dirty="0"/>
                    </a:p>
                  </a:txBody>
                  <a:tcPr/>
                </a:tc>
                <a:tc>
                  <a:txBody>
                    <a:bodyPr/>
                    <a:lstStyle/>
                    <a:p>
                      <a:pPr algn="ctr"/>
                      <a:r>
                        <a:rPr lang="en-US" sz="1400" dirty="0" smtClean="0"/>
                        <a:t>Customer Loyalty Relative to 3</a:t>
                      </a:r>
                      <a:r>
                        <a:rPr lang="en-US" sz="1400" baseline="30000" dirty="0" smtClean="0"/>
                        <a:t>rd</a:t>
                      </a:r>
                      <a:r>
                        <a:rPr lang="en-US" sz="1400" dirty="0" smtClean="0"/>
                        <a:t> Party</a:t>
                      </a:r>
                      <a:endParaRPr lang="en-US" sz="1400" dirty="0"/>
                    </a:p>
                  </a:txBody>
                  <a:tcPr/>
                </a:tc>
                <a:tc>
                  <a:txBody>
                    <a:bodyPr/>
                    <a:lstStyle/>
                    <a:p>
                      <a:pPr algn="ctr"/>
                      <a:r>
                        <a:rPr lang="en-US" sz="1400" dirty="0" smtClean="0"/>
                        <a:t>B Sales Relative</a:t>
                      </a:r>
                      <a:r>
                        <a:rPr lang="en-US" sz="1400" baseline="0" dirty="0" smtClean="0"/>
                        <a:t> to Backup Capacity</a:t>
                      </a:r>
                      <a:endParaRPr lang="en-US" sz="1400" dirty="0"/>
                    </a:p>
                  </a:txBody>
                  <a:tcPr/>
                </a:tc>
              </a:tr>
              <a:tr h="618067">
                <a:tc>
                  <a:txBody>
                    <a:bodyPr/>
                    <a:lstStyle/>
                    <a:p>
                      <a:pPr algn="ctr"/>
                      <a:r>
                        <a:rPr lang="en-US" sz="1400" dirty="0" smtClean="0"/>
                        <a:t>1</a:t>
                      </a:r>
                      <a:endParaRPr lang="en-US" sz="1400" dirty="0"/>
                    </a:p>
                  </a:txBody>
                  <a:tcPr/>
                </a:tc>
                <a:tc>
                  <a:txBody>
                    <a:bodyPr/>
                    <a:lstStyle/>
                    <a:p>
                      <a:pPr algn="ctr"/>
                      <a:r>
                        <a:rPr lang="en-US" sz="1400" dirty="0" smtClean="0"/>
                        <a:t>21.9</a:t>
                      </a:r>
                      <a:endParaRPr lang="en-US" sz="1400" dirty="0"/>
                    </a:p>
                  </a:txBody>
                  <a:tcPr/>
                </a:tc>
                <a:tc>
                  <a:txBody>
                    <a:bodyPr/>
                    <a:lstStyle/>
                    <a:p>
                      <a:pPr algn="ctr"/>
                      <a:r>
                        <a:rPr lang="en-US" sz="1400" dirty="0" smtClean="0"/>
                        <a:t>+</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r>
              <a:tr h="618067">
                <a:tc>
                  <a:txBody>
                    <a:bodyPr/>
                    <a:lstStyle/>
                    <a:p>
                      <a:pPr algn="ctr"/>
                      <a:r>
                        <a:rPr lang="en-US" sz="1400" dirty="0" smtClean="0"/>
                        <a:t>2</a:t>
                      </a:r>
                      <a:endParaRPr lang="en-US" sz="1400" dirty="0"/>
                    </a:p>
                  </a:txBody>
                  <a:tcPr/>
                </a:tc>
                <a:tc>
                  <a:txBody>
                    <a:bodyPr/>
                    <a:lstStyle/>
                    <a:p>
                      <a:pPr algn="ctr"/>
                      <a:r>
                        <a:rPr lang="en-US" sz="1400" dirty="0" smtClean="0"/>
                        <a:t>35.5</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r>
              <a:tr h="618067">
                <a:tc>
                  <a:txBody>
                    <a:bodyPr/>
                    <a:lstStyle/>
                    <a:p>
                      <a:pPr algn="ctr"/>
                      <a:r>
                        <a:rPr lang="en-US" sz="1400" dirty="0" smtClean="0"/>
                        <a:t>3</a:t>
                      </a:r>
                      <a:endParaRPr lang="en-US" sz="1400" dirty="0"/>
                    </a:p>
                  </a:txBody>
                  <a:tcPr/>
                </a:tc>
                <a:tc>
                  <a:txBody>
                    <a:bodyPr/>
                    <a:lstStyle/>
                    <a:p>
                      <a:pPr algn="ctr"/>
                      <a:r>
                        <a:rPr lang="en-US" sz="1400" dirty="0" smtClean="0"/>
                        <a:t>44.3</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endParaRPr lang="en-US" sz="1400"/>
                    </a:p>
                  </a:txBody>
                  <a:tcPr/>
                </a:tc>
                <a:tc>
                  <a:txBody>
                    <a:bodyPr/>
                    <a:lstStyle/>
                    <a:p>
                      <a:pPr algn="ctr"/>
                      <a:endParaRPr lang="en-US" sz="1400"/>
                    </a:p>
                  </a:txBody>
                  <a:tcPr/>
                </a:tc>
              </a:tr>
              <a:tr h="618067">
                <a:tc>
                  <a:txBody>
                    <a:bodyPr/>
                    <a:lstStyle/>
                    <a:p>
                      <a:pPr algn="ctr"/>
                      <a:r>
                        <a:rPr lang="en-US" sz="1400" dirty="0" smtClean="0"/>
                        <a:t>4</a:t>
                      </a:r>
                      <a:endParaRPr lang="en-US" sz="1400" dirty="0"/>
                    </a:p>
                  </a:txBody>
                  <a:tcPr/>
                </a:tc>
                <a:tc>
                  <a:txBody>
                    <a:bodyPr/>
                    <a:lstStyle/>
                    <a:p>
                      <a:pPr algn="ctr"/>
                      <a:r>
                        <a:rPr lang="en-US" sz="1400" dirty="0" smtClean="0"/>
                        <a:t>51.9</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endParaRPr lang="en-US" sz="1400" dirty="0"/>
                    </a:p>
                  </a:txBody>
                  <a:tcPr/>
                </a:tc>
              </a:tr>
              <a:tr h="618067">
                <a:tc>
                  <a:txBody>
                    <a:bodyPr/>
                    <a:lstStyle/>
                    <a:p>
                      <a:pPr algn="ctr"/>
                      <a:r>
                        <a:rPr lang="en-US" sz="1400" dirty="0" smtClean="0"/>
                        <a:t>5</a:t>
                      </a:r>
                      <a:endParaRPr lang="en-US" sz="1400" dirty="0"/>
                    </a:p>
                  </a:txBody>
                  <a:tcPr/>
                </a:tc>
                <a:tc>
                  <a:txBody>
                    <a:bodyPr/>
                    <a:lstStyle/>
                    <a:p>
                      <a:pPr algn="ctr"/>
                      <a:r>
                        <a:rPr lang="en-US" sz="1400" dirty="0" smtClean="0"/>
                        <a:t>55.2</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a:t>
                      </a:r>
                      <a:endParaRPr lang="en-US" sz="1400" dirty="0"/>
                    </a:p>
                  </a:txBody>
                  <a:tcPr/>
                </a:tc>
              </a:tr>
            </a:tbl>
          </a:graphicData>
        </a:graphic>
      </p:graphicFrame>
      <p:grpSp>
        <p:nvGrpSpPr>
          <p:cNvPr id="2" name="Group 29"/>
          <p:cNvGrpSpPr>
            <a:grpSpLocks/>
          </p:cNvGrpSpPr>
          <p:nvPr/>
        </p:nvGrpSpPr>
        <p:grpSpPr bwMode="auto">
          <a:xfrm>
            <a:off x="3124200" y="1524000"/>
            <a:ext cx="5029200" cy="1298575"/>
            <a:chOff x="3124200" y="1524000"/>
            <a:chExt cx="5029200" cy="1298448"/>
          </a:xfrm>
        </p:grpSpPr>
        <p:sp>
          <p:nvSpPr>
            <p:cNvPr id="26" name="Rectangle 25"/>
            <p:cNvSpPr/>
            <p:nvPr/>
          </p:nvSpPr>
          <p:spPr>
            <a:xfrm>
              <a:off x="3124200" y="1908137"/>
              <a:ext cx="1295400" cy="9143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5638800" y="1908137"/>
              <a:ext cx="1219200" cy="9143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6886575" y="1908137"/>
              <a:ext cx="1266825" cy="9143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426" name="TextBox 28"/>
            <p:cNvSpPr txBox="1">
              <a:spLocks noChangeArrowheads="1"/>
            </p:cNvSpPr>
            <p:nvPr/>
          </p:nvSpPr>
          <p:spPr bwMode="auto">
            <a:xfrm>
              <a:off x="4267200" y="1524000"/>
              <a:ext cx="1572866" cy="400110"/>
            </a:xfrm>
            <a:prstGeom prst="rect">
              <a:avLst/>
            </a:prstGeom>
            <a:noFill/>
            <a:ln w="9525">
              <a:noFill/>
              <a:miter lim="800000"/>
              <a:headEnd/>
              <a:tailEnd/>
            </a:ln>
          </p:spPr>
          <p:txBody>
            <a:bodyPr wrap="none">
              <a:spAutoFit/>
            </a:bodyPr>
            <a:lstStyle/>
            <a:p>
              <a:pPr algn="r"/>
              <a:r>
                <a:rPr lang="en-US" b="1">
                  <a:solidFill>
                    <a:srgbClr val="FF0000"/>
                  </a:solidFill>
                </a:rPr>
                <a:t>Loss Factors</a:t>
              </a:r>
            </a:p>
          </p:txBody>
        </p:sp>
      </p:grpSp>
      <p:sp>
        <p:nvSpPr>
          <p:cNvPr id="356416" name="Slide Number Placeholder 1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655E87C9-CCD4-4EE8-8B74-DBB5517D9661}" type="slidenum">
              <a:rPr lang="en-US" smtClean="0"/>
              <a:pPr/>
              <a:t>20</a:t>
            </a:fld>
            <a:endParaRPr lang="en-US" smtClean="0"/>
          </a:p>
        </p:txBody>
      </p:sp>
      <p:grpSp>
        <p:nvGrpSpPr>
          <p:cNvPr id="4" name="Group 35"/>
          <p:cNvGrpSpPr>
            <a:grpSpLocks/>
          </p:cNvGrpSpPr>
          <p:nvPr/>
        </p:nvGrpSpPr>
        <p:grpSpPr bwMode="auto">
          <a:xfrm>
            <a:off x="381000" y="5562600"/>
            <a:ext cx="7772400" cy="1295400"/>
            <a:chOff x="381000" y="5562600"/>
            <a:chExt cx="7772400" cy="1295400"/>
          </a:xfrm>
        </p:grpSpPr>
        <p:sp>
          <p:nvSpPr>
            <p:cNvPr id="34" name="Rectangle 33"/>
            <p:cNvSpPr/>
            <p:nvPr/>
          </p:nvSpPr>
          <p:spPr>
            <a:xfrm>
              <a:off x="381000" y="5562600"/>
              <a:ext cx="7772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1828800" y="5791200"/>
              <a:ext cx="487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 name="Group 19"/>
          <p:cNvGrpSpPr>
            <a:grpSpLocks/>
          </p:cNvGrpSpPr>
          <p:nvPr/>
        </p:nvGrpSpPr>
        <p:grpSpPr bwMode="auto">
          <a:xfrm>
            <a:off x="304800" y="1524000"/>
            <a:ext cx="8229600" cy="4114800"/>
            <a:chOff x="685800" y="1520309"/>
            <a:chExt cx="7848600" cy="6955750"/>
          </a:xfrm>
        </p:grpSpPr>
        <p:sp>
          <p:nvSpPr>
            <p:cNvPr id="356419" name="TextBox 22"/>
            <p:cNvSpPr txBox="1">
              <a:spLocks noChangeArrowheads="1"/>
            </p:cNvSpPr>
            <p:nvPr/>
          </p:nvSpPr>
          <p:spPr bwMode="auto">
            <a:xfrm>
              <a:off x="685800" y="1520309"/>
              <a:ext cx="7557911" cy="6955750"/>
            </a:xfrm>
            <a:prstGeom prst="rect">
              <a:avLst/>
            </a:prstGeom>
            <a:solidFill>
              <a:schemeClr val="bg1"/>
            </a:solidFill>
            <a:ln w="9525">
              <a:solidFill>
                <a:schemeClr val="bg1"/>
              </a:solidFill>
              <a:miter lim="800000"/>
              <a:headEnd/>
              <a:tailEnd/>
            </a:ln>
          </p:spPr>
          <p:txBody>
            <a:bodyPr>
              <a:spAutoFit/>
            </a:bodyPr>
            <a:lstStyle/>
            <a:p>
              <a:r>
                <a:rPr lang="en-US" sz="2800" b="1"/>
                <a:t>Interpretation: </a:t>
              </a:r>
            </a:p>
            <a:p>
              <a:endParaRPr lang="en-US" sz="1000" b="1"/>
            </a:p>
            <a:p>
              <a:r>
                <a:rPr lang="en-US" sz="2400"/>
                <a:t>To reduce risk exposure, the larger, more profitable firm in a market should pay more attention to </a:t>
              </a:r>
              <a:r>
                <a:rPr lang="en-US" sz="2400" i="1"/>
                <a:t>“</a:t>
              </a:r>
              <a:r>
                <a:rPr lang="en-US" sz="2400" b="1" i="1"/>
                <a:t>loss factors</a:t>
              </a:r>
              <a:r>
                <a:rPr lang="en-US" sz="2400" i="1"/>
                <a:t>” </a:t>
              </a:r>
              <a:r>
                <a:rPr lang="en-US" sz="2400"/>
                <a:t>(i.e., protecting against sales and market share losses) than to </a:t>
              </a:r>
              <a:r>
                <a:rPr lang="en-US" sz="2400" i="1"/>
                <a:t>“</a:t>
              </a:r>
              <a:r>
                <a:rPr lang="en-US" sz="2400" b="1" i="1"/>
                <a:t>gain factors</a:t>
              </a:r>
              <a:r>
                <a:rPr lang="en-US" sz="2400" i="1"/>
                <a:t>” </a:t>
              </a:r>
              <a:r>
                <a:rPr lang="en-US" sz="2400"/>
                <a:t>(i.e., capturing sales and market share from the competition).</a:t>
              </a:r>
            </a:p>
            <a:p>
              <a:endParaRPr lang="en-US" sz="2400"/>
            </a:p>
            <a:p>
              <a:r>
                <a:rPr lang="en-US" sz="2400"/>
                <a:t>A smaller, less profitable firm should pay attention to gain factors, since disruptions are opportunities to improve position in the market.</a:t>
              </a:r>
            </a:p>
            <a:p>
              <a:endParaRPr lang="en-US" sz="2400"/>
            </a:p>
            <a:p>
              <a:endParaRPr lang="en-US" sz="2400"/>
            </a:p>
            <a:p>
              <a:endParaRPr lang="en-US" sz="2400"/>
            </a:p>
            <a:p>
              <a:endParaRPr lang="en-US" sz="2400"/>
            </a:p>
            <a:p>
              <a:endParaRPr lang="en-US" sz="2400"/>
            </a:p>
            <a:p>
              <a:endParaRPr lang="en-US" sz="2400"/>
            </a:p>
            <a:p>
              <a:endParaRPr lang="en-US" sz="2400"/>
            </a:p>
            <a:p>
              <a:endParaRPr lang="en-US" sz="2400"/>
            </a:p>
          </p:txBody>
        </p:sp>
        <p:sp>
          <p:nvSpPr>
            <p:cNvPr id="24" name="Rectangle 23"/>
            <p:cNvSpPr/>
            <p:nvPr/>
          </p:nvSpPr>
          <p:spPr>
            <a:xfrm>
              <a:off x="8001470" y="2134842"/>
              <a:ext cx="532930" cy="6843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linds(horizont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457200" y="6022975"/>
            <a:ext cx="7467600" cy="835025"/>
          </a:xfrm>
          <a:prstGeom prst="rect">
            <a:avLst/>
          </a:prstGeom>
        </p:spPr>
        <p:txBody>
          <a:bodyPr>
            <a:normAutofit/>
          </a:bodyPr>
          <a:lstStyle/>
          <a:p>
            <a:pPr marL="274320" indent="-274320" algn="ctr" fontAlgn="auto">
              <a:spcBef>
                <a:spcPts val="600"/>
              </a:spcBef>
              <a:spcAft>
                <a:spcPts val="0"/>
              </a:spcAft>
              <a:buClr>
                <a:schemeClr val="accent1"/>
              </a:buClr>
              <a:buSzPct val="70000"/>
              <a:defRPr/>
            </a:pPr>
            <a:r>
              <a:rPr lang="en-US" sz="1800" b="1" dirty="0">
                <a:latin typeface="+mn-lt"/>
                <a:cs typeface="+mn-cs"/>
              </a:rPr>
              <a:t>	Regression models with </a:t>
            </a:r>
            <a:br>
              <a:rPr lang="en-US" sz="1800" b="1" dirty="0">
                <a:latin typeface="+mn-lt"/>
                <a:cs typeface="+mn-cs"/>
              </a:rPr>
            </a:br>
            <a:r>
              <a:rPr lang="en-US" sz="1800" b="1" dirty="0">
                <a:latin typeface="+mn-lt"/>
                <a:cs typeface="+mn-cs"/>
              </a:rPr>
              <a:t>the top 1-5 most important factor(s)</a:t>
            </a:r>
          </a:p>
        </p:txBody>
      </p:sp>
      <p:sp>
        <p:nvSpPr>
          <p:cNvPr id="10" name="Title 1"/>
          <p:cNvSpPr>
            <a:spLocks noGrp="1"/>
          </p:cNvSpPr>
          <p:nvPr>
            <p:ph type="title"/>
          </p:nvPr>
        </p:nvSpPr>
        <p:spPr/>
        <p:txBody>
          <a:bodyPr/>
          <a:lstStyle/>
          <a:p>
            <a:pPr eaLnBrk="1" fontAlgn="auto" hangingPunct="1">
              <a:spcAft>
                <a:spcPts val="0"/>
              </a:spcAft>
              <a:defRPr/>
            </a:pPr>
            <a:r>
              <a:rPr lang="en-US" dirty="0" smtClean="0"/>
              <a:t>Assume Firm A is Smaller</a:t>
            </a:r>
            <a:endParaRPr lang="en-US" dirty="0"/>
          </a:p>
        </p:txBody>
      </p:sp>
      <p:sp>
        <p:nvSpPr>
          <p:cNvPr id="21" name="Rectangle 20"/>
          <p:cNvSpPr/>
          <p:nvPr/>
        </p:nvSpPr>
        <p:spPr>
          <a:xfrm>
            <a:off x="8001000" y="2136775"/>
            <a:ext cx="533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2743" name="Slide Number Placeholder 1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775D44B5-66A5-4B79-893B-1F2692DF7CA5}" type="slidenum">
              <a:rPr lang="en-US" smtClean="0"/>
              <a:pPr/>
              <a:t>21</a:t>
            </a:fld>
            <a:endParaRPr lang="en-US" smtClean="0"/>
          </a:p>
        </p:txBody>
      </p:sp>
      <p:grpSp>
        <p:nvGrpSpPr>
          <p:cNvPr id="3" name="Group 35"/>
          <p:cNvGrpSpPr>
            <a:grpSpLocks/>
          </p:cNvGrpSpPr>
          <p:nvPr/>
        </p:nvGrpSpPr>
        <p:grpSpPr bwMode="auto">
          <a:xfrm>
            <a:off x="381000" y="5562600"/>
            <a:ext cx="7772400" cy="1295400"/>
            <a:chOff x="381000" y="5562600"/>
            <a:chExt cx="7772400" cy="1295400"/>
          </a:xfrm>
        </p:grpSpPr>
        <p:sp>
          <p:nvSpPr>
            <p:cNvPr id="34" name="Rectangle 33"/>
            <p:cNvSpPr/>
            <p:nvPr/>
          </p:nvSpPr>
          <p:spPr>
            <a:xfrm>
              <a:off x="381000" y="5562600"/>
              <a:ext cx="7772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1828800" y="5791200"/>
              <a:ext cx="4876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2745" name="TextBox 18"/>
          <p:cNvSpPr txBox="1">
            <a:spLocks noChangeArrowheads="1"/>
          </p:cNvSpPr>
          <p:nvPr/>
        </p:nvSpPr>
        <p:spPr bwMode="auto">
          <a:xfrm>
            <a:off x="304800" y="1524000"/>
            <a:ext cx="7772400" cy="5324475"/>
          </a:xfrm>
          <a:prstGeom prst="rect">
            <a:avLst/>
          </a:prstGeom>
          <a:solidFill>
            <a:schemeClr val="bg1"/>
          </a:solidFill>
          <a:ln w="9525">
            <a:solidFill>
              <a:schemeClr val="bg1"/>
            </a:solidFill>
            <a:miter lim="800000"/>
            <a:headEnd/>
            <a:tailEnd/>
          </a:ln>
        </p:spPr>
        <p:txBody>
          <a:bodyPr>
            <a:spAutoFit/>
          </a:bodyPr>
          <a:lstStyle/>
          <a:p>
            <a:r>
              <a:rPr lang="en-US" sz="2800"/>
              <a:t>If </a:t>
            </a:r>
            <a:r>
              <a:rPr lang="en-US" sz="2800" b="1" i="1"/>
              <a:t>Firm A</a:t>
            </a:r>
            <a:r>
              <a:rPr lang="en-US" sz="2800"/>
              <a:t> is smaller than </a:t>
            </a:r>
            <a:r>
              <a:rPr lang="en-US" sz="2800" b="1" i="1"/>
              <a:t>Firm B</a:t>
            </a:r>
            <a:r>
              <a:rPr lang="en-US" sz="2800"/>
              <a:t> in the duopoly, then a similar regression results in a different set of top five independent variables:</a:t>
            </a:r>
          </a:p>
          <a:p>
            <a:endParaRPr lang="en-US" sz="1200"/>
          </a:p>
          <a:p>
            <a:pPr>
              <a:buFont typeface="Arial" charset="0"/>
              <a:buChar char="•"/>
            </a:pPr>
            <a:r>
              <a:rPr lang="en-US" sz="2800"/>
              <a:t> Likelihood of disruption </a:t>
            </a:r>
          </a:p>
          <a:p>
            <a:pPr>
              <a:buFont typeface="Arial" charset="0"/>
              <a:buChar char="•"/>
            </a:pPr>
            <a:r>
              <a:rPr lang="en-US" sz="2800"/>
              <a:t> NPV of unit of </a:t>
            </a:r>
            <a:r>
              <a:rPr lang="en-US" sz="2800" b="1" i="1"/>
              <a:t>Firm A</a:t>
            </a:r>
            <a:r>
              <a:rPr lang="en-US" sz="2800"/>
              <a:t>’s market share</a:t>
            </a:r>
          </a:p>
          <a:p>
            <a:pPr>
              <a:buFont typeface="Arial" charset="0"/>
              <a:buChar char="•"/>
            </a:pPr>
            <a:r>
              <a:rPr lang="en-US" sz="2800"/>
              <a:t> </a:t>
            </a:r>
            <a:r>
              <a:rPr lang="en-US" sz="2800" b="1" i="1"/>
              <a:t>Firm B</a:t>
            </a:r>
            <a:r>
              <a:rPr lang="en-US" sz="2800"/>
              <a:t>’s customer loyalty relative to </a:t>
            </a:r>
            <a:r>
              <a:rPr lang="en-US" sz="2800" b="1" i="1"/>
              <a:t>Firm A</a:t>
            </a:r>
          </a:p>
          <a:p>
            <a:pPr>
              <a:buFont typeface="Arial" charset="0"/>
              <a:buChar char="•"/>
            </a:pPr>
            <a:r>
              <a:rPr lang="en-US" sz="2800"/>
              <a:t> NPV of unit of </a:t>
            </a:r>
            <a:r>
              <a:rPr lang="en-US" sz="2800" b="1" i="1"/>
              <a:t>Firm B</a:t>
            </a:r>
            <a:r>
              <a:rPr lang="en-US" sz="2800"/>
              <a:t>’s market share</a:t>
            </a:r>
          </a:p>
          <a:p>
            <a:pPr>
              <a:buFont typeface="Arial" charset="0"/>
              <a:buChar char="•"/>
            </a:pPr>
            <a:r>
              <a:rPr lang="en-US" sz="2800"/>
              <a:t> </a:t>
            </a:r>
            <a:r>
              <a:rPr lang="en-US" sz="2800" b="1" i="1"/>
              <a:t>Firm A</a:t>
            </a:r>
            <a:r>
              <a:rPr lang="en-US" sz="2800"/>
              <a:t>’s poaching potential (defined as </a:t>
            </a:r>
          </a:p>
          <a:p>
            <a:endParaRPr lang="en-US" sz="2800"/>
          </a:p>
          <a:p>
            <a:r>
              <a:rPr lang="en-US" sz="2800"/>
              <a:t>                                                                                 )</a:t>
            </a:r>
            <a:endParaRPr lang="en-US" sz="2400"/>
          </a:p>
          <a:p>
            <a:endParaRPr lang="en-US" sz="2400"/>
          </a:p>
          <a:p>
            <a:endParaRPr lang="en-US" sz="2400"/>
          </a:p>
        </p:txBody>
      </p:sp>
      <p:graphicFrame>
        <p:nvGraphicFramePr>
          <p:cNvPr id="372738" name="Content Placeholder 8"/>
          <p:cNvGraphicFramePr>
            <a:graphicFrameLocks noChangeAspect="1"/>
          </p:cNvGraphicFramePr>
          <p:nvPr/>
        </p:nvGraphicFramePr>
        <p:xfrm>
          <a:off x="990600" y="5334000"/>
          <a:ext cx="6535738" cy="917575"/>
        </p:xfrm>
        <a:graphic>
          <a:graphicData uri="http://schemas.openxmlformats.org/presentationml/2006/ole">
            <p:oleObj spid="_x0000_s372738" name="Equation" r:id="rId5" imgW="3619440" imgH="507960" progId="Equation.3">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Risk Metrics</a:t>
            </a:r>
            <a:endParaRPr lang="en-US" dirty="0"/>
          </a:p>
        </p:txBody>
      </p:sp>
      <p:sp>
        <p:nvSpPr>
          <p:cNvPr id="374786" name="Content Placeholder 2"/>
          <p:cNvSpPr>
            <a:spLocks noGrp="1"/>
          </p:cNvSpPr>
          <p:nvPr>
            <p:ph sz="quarter" idx="1"/>
          </p:nvPr>
        </p:nvSpPr>
        <p:spPr>
          <a:xfrm>
            <a:off x="457200" y="1600200"/>
            <a:ext cx="7467600" cy="4873625"/>
          </a:xfrm>
        </p:spPr>
        <p:txBody>
          <a:bodyPr/>
          <a:lstStyle/>
          <a:p>
            <a:pPr eaLnBrk="1" hangingPunct="1">
              <a:spcBef>
                <a:spcPct val="0"/>
              </a:spcBef>
              <a:spcAft>
                <a:spcPts val="1800"/>
              </a:spcAft>
            </a:pPr>
            <a:r>
              <a:rPr lang="en-US" sz="2200" smtClean="0"/>
              <a:t>Suppose have money to invest in preparation for only some components in our supply chain.  </a:t>
            </a:r>
          </a:p>
          <a:p>
            <a:pPr eaLnBrk="1" hangingPunct="1">
              <a:spcBef>
                <a:spcPct val="0"/>
              </a:spcBef>
              <a:spcAft>
                <a:spcPts val="1800"/>
              </a:spcAft>
            </a:pPr>
            <a:r>
              <a:rPr lang="en-US" sz="2200" smtClean="0"/>
              <a:t>In practice, it is not feasible to estimate all the parameters in the model, so we need simpler metrics for choosing the components that present the highest risk.</a:t>
            </a:r>
          </a:p>
          <a:p>
            <a:pPr eaLnBrk="1" hangingPunct="1">
              <a:spcBef>
                <a:spcPct val="0"/>
              </a:spcBef>
              <a:spcAft>
                <a:spcPts val="1800"/>
              </a:spcAft>
            </a:pPr>
            <a:r>
              <a:rPr lang="en-US" sz="2200" smtClean="0"/>
              <a:t>Typical heuristics (e.g., highest value parts, highest likelihood of disruption, etc.) are not uniformly effective.</a:t>
            </a:r>
          </a:p>
          <a:p>
            <a:pPr eaLnBrk="1" hangingPunct="1">
              <a:spcBef>
                <a:spcPct val="0"/>
              </a:spcBef>
              <a:spcAft>
                <a:spcPts val="1800"/>
              </a:spcAft>
            </a:pPr>
            <a:r>
              <a:rPr lang="en-US" sz="2200" smtClean="0"/>
              <a:t>So, we consider the 5-factor model as a basis for a risk metric.</a:t>
            </a:r>
          </a:p>
          <a:p>
            <a:pPr eaLnBrk="1" hangingPunct="1">
              <a:buFont typeface="Wingdings" pitchFamily="2" charset="2"/>
              <a:buNone/>
            </a:pPr>
            <a:endParaRPr lang="en-US" sz="2000" smtClean="0"/>
          </a:p>
          <a:p>
            <a:pPr eaLnBrk="1" hangingPunct="1">
              <a:buFont typeface="Wingdings" pitchFamily="2" charset="2"/>
              <a:buNone/>
            </a:pPr>
            <a:endParaRPr lang="en-US" sz="2000" smtClean="0"/>
          </a:p>
        </p:txBody>
      </p:sp>
      <p:sp>
        <p:nvSpPr>
          <p:cNvPr id="374787"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9EE0E41A-8B28-447A-9CC6-D7389F6651B3}"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Test of 5-Factor Model</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457200" indent="-457200" eaLnBrk="1" fontAlgn="auto" hangingPunct="1">
              <a:spcBef>
                <a:spcPts val="0"/>
              </a:spcBef>
              <a:spcAft>
                <a:spcPts val="1800"/>
              </a:spcAft>
              <a:buSzPct val="100000"/>
              <a:buFont typeface="+mj-lt"/>
              <a:buAutoNum type="arabicPeriod"/>
              <a:defRPr/>
            </a:pPr>
            <a:r>
              <a:rPr lang="en-US" sz="2200" dirty="0" smtClean="0"/>
              <a:t>Randomly pick 100 components from set generated for regression study</a:t>
            </a:r>
          </a:p>
          <a:p>
            <a:pPr marL="457200" indent="-457200" eaLnBrk="1" fontAlgn="auto" hangingPunct="1">
              <a:spcBef>
                <a:spcPts val="0"/>
              </a:spcBef>
              <a:spcAft>
                <a:spcPts val="1800"/>
              </a:spcAft>
              <a:buSzPct val="100000"/>
              <a:buFont typeface="+mj-lt"/>
              <a:buAutoNum type="arabicPeriod"/>
              <a:defRPr/>
            </a:pPr>
            <a:r>
              <a:rPr lang="en-US" sz="2200" dirty="0" smtClean="0"/>
              <a:t>Use exact model to rank components according to Loss due to Lack of Preparation (</a:t>
            </a:r>
            <a:r>
              <a:rPr lang="en-US" sz="2200" dirty="0" smtClean="0">
                <a:sym typeface="Symbol"/>
              </a:rPr>
              <a:t>) ; select top 5 components</a:t>
            </a:r>
          </a:p>
          <a:p>
            <a:pPr marL="457200" indent="-457200" eaLnBrk="1" fontAlgn="auto" hangingPunct="1">
              <a:spcBef>
                <a:spcPts val="0"/>
              </a:spcBef>
              <a:spcAft>
                <a:spcPts val="1800"/>
              </a:spcAft>
              <a:buSzPct val="100000"/>
              <a:buFont typeface="+mj-lt"/>
              <a:buAutoNum type="arabicPeriod"/>
              <a:defRPr/>
            </a:pPr>
            <a:r>
              <a:rPr lang="en-US" sz="2200" dirty="0" smtClean="0">
                <a:sym typeface="Symbol"/>
              </a:rPr>
              <a:t>Use 5-factor model to rank components according to approximate ; select top 5 components</a:t>
            </a:r>
          </a:p>
          <a:p>
            <a:pPr marL="457200" indent="-457200" eaLnBrk="1" fontAlgn="auto" hangingPunct="1">
              <a:spcBef>
                <a:spcPts val="0"/>
              </a:spcBef>
              <a:spcAft>
                <a:spcPts val="1800"/>
              </a:spcAft>
              <a:buSzPct val="100000"/>
              <a:buFont typeface="+mj-lt"/>
              <a:buAutoNum type="arabicPeriod"/>
              <a:defRPr/>
            </a:pPr>
            <a:r>
              <a:rPr lang="en-US" sz="2200" dirty="0" smtClean="0">
                <a:sym typeface="Symbol"/>
              </a:rPr>
              <a:t>Compute percent difference in the loss due to suboptimal preparation.</a:t>
            </a:r>
          </a:p>
          <a:p>
            <a:pPr marL="274320" indent="-274320" eaLnBrk="1" fontAlgn="auto" hangingPunct="1">
              <a:spcAft>
                <a:spcPts val="0"/>
              </a:spcAft>
              <a:buFont typeface="Wingdings"/>
              <a:buChar char=""/>
              <a:defRPr/>
            </a:pPr>
            <a:endParaRPr lang="en-US" dirty="0"/>
          </a:p>
        </p:txBody>
      </p:sp>
      <p:sp>
        <p:nvSpPr>
          <p:cNvPr id="376835"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581AF67-7656-4AEA-AC88-A66057EC8CB5}"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Effectiveness of 5-Factor Model</a:t>
            </a:r>
            <a:endParaRPr lang="en-US" dirty="0"/>
          </a:p>
        </p:txBody>
      </p:sp>
      <p:sp>
        <p:nvSpPr>
          <p:cNvPr id="378882" name="Content Placeholder 2"/>
          <p:cNvSpPr>
            <a:spLocks noGrp="1"/>
          </p:cNvSpPr>
          <p:nvPr>
            <p:ph sz="quarter" idx="1"/>
          </p:nvPr>
        </p:nvSpPr>
        <p:spPr>
          <a:xfrm>
            <a:off x="457200" y="1600200"/>
            <a:ext cx="8077200" cy="4873625"/>
          </a:xfrm>
        </p:spPr>
        <p:txBody>
          <a:bodyPr/>
          <a:lstStyle/>
          <a:p>
            <a:pPr eaLnBrk="1" hangingPunct="1"/>
            <a:r>
              <a:rPr lang="en-US" b="1" smtClean="0"/>
              <a:t>Numerical Study Results</a:t>
            </a:r>
            <a:r>
              <a:rPr lang="en-US" smtClean="0"/>
              <a:t>:  For situations where</a:t>
            </a:r>
          </a:p>
          <a:p>
            <a:pPr eaLnBrk="1" hangingPunct="1">
              <a:buFont typeface="Wingdings" pitchFamily="2" charset="2"/>
              <a:buNone/>
            </a:pPr>
            <a:endParaRPr lang="en-US" sz="300" smtClean="0"/>
          </a:p>
          <a:p>
            <a:pPr lvl="1" eaLnBrk="1" hangingPunct="1"/>
            <a:r>
              <a:rPr lang="en-US" smtClean="0"/>
              <a:t>A is the larger firm</a:t>
            </a:r>
          </a:p>
          <a:p>
            <a:pPr lvl="1" eaLnBrk="1" hangingPunct="1"/>
            <a:r>
              <a:rPr lang="en-US" smtClean="0"/>
              <a:t>A is more profitable and has more valuable market share</a:t>
            </a:r>
          </a:p>
          <a:p>
            <a:pPr lvl="1" eaLnBrk="1" hangingPunct="1"/>
            <a:r>
              <a:rPr lang="en-US" smtClean="0"/>
              <a:t>Backup capacity is less than total market</a:t>
            </a:r>
          </a:p>
          <a:p>
            <a:pPr lvl="1" eaLnBrk="1" hangingPunct="1"/>
            <a:endParaRPr lang="en-US" sz="1100" smtClean="0"/>
          </a:p>
          <a:p>
            <a:pPr eaLnBrk="1" hangingPunct="1">
              <a:buFont typeface="Wingdings" pitchFamily="2" charset="2"/>
              <a:buNone/>
            </a:pPr>
            <a:r>
              <a:rPr lang="en-US" smtClean="0"/>
              <a:t>	the 5-Factor model results in 2% error on average</a:t>
            </a:r>
          </a:p>
          <a:p>
            <a:pPr eaLnBrk="1" hangingPunct="1">
              <a:buFont typeface="Wingdings" pitchFamily="2" charset="2"/>
              <a:buNone/>
            </a:pPr>
            <a:endParaRPr lang="en-US" smtClean="0"/>
          </a:p>
          <a:p>
            <a:pPr eaLnBrk="1" hangingPunct="1"/>
            <a:r>
              <a:rPr lang="en-US" b="1" smtClean="0"/>
              <a:t>Conclusion</a:t>
            </a:r>
            <a:r>
              <a:rPr lang="en-US" smtClean="0"/>
              <a:t>: if we can estimate the information captured in the 5-Factor model, we can accurately identify the riskiest components in a supply chain.</a:t>
            </a:r>
          </a:p>
        </p:txBody>
      </p:sp>
      <p:sp>
        <p:nvSpPr>
          <p:cNvPr id="378883"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73A2010-C3C2-4A2D-83F8-3F887286DE24}"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p:txBody>
          <a:bodyPr>
            <a:normAutofit fontScale="90000"/>
          </a:bodyPr>
          <a:lstStyle/>
          <a:p>
            <a:pPr eaLnBrk="1" fontAlgn="auto" hangingPunct="1">
              <a:spcAft>
                <a:spcPts val="0"/>
              </a:spcAft>
              <a:defRPr/>
            </a:pPr>
            <a:r>
              <a:rPr lang="en-US" dirty="0" smtClean="0"/>
              <a:t>Numerical Studies –</a:t>
            </a:r>
            <a:br>
              <a:rPr lang="en-US" dirty="0" smtClean="0"/>
            </a:br>
            <a:r>
              <a:rPr lang="en-US" sz="2200" b="1" dirty="0" smtClean="0"/>
              <a:t>5-factor Regression Model vs. Optimal Preparation</a:t>
            </a:r>
            <a:endParaRPr lang="en-US" sz="2200" dirty="0"/>
          </a:p>
        </p:txBody>
      </p:sp>
      <p:graphicFrame>
        <p:nvGraphicFramePr>
          <p:cNvPr id="11" name="Chart 10"/>
          <p:cNvGraphicFramePr/>
          <p:nvPr/>
        </p:nvGraphicFramePr>
        <p:xfrm>
          <a:off x="381000" y="1219200"/>
          <a:ext cx="7467600" cy="51816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1676400" y="6381750"/>
            <a:ext cx="5867400" cy="369888"/>
          </a:xfrm>
          <a:prstGeom prst="rect">
            <a:avLst/>
          </a:prstGeom>
          <a:noFill/>
        </p:spPr>
        <p:txBody>
          <a:bodyPr>
            <a:spAutoFit/>
          </a:bodyPr>
          <a:lstStyle/>
          <a:p>
            <a:pPr>
              <a:defRPr/>
            </a:pPr>
            <a:r>
              <a:rPr lang="en-US" sz="1800" b="1" dirty="0">
                <a:solidFill>
                  <a:prstClr val="black"/>
                </a:solidFill>
                <a:latin typeface="+mn-lt"/>
                <a:cs typeface="+mn-cs"/>
              </a:rPr>
              <a:t>Number of factors within the regression model</a:t>
            </a:r>
          </a:p>
        </p:txBody>
      </p:sp>
      <p:sp>
        <p:nvSpPr>
          <p:cNvPr id="18" name="Oval 17"/>
          <p:cNvSpPr/>
          <p:nvPr/>
        </p:nvSpPr>
        <p:spPr>
          <a:xfrm>
            <a:off x="1981200" y="4648200"/>
            <a:ext cx="4572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81" name="TextBox 18"/>
          <p:cNvSpPr txBox="1">
            <a:spLocks noChangeArrowheads="1"/>
          </p:cNvSpPr>
          <p:nvPr/>
        </p:nvSpPr>
        <p:spPr bwMode="auto">
          <a:xfrm>
            <a:off x="2438400" y="1600200"/>
            <a:ext cx="6248400" cy="923925"/>
          </a:xfrm>
          <a:prstGeom prst="rect">
            <a:avLst/>
          </a:prstGeom>
          <a:noFill/>
          <a:ln w="9525">
            <a:noFill/>
            <a:miter lim="800000"/>
            <a:headEnd/>
            <a:tailEnd/>
          </a:ln>
        </p:spPr>
        <p:txBody>
          <a:bodyPr>
            <a:spAutoFit/>
          </a:bodyPr>
          <a:lstStyle/>
          <a:p>
            <a:r>
              <a:rPr lang="en-US" sz="1800" b="1">
                <a:solidFill>
                  <a:srgbClr val="000000"/>
                </a:solidFill>
              </a:rPr>
              <a:t>Average percent loss of Firm A's expected profit due to suboptimal </a:t>
            </a:r>
            <a:r>
              <a:rPr lang="en-US" sz="1800" b="1"/>
              <a:t>preparation based on reduced regression models</a:t>
            </a:r>
            <a:endParaRPr lang="en-US" sz="1800" b="1">
              <a:solidFill>
                <a:srgbClr val="000000"/>
              </a:solidFill>
            </a:endParaRPr>
          </a:p>
          <a:p>
            <a:endParaRPr lang="en-US" sz="1800"/>
          </a:p>
        </p:txBody>
      </p:sp>
      <p:pic>
        <p:nvPicPr>
          <p:cNvPr id="79882" name="Picture 2"/>
          <p:cNvPicPr>
            <a:picLocks noChangeAspect="1" noChangeArrowheads="1"/>
          </p:cNvPicPr>
          <p:nvPr/>
        </p:nvPicPr>
        <p:blipFill>
          <a:blip r:embed="rId6"/>
          <a:srcRect/>
          <a:stretch>
            <a:fillRect/>
          </a:stretch>
        </p:blipFill>
        <p:spPr bwMode="auto">
          <a:xfrm>
            <a:off x="457200" y="3581400"/>
            <a:ext cx="495300" cy="647700"/>
          </a:xfrm>
          <a:prstGeom prst="rect">
            <a:avLst/>
          </a:prstGeom>
          <a:noFill/>
          <a:ln w="9525">
            <a:noFill/>
            <a:miter lim="800000"/>
            <a:headEnd/>
            <a:tailEnd/>
          </a:ln>
        </p:spPr>
      </p:pic>
      <p:sp>
        <p:nvSpPr>
          <p:cNvPr id="79883" name="TextBox 20"/>
          <p:cNvSpPr txBox="1">
            <a:spLocks noChangeArrowheads="1"/>
          </p:cNvSpPr>
          <p:nvPr/>
        </p:nvSpPr>
        <p:spPr bwMode="auto">
          <a:xfrm>
            <a:off x="2244725" y="1733550"/>
            <a:ext cx="269875" cy="400050"/>
          </a:xfrm>
          <a:prstGeom prst="rect">
            <a:avLst/>
          </a:prstGeom>
          <a:noFill/>
          <a:ln w="9525">
            <a:noFill/>
            <a:miter lim="800000"/>
            <a:headEnd/>
            <a:tailEnd/>
          </a:ln>
        </p:spPr>
        <p:txBody>
          <a:bodyPr wrap="none">
            <a:spAutoFit/>
          </a:bodyPr>
          <a:lstStyle/>
          <a:p>
            <a:pPr algn="r"/>
            <a:r>
              <a:rPr lang="en-US" b="1"/>
              <a:t>:</a:t>
            </a:r>
          </a:p>
        </p:txBody>
      </p:sp>
      <p:grpSp>
        <p:nvGrpSpPr>
          <p:cNvPr id="79884" name="Group 26"/>
          <p:cNvGrpSpPr>
            <a:grpSpLocks/>
          </p:cNvGrpSpPr>
          <p:nvPr/>
        </p:nvGrpSpPr>
        <p:grpSpPr bwMode="auto">
          <a:xfrm>
            <a:off x="3733800" y="3124200"/>
            <a:ext cx="4800600" cy="1754188"/>
            <a:chOff x="3733800" y="3351074"/>
            <a:chExt cx="4800600" cy="1754326"/>
          </a:xfrm>
        </p:grpSpPr>
        <p:grpSp>
          <p:nvGrpSpPr>
            <p:cNvPr id="79889" name="Group 8"/>
            <p:cNvGrpSpPr>
              <a:grpSpLocks/>
            </p:cNvGrpSpPr>
            <p:nvPr/>
          </p:nvGrpSpPr>
          <p:grpSpPr bwMode="auto">
            <a:xfrm>
              <a:off x="3733800" y="3351074"/>
              <a:ext cx="4800600" cy="1754326"/>
              <a:chOff x="3691324" y="2480608"/>
              <a:chExt cx="3620122" cy="1754326"/>
            </a:xfrm>
          </p:grpSpPr>
          <p:sp>
            <p:nvSpPr>
              <p:cNvPr id="79892" name="TextBox 4"/>
              <p:cNvSpPr txBox="1">
                <a:spLocks noChangeArrowheads="1"/>
              </p:cNvSpPr>
              <p:nvPr/>
            </p:nvSpPr>
            <p:spPr bwMode="auto">
              <a:xfrm>
                <a:off x="4034849" y="2480608"/>
                <a:ext cx="3276597" cy="1754326"/>
              </a:xfrm>
              <a:prstGeom prst="rect">
                <a:avLst/>
              </a:prstGeom>
              <a:noFill/>
              <a:ln w="9525">
                <a:noFill/>
                <a:miter lim="800000"/>
                <a:headEnd/>
                <a:tailEnd/>
              </a:ln>
            </p:spPr>
            <p:txBody>
              <a:bodyPr>
                <a:spAutoFit/>
              </a:bodyPr>
              <a:lstStyle/>
              <a:p>
                <a:r>
                  <a:rPr lang="en-US" sz="1800"/>
                  <a:t>Considering Firm A’s first </a:t>
                </a:r>
                <a:r>
                  <a:rPr lang="en-US" sz="1800" u="sng"/>
                  <a:t>FIVE</a:t>
                </a:r>
              </a:p>
              <a:p>
                <a:r>
                  <a:rPr lang="en-US" sz="1800"/>
                  <a:t>components under the most risk</a:t>
                </a:r>
              </a:p>
              <a:p>
                <a:endParaRPr lang="en-US" sz="1800"/>
              </a:p>
              <a:p>
                <a:r>
                  <a:rPr lang="en-US" sz="1800"/>
                  <a:t>Considering Firm A’s first </a:t>
                </a:r>
                <a:r>
                  <a:rPr lang="en-US" sz="1800" u="sng"/>
                  <a:t>TEN</a:t>
                </a:r>
              </a:p>
              <a:p>
                <a:r>
                  <a:rPr lang="en-US" sz="1800"/>
                  <a:t>components under the most risk</a:t>
                </a:r>
              </a:p>
              <a:p>
                <a:endParaRPr lang="en-US" sz="1800"/>
              </a:p>
            </p:txBody>
          </p:sp>
          <p:sp>
            <p:nvSpPr>
              <p:cNvPr id="79893" name="Isosceles Triangle 13"/>
              <p:cNvSpPr>
                <a:spLocks noChangeArrowheads="1"/>
              </p:cNvSpPr>
              <p:nvPr/>
            </p:nvSpPr>
            <p:spPr bwMode="auto">
              <a:xfrm>
                <a:off x="3691324" y="2709208"/>
                <a:ext cx="114925" cy="152400"/>
              </a:xfrm>
              <a:prstGeom prst="triangle">
                <a:avLst>
                  <a:gd name="adj" fmla="val 50000"/>
                </a:avLst>
              </a:prstGeom>
              <a:solidFill>
                <a:schemeClr val="tx1"/>
              </a:solidFill>
              <a:ln w="9525" algn="ctr">
                <a:solidFill>
                  <a:schemeClr val="tx1"/>
                </a:solidFill>
                <a:round/>
                <a:headEnd/>
                <a:tailEnd/>
              </a:ln>
            </p:spPr>
            <p:txBody>
              <a:bodyPr/>
              <a:lstStyle/>
              <a:p>
                <a:endParaRPr lang="en-US" sz="1800" b="1"/>
              </a:p>
            </p:txBody>
          </p:sp>
          <p:sp>
            <p:nvSpPr>
              <p:cNvPr id="79894" name="Rectangle 14"/>
              <p:cNvSpPr>
                <a:spLocks noChangeArrowheads="1"/>
              </p:cNvSpPr>
              <p:nvPr/>
            </p:nvSpPr>
            <p:spPr bwMode="auto">
              <a:xfrm>
                <a:off x="3691324" y="3549134"/>
                <a:ext cx="114925" cy="152400"/>
              </a:xfrm>
              <a:prstGeom prst="rect">
                <a:avLst/>
              </a:prstGeom>
              <a:solidFill>
                <a:schemeClr val="accent2"/>
              </a:solidFill>
              <a:ln w="9525" algn="ctr">
                <a:solidFill>
                  <a:schemeClr val="accent2"/>
                </a:solidFill>
                <a:round/>
                <a:headEnd/>
                <a:tailEnd/>
              </a:ln>
            </p:spPr>
            <p:txBody>
              <a:bodyPr/>
              <a:lstStyle/>
              <a:p>
                <a:endParaRPr lang="en-US" sz="1800" b="1"/>
              </a:p>
            </p:txBody>
          </p:sp>
        </p:grpSp>
        <p:sp>
          <p:nvSpPr>
            <p:cNvPr id="79890" name="TextBox 21"/>
            <p:cNvSpPr txBox="1">
              <a:spLocks noChangeArrowheads="1"/>
            </p:cNvSpPr>
            <p:nvPr/>
          </p:nvSpPr>
          <p:spPr bwMode="auto">
            <a:xfrm>
              <a:off x="3997574" y="3429000"/>
              <a:ext cx="269626" cy="400110"/>
            </a:xfrm>
            <a:prstGeom prst="rect">
              <a:avLst/>
            </a:prstGeom>
            <a:noFill/>
            <a:ln w="9525">
              <a:noFill/>
              <a:miter lim="800000"/>
              <a:headEnd/>
              <a:tailEnd/>
            </a:ln>
          </p:spPr>
          <p:txBody>
            <a:bodyPr wrap="none">
              <a:spAutoFit/>
            </a:bodyPr>
            <a:lstStyle/>
            <a:p>
              <a:pPr algn="r"/>
              <a:r>
                <a:rPr lang="en-US" b="1"/>
                <a:t>:</a:t>
              </a:r>
            </a:p>
          </p:txBody>
        </p:sp>
        <p:sp>
          <p:nvSpPr>
            <p:cNvPr id="79891" name="TextBox 22"/>
            <p:cNvSpPr txBox="1">
              <a:spLocks noChangeArrowheads="1"/>
            </p:cNvSpPr>
            <p:nvPr/>
          </p:nvSpPr>
          <p:spPr bwMode="auto">
            <a:xfrm>
              <a:off x="3997574" y="4248090"/>
              <a:ext cx="269626" cy="400110"/>
            </a:xfrm>
            <a:prstGeom prst="rect">
              <a:avLst/>
            </a:prstGeom>
            <a:noFill/>
            <a:ln w="9525">
              <a:noFill/>
              <a:miter lim="800000"/>
              <a:headEnd/>
              <a:tailEnd/>
            </a:ln>
          </p:spPr>
          <p:txBody>
            <a:bodyPr wrap="none">
              <a:spAutoFit/>
            </a:bodyPr>
            <a:lstStyle/>
            <a:p>
              <a:pPr algn="r"/>
              <a:r>
                <a:rPr lang="en-US" b="1"/>
                <a:t>:</a:t>
              </a:r>
            </a:p>
          </p:txBody>
        </p:sp>
      </p:grpSp>
      <p:graphicFrame>
        <p:nvGraphicFramePr>
          <p:cNvPr id="79875" name="Object 3"/>
          <p:cNvGraphicFramePr>
            <a:graphicFrameLocks noChangeAspect="1"/>
          </p:cNvGraphicFramePr>
          <p:nvPr/>
        </p:nvGraphicFramePr>
        <p:xfrm>
          <a:off x="1676400" y="1647825"/>
          <a:ext cx="679450" cy="561975"/>
        </p:xfrm>
        <a:graphic>
          <a:graphicData uri="http://schemas.openxmlformats.org/presentationml/2006/ole">
            <p:oleObj spid="_x0000_s79875" name="Equation" r:id="rId7" imgW="291960" imgH="241200" progId="Equation.3">
              <p:embed/>
            </p:oleObj>
          </a:graphicData>
        </a:graphic>
      </p:graphicFrame>
      <p:sp>
        <p:nvSpPr>
          <p:cNvPr id="79885" name="Slide Number Placeholder 2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64EA8BB-60CB-4A05-896A-0C787588983C}" type="slidenum">
              <a:rPr lang="en-US" smtClean="0"/>
              <a:pPr/>
              <a:t>25</a:t>
            </a:fld>
            <a:endParaRPr lang="en-US" smtClean="0"/>
          </a:p>
        </p:txBody>
      </p:sp>
      <p:grpSp>
        <p:nvGrpSpPr>
          <p:cNvPr id="29" name="Group 28"/>
          <p:cNvGrpSpPr>
            <a:grpSpLocks/>
          </p:cNvGrpSpPr>
          <p:nvPr/>
        </p:nvGrpSpPr>
        <p:grpSpPr bwMode="auto">
          <a:xfrm>
            <a:off x="457200" y="1524000"/>
            <a:ext cx="8077200" cy="5181600"/>
            <a:chOff x="457200" y="1524000"/>
            <a:chExt cx="8077200" cy="5181600"/>
          </a:xfrm>
        </p:grpSpPr>
        <p:sp>
          <p:nvSpPr>
            <p:cNvPr id="79887" name="TextBox 24"/>
            <p:cNvSpPr txBox="1">
              <a:spLocks noChangeArrowheads="1"/>
            </p:cNvSpPr>
            <p:nvPr/>
          </p:nvSpPr>
          <p:spPr bwMode="auto">
            <a:xfrm>
              <a:off x="457200" y="1524000"/>
              <a:ext cx="8077200" cy="3785652"/>
            </a:xfrm>
            <a:prstGeom prst="rect">
              <a:avLst/>
            </a:prstGeom>
            <a:solidFill>
              <a:schemeClr val="bg1"/>
            </a:solidFill>
            <a:ln w="9525">
              <a:solidFill>
                <a:schemeClr val="bg1"/>
              </a:solidFill>
              <a:miter lim="800000"/>
              <a:headEnd/>
              <a:tailEnd/>
            </a:ln>
          </p:spPr>
          <p:txBody>
            <a:bodyPr>
              <a:spAutoFit/>
            </a:bodyPr>
            <a:lstStyle/>
            <a:p>
              <a:pPr algn="ctr"/>
              <a:endParaRPr lang="en-US" sz="2400"/>
            </a:p>
            <a:p>
              <a:pPr algn="ctr"/>
              <a:endParaRPr lang="en-US" sz="2400"/>
            </a:p>
            <a:p>
              <a:pPr algn="ctr"/>
              <a:endParaRPr lang="en-US" sz="2400" b="1"/>
            </a:p>
            <a:p>
              <a:pPr algn="ctr"/>
              <a:r>
                <a:rPr lang="en-US" sz="2400" b="1"/>
                <a:t>The 5-factor model captures the main drivers of risk</a:t>
              </a:r>
            </a:p>
            <a:p>
              <a:pPr algn="ctr"/>
              <a:endParaRPr lang="en-US" sz="800" b="1"/>
            </a:p>
            <a:p>
              <a:pPr algn="ctr"/>
              <a:r>
                <a:rPr lang="en-US" sz="2400" b="1"/>
                <a:t>due to lack of preparation; as such it is a guide for</a:t>
              </a:r>
            </a:p>
            <a:p>
              <a:pPr algn="ctr"/>
              <a:endParaRPr lang="en-US" sz="800" b="1"/>
            </a:p>
            <a:p>
              <a:pPr algn="ctr"/>
              <a:r>
                <a:rPr lang="en-US" sz="2400" b="1"/>
                <a:t>focusing preparedness activities on the appropriate</a:t>
              </a:r>
            </a:p>
            <a:p>
              <a:pPr algn="ctr"/>
              <a:endParaRPr lang="en-US" sz="800" b="1"/>
            </a:p>
            <a:p>
              <a:pPr algn="ctr"/>
              <a:r>
                <a:rPr lang="en-US" sz="2400" b="1"/>
                <a:t>set of components.</a:t>
              </a:r>
              <a:endParaRPr lang="en-US" sz="2400"/>
            </a:p>
            <a:p>
              <a:pPr algn="ctr"/>
              <a:endParaRPr lang="en-US" sz="2400"/>
            </a:p>
            <a:p>
              <a:pPr algn="ctr"/>
              <a:endParaRPr lang="en-US" sz="2400"/>
            </a:p>
          </p:txBody>
        </p:sp>
        <p:sp>
          <p:nvSpPr>
            <p:cNvPr id="28" name="Rectangle 27"/>
            <p:cNvSpPr/>
            <p:nvPr/>
          </p:nvSpPr>
          <p:spPr>
            <a:xfrm>
              <a:off x="838200" y="5181600"/>
              <a:ext cx="7162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82978" name="Picture 2" descr="C:\Program Files\Microsoft Office\MEDIA\OFFICE12\Bullets\BD10253_.gif"/>
          <p:cNvPicPr>
            <a:picLocks noChangeAspect="1" noChangeArrowheads="1" noCrop="1"/>
          </p:cNvPicPr>
          <p:nvPr/>
        </p:nvPicPr>
        <p:blipFill>
          <a:blip r:embed="rId4"/>
          <a:srcRect/>
          <a:stretch>
            <a:fillRect/>
          </a:stretch>
        </p:blipFill>
        <p:spPr bwMode="auto">
          <a:xfrm>
            <a:off x="619125" y="1981200"/>
            <a:ext cx="142875" cy="142875"/>
          </a:xfrm>
          <a:prstGeom prst="rect">
            <a:avLst/>
          </a:prstGeom>
          <a:noFill/>
          <a:ln w="9525">
            <a:noFill/>
            <a:miter lim="800000"/>
            <a:headEnd/>
            <a:tailEnd/>
          </a:ln>
        </p:spPr>
      </p:pic>
      <p:sp>
        <p:nvSpPr>
          <p:cNvPr id="382979" name="TextBox 6"/>
          <p:cNvSpPr txBox="1">
            <a:spLocks noChangeArrowheads="1"/>
          </p:cNvSpPr>
          <p:nvPr/>
        </p:nvSpPr>
        <p:spPr bwMode="auto">
          <a:xfrm>
            <a:off x="817563" y="1824038"/>
            <a:ext cx="2001837" cy="461962"/>
          </a:xfrm>
          <a:prstGeom prst="rect">
            <a:avLst/>
          </a:prstGeom>
          <a:noFill/>
          <a:ln w="9525">
            <a:noFill/>
            <a:miter lim="800000"/>
            <a:headEnd/>
            <a:tailEnd/>
          </a:ln>
        </p:spPr>
        <p:txBody>
          <a:bodyPr wrap="none">
            <a:spAutoFit/>
          </a:bodyPr>
          <a:lstStyle/>
          <a:p>
            <a:r>
              <a:rPr lang="en-US" sz="2400" b="1" i="1"/>
              <a:t>Speed Policies</a:t>
            </a:r>
          </a:p>
        </p:txBody>
      </p:sp>
      <p:grpSp>
        <p:nvGrpSpPr>
          <p:cNvPr id="20" name="Group 19"/>
          <p:cNvGrpSpPr>
            <a:grpSpLocks/>
          </p:cNvGrpSpPr>
          <p:nvPr/>
        </p:nvGrpSpPr>
        <p:grpSpPr bwMode="auto">
          <a:xfrm>
            <a:off x="609600" y="2586038"/>
            <a:ext cx="2970213" cy="461962"/>
            <a:chOff x="609600" y="2433935"/>
            <a:chExt cx="2969717" cy="461665"/>
          </a:xfrm>
        </p:grpSpPr>
        <p:pic>
          <p:nvPicPr>
            <p:cNvPr id="382989" name="Picture 2" descr="C:\Program Files\Microsoft Office\MEDIA\OFFICE12\Bullets\BD10253_.gif"/>
            <p:cNvPicPr>
              <a:picLocks noChangeAspect="1" noChangeArrowheads="1" noCrop="1"/>
            </p:cNvPicPr>
            <p:nvPr/>
          </p:nvPicPr>
          <p:blipFill>
            <a:blip r:embed="rId4"/>
            <a:srcRect/>
            <a:stretch>
              <a:fillRect/>
            </a:stretch>
          </p:blipFill>
          <p:spPr bwMode="auto">
            <a:xfrm>
              <a:off x="609600" y="2590800"/>
              <a:ext cx="142875" cy="142875"/>
            </a:xfrm>
            <a:prstGeom prst="rect">
              <a:avLst/>
            </a:prstGeom>
            <a:noFill/>
            <a:ln w="9525">
              <a:noFill/>
              <a:miter lim="800000"/>
              <a:headEnd/>
              <a:tailEnd/>
            </a:ln>
          </p:spPr>
        </p:pic>
        <p:sp>
          <p:nvSpPr>
            <p:cNvPr id="382990" name="TextBox 10"/>
            <p:cNvSpPr txBox="1">
              <a:spLocks noChangeArrowheads="1"/>
            </p:cNvSpPr>
            <p:nvPr/>
          </p:nvSpPr>
          <p:spPr bwMode="auto">
            <a:xfrm>
              <a:off x="807404" y="2433935"/>
              <a:ext cx="2771913" cy="461665"/>
            </a:xfrm>
            <a:prstGeom prst="rect">
              <a:avLst/>
            </a:prstGeom>
            <a:noFill/>
            <a:ln w="9525">
              <a:noFill/>
              <a:miter lim="800000"/>
              <a:headEnd/>
              <a:tailEnd/>
            </a:ln>
          </p:spPr>
          <p:txBody>
            <a:bodyPr wrap="none">
              <a:spAutoFit/>
            </a:bodyPr>
            <a:lstStyle/>
            <a:p>
              <a:r>
                <a:rPr lang="en-US" sz="2400" b="1" i="1"/>
                <a:t>Forecasting Policies</a:t>
              </a:r>
            </a:p>
          </p:txBody>
        </p:sp>
      </p:grpSp>
      <p:grpSp>
        <p:nvGrpSpPr>
          <p:cNvPr id="21" name="Group 20"/>
          <p:cNvGrpSpPr>
            <a:grpSpLocks/>
          </p:cNvGrpSpPr>
          <p:nvPr/>
        </p:nvGrpSpPr>
        <p:grpSpPr bwMode="auto">
          <a:xfrm>
            <a:off x="609600" y="3348038"/>
            <a:ext cx="3694113" cy="461962"/>
            <a:chOff x="609600" y="3043535"/>
            <a:chExt cx="3694274" cy="461665"/>
          </a:xfrm>
        </p:grpSpPr>
        <p:pic>
          <p:nvPicPr>
            <p:cNvPr id="382987" name="Picture 2" descr="C:\Program Files\Microsoft Office\MEDIA\OFFICE12\Bullets\BD10253_.gif"/>
            <p:cNvPicPr>
              <a:picLocks noChangeAspect="1" noChangeArrowheads="1" noCrop="1"/>
            </p:cNvPicPr>
            <p:nvPr/>
          </p:nvPicPr>
          <p:blipFill>
            <a:blip r:embed="rId4"/>
            <a:srcRect/>
            <a:stretch>
              <a:fillRect/>
            </a:stretch>
          </p:blipFill>
          <p:spPr bwMode="auto">
            <a:xfrm>
              <a:off x="609600" y="3200400"/>
              <a:ext cx="142875" cy="142875"/>
            </a:xfrm>
            <a:prstGeom prst="rect">
              <a:avLst/>
            </a:prstGeom>
            <a:noFill/>
            <a:ln w="9525">
              <a:noFill/>
              <a:miter lim="800000"/>
              <a:headEnd/>
              <a:tailEnd/>
            </a:ln>
          </p:spPr>
        </p:pic>
        <p:sp>
          <p:nvSpPr>
            <p:cNvPr id="382988" name="TextBox 12"/>
            <p:cNvSpPr txBox="1">
              <a:spLocks noChangeArrowheads="1"/>
            </p:cNvSpPr>
            <p:nvPr/>
          </p:nvSpPr>
          <p:spPr bwMode="auto">
            <a:xfrm>
              <a:off x="807404" y="3043535"/>
              <a:ext cx="3496470" cy="461665"/>
            </a:xfrm>
            <a:prstGeom prst="rect">
              <a:avLst/>
            </a:prstGeom>
            <a:noFill/>
            <a:ln w="9525">
              <a:noFill/>
              <a:miter lim="800000"/>
              <a:headEnd/>
              <a:tailEnd/>
            </a:ln>
          </p:spPr>
          <p:txBody>
            <a:bodyPr wrap="none">
              <a:spAutoFit/>
            </a:bodyPr>
            <a:lstStyle/>
            <a:p>
              <a:r>
                <a:rPr lang="en-US" sz="2400" b="1" i="1"/>
                <a:t>Customer Loyalty Policies</a:t>
              </a:r>
            </a:p>
          </p:txBody>
        </p:sp>
      </p:grpSp>
      <p:grpSp>
        <p:nvGrpSpPr>
          <p:cNvPr id="22" name="Group 21"/>
          <p:cNvGrpSpPr>
            <a:grpSpLocks/>
          </p:cNvGrpSpPr>
          <p:nvPr/>
        </p:nvGrpSpPr>
        <p:grpSpPr bwMode="auto">
          <a:xfrm>
            <a:off x="609600" y="4110038"/>
            <a:ext cx="3609975" cy="461962"/>
            <a:chOff x="609600" y="3653135"/>
            <a:chExt cx="3609315" cy="461665"/>
          </a:xfrm>
        </p:grpSpPr>
        <p:pic>
          <p:nvPicPr>
            <p:cNvPr id="382985" name="Picture 2" descr="C:\Program Files\Microsoft Office\MEDIA\OFFICE12\Bullets\BD10253_.gif"/>
            <p:cNvPicPr>
              <a:picLocks noChangeAspect="1" noChangeArrowheads="1" noCrop="1"/>
            </p:cNvPicPr>
            <p:nvPr/>
          </p:nvPicPr>
          <p:blipFill>
            <a:blip r:embed="rId4"/>
            <a:srcRect/>
            <a:stretch>
              <a:fillRect/>
            </a:stretch>
          </p:blipFill>
          <p:spPr bwMode="auto">
            <a:xfrm>
              <a:off x="609600" y="3810000"/>
              <a:ext cx="142875" cy="142875"/>
            </a:xfrm>
            <a:prstGeom prst="rect">
              <a:avLst/>
            </a:prstGeom>
            <a:noFill/>
            <a:ln w="9525">
              <a:noFill/>
              <a:miter lim="800000"/>
              <a:headEnd/>
              <a:tailEnd/>
            </a:ln>
          </p:spPr>
        </p:pic>
        <p:sp>
          <p:nvSpPr>
            <p:cNvPr id="382986" name="TextBox 14"/>
            <p:cNvSpPr txBox="1">
              <a:spLocks noChangeArrowheads="1"/>
            </p:cNvSpPr>
            <p:nvPr/>
          </p:nvSpPr>
          <p:spPr bwMode="auto">
            <a:xfrm>
              <a:off x="807404" y="3653135"/>
              <a:ext cx="3411511" cy="461665"/>
            </a:xfrm>
            <a:prstGeom prst="rect">
              <a:avLst/>
            </a:prstGeom>
            <a:noFill/>
            <a:ln w="9525">
              <a:noFill/>
              <a:miter lim="800000"/>
              <a:headEnd/>
              <a:tailEnd/>
            </a:ln>
          </p:spPr>
          <p:txBody>
            <a:bodyPr wrap="none">
              <a:spAutoFit/>
            </a:bodyPr>
            <a:lstStyle/>
            <a:p>
              <a:r>
                <a:rPr lang="en-US" sz="2400" b="1" i="1"/>
                <a:t>Backup Capacity Policies</a:t>
              </a:r>
            </a:p>
          </p:txBody>
        </p:sp>
      </p:grpSp>
      <p:sp>
        <p:nvSpPr>
          <p:cNvPr id="382983" name="Slide Number Placeholder 2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376772C1-338C-499D-8410-4C872D7D29ED}" type="slidenum">
              <a:rPr lang="en-US" smtClean="0"/>
              <a:pPr/>
              <a:t>26</a:t>
            </a:fld>
            <a:endParaRPr lang="en-US" smtClean="0"/>
          </a:p>
        </p:txBody>
      </p:sp>
      <p:sp>
        <p:nvSpPr>
          <p:cNvPr id="27" name="Title 1"/>
          <p:cNvSpPr>
            <a:spLocks noGrp="1"/>
          </p:cNvSpPr>
          <p:nvPr>
            <p:ph type="title"/>
          </p:nvPr>
        </p:nvSpPr>
        <p:spPr/>
        <p:txBody>
          <a:bodyPr/>
          <a:lstStyle/>
          <a:p>
            <a:pPr eaLnBrk="1" fontAlgn="auto" hangingPunct="1">
              <a:spcAft>
                <a:spcPts val="0"/>
              </a:spcAft>
              <a:defRPr/>
            </a:pPr>
            <a:r>
              <a:rPr lang="en-US" dirty="0" smtClean="0"/>
              <a:t>Preparation Strategies</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85026" name="Picture 2" descr="C:\Program Files\Microsoft Office\MEDIA\OFFICE12\Bullets\BD10253_.gif"/>
          <p:cNvPicPr>
            <a:picLocks noChangeAspect="1" noChangeArrowheads="1" noCrop="1"/>
          </p:cNvPicPr>
          <p:nvPr/>
        </p:nvPicPr>
        <p:blipFill>
          <a:blip r:embed="rId4"/>
          <a:srcRect/>
          <a:stretch>
            <a:fillRect/>
          </a:stretch>
        </p:blipFill>
        <p:spPr bwMode="auto">
          <a:xfrm>
            <a:off x="619125" y="1981200"/>
            <a:ext cx="142875" cy="142875"/>
          </a:xfrm>
          <a:prstGeom prst="rect">
            <a:avLst/>
          </a:prstGeom>
          <a:noFill/>
          <a:ln w="9525">
            <a:noFill/>
            <a:miter lim="800000"/>
            <a:headEnd/>
            <a:tailEnd/>
          </a:ln>
        </p:spPr>
      </p:pic>
      <p:sp>
        <p:nvSpPr>
          <p:cNvPr id="385027" name="TextBox 6"/>
          <p:cNvSpPr txBox="1">
            <a:spLocks noChangeArrowheads="1"/>
          </p:cNvSpPr>
          <p:nvPr/>
        </p:nvSpPr>
        <p:spPr bwMode="auto">
          <a:xfrm>
            <a:off x="817563" y="1824038"/>
            <a:ext cx="2001837" cy="461962"/>
          </a:xfrm>
          <a:prstGeom prst="rect">
            <a:avLst/>
          </a:prstGeom>
          <a:noFill/>
          <a:ln w="9525">
            <a:noFill/>
            <a:miter lim="800000"/>
            <a:headEnd/>
            <a:tailEnd/>
          </a:ln>
        </p:spPr>
        <p:txBody>
          <a:bodyPr wrap="none">
            <a:spAutoFit/>
          </a:bodyPr>
          <a:lstStyle/>
          <a:p>
            <a:r>
              <a:rPr lang="en-US" sz="2400" b="1" i="1"/>
              <a:t>Speed Policies</a:t>
            </a:r>
          </a:p>
        </p:txBody>
      </p:sp>
      <p:grpSp>
        <p:nvGrpSpPr>
          <p:cNvPr id="2" name="Group 19"/>
          <p:cNvGrpSpPr>
            <a:grpSpLocks/>
          </p:cNvGrpSpPr>
          <p:nvPr/>
        </p:nvGrpSpPr>
        <p:grpSpPr bwMode="auto">
          <a:xfrm>
            <a:off x="609600" y="2433638"/>
            <a:ext cx="2970213" cy="461962"/>
            <a:chOff x="609600" y="2433935"/>
            <a:chExt cx="2969717" cy="461665"/>
          </a:xfrm>
        </p:grpSpPr>
        <p:pic>
          <p:nvPicPr>
            <p:cNvPr id="385041" name="Picture 2" descr="C:\Program Files\Microsoft Office\MEDIA\OFFICE12\Bullets\BD10253_.gif"/>
            <p:cNvPicPr>
              <a:picLocks noChangeAspect="1" noChangeArrowheads="1" noCrop="1"/>
            </p:cNvPicPr>
            <p:nvPr/>
          </p:nvPicPr>
          <p:blipFill>
            <a:blip r:embed="rId4"/>
            <a:srcRect/>
            <a:stretch>
              <a:fillRect/>
            </a:stretch>
          </p:blipFill>
          <p:spPr bwMode="auto">
            <a:xfrm>
              <a:off x="609600" y="2590800"/>
              <a:ext cx="142875" cy="142875"/>
            </a:xfrm>
            <a:prstGeom prst="rect">
              <a:avLst/>
            </a:prstGeom>
            <a:noFill/>
            <a:ln w="9525">
              <a:noFill/>
              <a:miter lim="800000"/>
              <a:headEnd/>
              <a:tailEnd/>
            </a:ln>
          </p:spPr>
        </p:pic>
        <p:sp>
          <p:nvSpPr>
            <p:cNvPr id="385042" name="TextBox 10"/>
            <p:cNvSpPr txBox="1">
              <a:spLocks noChangeArrowheads="1"/>
            </p:cNvSpPr>
            <p:nvPr/>
          </p:nvSpPr>
          <p:spPr bwMode="auto">
            <a:xfrm>
              <a:off x="807404" y="2433935"/>
              <a:ext cx="2771913" cy="461665"/>
            </a:xfrm>
            <a:prstGeom prst="rect">
              <a:avLst/>
            </a:prstGeom>
            <a:noFill/>
            <a:ln w="9525">
              <a:noFill/>
              <a:miter lim="800000"/>
              <a:headEnd/>
              <a:tailEnd/>
            </a:ln>
          </p:spPr>
          <p:txBody>
            <a:bodyPr wrap="none">
              <a:spAutoFit/>
            </a:bodyPr>
            <a:lstStyle/>
            <a:p>
              <a:r>
                <a:rPr lang="en-US" sz="2400" b="1" i="1"/>
                <a:t>Forecasting Policies</a:t>
              </a:r>
            </a:p>
          </p:txBody>
        </p:sp>
      </p:grpSp>
      <p:grpSp>
        <p:nvGrpSpPr>
          <p:cNvPr id="3" name="Group 20"/>
          <p:cNvGrpSpPr>
            <a:grpSpLocks/>
          </p:cNvGrpSpPr>
          <p:nvPr/>
        </p:nvGrpSpPr>
        <p:grpSpPr bwMode="auto">
          <a:xfrm>
            <a:off x="609600" y="3043238"/>
            <a:ext cx="3694113" cy="461962"/>
            <a:chOff x="609600" y="3043535"/>
            <a:chExt cx="3694274" cy="461665"/>
          </a:xfrm>
        </p:grpSpPr>
        <p:pic>
          <p:nvPicPr>
            <p:cNvPr id="385039" name="Picture 2" descr="C:\Program Files\Microsoft Office\MEDIA\OFFICE12\Bullets\BD10253_.gif"/>
            <p:cNvPicPr>
              <a:picLocks noChangeAspect="1" noChangeArrowheads="1" noCrop="1"/>
            </p:cNvPicPr>
            <p:nvPr/>
          </p:nvPicPr>
          <p:blipFill>
            <a:blip r:embed="rId4"/>
            <a:srcRect/>
            <a:stretch>
              <a:fillRect/>
            </a:stretch>
          </p:blipFill>
          <p:spPr bwMode="auto">
            <a:xfrm>
              <a:off x="609600" y="3200400"/>
              <a:ext cx="142875" cy="142875"/>
            </a:xfrm>
            <a:prstGeom prst="rect">
              <a:avLst/>
            </a:prstGeom>
            <a:noFill/>
            <a:ln w="9525">
              <a:noFill/>
              <a:miter lim="800000"/>
              <a:headEnd/>
              <a:tailEnd/>
            </a:ln>
          </p:spPr>
        </p:pic>
        <p:sp>
          <p:nvSpPr>
            <p:cNvPr id="385040" name="TextBox 12"/>
            <p:cNvSpPr txBox="1">
              <a:spLocks noChangeArrowheads="1"/>
            </p:cNvSpPr>
            <p:nvPr/>
          </p:nvSpPr>
          <p:spPr bwMode="auto">
            <a:xfrm>
              <a:off x="807404" y="3043535"/>
              <a:ext cx="3496470" cy="461665"/>
            </a:xfrm>
            <a:prstGeom prst="rect">
              <a:avLst/>
            </a:prstGeom>
            <a:noFill/>
            <a:ln w="9525">
              <a:noFill/>
              <a:miter lim="800000"/>
              <a:headEnd/>
              <a:tailEnd/>
            </a:ln>
          </p:spPr>
          <p:txBody>
            <a:bodyPr wrap="none">
              <a:spAutoFit/>
            </a:bodyPr>
            <a:lstStyle/>
            <a:p>
              <a:r>
                <a:rPr lang="en-US" sz="2400" b="1" i="1"/>
                <a:t>Customer Loyalty Policies</a:t>
              </a:r>
            </a:p>
          </p:txBody>
        </p:sp>
      </p:grpSp>
      <p:grpSp>
        <p:nvGrpSpPr>
          <p:cNvPr id="4" name="Group 21"/>
          <p:cNvGrpSpPr>
            <a:grpSpLocks/>
          </p:cNvGrpSpPr>
          <p:nvPr/>
        </p:nvGrpSpPr>
        <p:grpSpPr bwMode="auto">
          <a:xfrm>
            <a:off x="609600" y="3652838"/>
            <a:ext cx="3609975" cy="461962"/>
            <a:chOff x="609600" y="3653135"/>
            <a:chExt cx="3609315" cy="461665"/>
          </a:xfrm>
        </p:grpSpPr>
        <p:pic>
          <p:nvPicPr>
            <p:cNvPr id="385037" name="Picture 2" descr="C:\Program Files\Microsoft Office\MEDIA\OFFICE12\Bullets\BD10253_.gif"/>
            <p:cNvPicPr>
              <a:picLocks noChangeAspect="1" noChangeArrowheads="1" noCrop="1"/>
            </p:cNvPicPr>
            <p:nvPr/>
          </p:nvPicPr>
          <p:blipFill>
            <a:blip r:embed="rId4"/>
            <a:srcRect/>
            <a:stretch>
              <a:fillRect/>
            </a:stretch>
          </p:blipFill>
          <p:spPr bwMode="auto">
            <a:xfrm>
              <a:off x="609600" y="3810000"/>
              <a:ext cx="142875" cy="142875"/>
            </a:xfrm>
            <a:prstGeom prst="rect">
              <a:avLst/>
            </a:prstGeom>
            <a:noFill/>
            <a:ln w="9525">
              <a:noFill/>
              <a:miter lim="800000"/>
              <a:headEnd/>
              <a:tailEnd/>
            </a:ln>
          </p:spPr>
        </p:pic>
        <p:sp>
          <p:nvSpPr>
            <p:cNvPr id="385038" name="TextBox 14"/>
            <p:cNvSpPr txBox="1">
              <a:spLocks noChangeArrowheads="1"/>
            </p:cNvSpPr>
            <p:nvPr/>
          </p:nvSpPr>
          <p:spPr bwMode="auto">
            <a:xfrm>
              <a:off x="807404" y="3653135"/>
              <a:ext cx="3411511" cy="461665"/>
            </a:xfrm>
            <a:prstGeom prst="rect">
              <a:avLst/>
            </a:prstGeom>
            <a:noFill/>
            <a:ln w="9525">
              <a:noFill/>
              <a:miter lim="800000"/>
              <a:headEnd/>
              <a:tailEnd/>
            </a:ln>
          </p:spPr>
          <p:txBody>
            <a:bodyPr wrap="none">
              <a:spAutoFit/>
            </a:bodyPr>
            <a:lstStyle/>
            <a:p>
              <a:r>
                <a:rPr lang="en-US" sz="2400" b="1" i="1"/>
                <a:t>Backup Capacity Policies</a:t>
              </a:r>
            </a:p>
          </p:txBody>
        </p:sp>
      </p:grpSp>
      <p:sp>
        <p:nvSpPr>
          <p:cNvPr id="16" name="TextBox 15"/>
          <p:cNvSpPr txBox="1">
            <a:spLocks noChangeArrowheads="1"/>
          </p:cNvSpPr>
          <p:nvPr/>
        </p:nvSpPr>
        <p:spPr bwMode="auto">
          <a:xfrm>
            <a:off x="830263" y="2262188"/>
            <a:ext cx="7323137" cy="862012"/>
          </a:xfrm>
          <a:prstGeom prst="rect">
            <a:avLst/>
          </a:prstGeom>
          <a:solidFill>
            <a:schemeClr val="bg1"/>
          </a:solidFill>
          <a:ln w="9525">
            <a:noFill/>
            <a:miter lim="800000"/>
            <a:headEnd/>
            <a:tailEnd/>
          </a:ln>
        </p:spPr>
        <p:txBody>
          <a:bodyPr>
            <a:spAutoFit/>
          </a:bodyPr>
          <a:lstStyle/>
          <a:p>
            <a:pPr marL="457200" indent="-457200">
              <a:buFontTx/>
              <a:buAutoNum type="arabicParenBoth"/>
            </a:pPr>
            <a:r>
              <a:rPr lang="en-US" i="1"/>
              <a:t>Install monitoring processes on key components.</a:t>
            </a:r>
          </a:p>
          <a:p>
            <a:pPr marL="457200" indent="-457200">
              <a:buFontTx/>
              <a:buAutoNum type="arabicParenBoth"/>
            </a:pPr>
            <a:endParaRPr lang="en-US" sz="1000"/>
          </a:p>
          <a:p>
            <a:pPr marL="457200" indent="-457200">
              <a:buFontTx/>
              <a:buAutoNum type="arabicParenBoth"/>
            </a:pPr>
            <a:r>
              <a:rPr lang="en-US" i="1"/>
              <a:t>Build a company-wide culture of awareness and communication.</a:t>
            </a:r>
          </a:p>
        </p:txBody>
      </p:sp>
      <p:sp>
        <p:nvSpPr>
          <p:cNvPr id="23" name="TextBox 22"/>
          <p:cNvSpPr txBox="1">
            <a:spLocks noChangeArrowheads="1"/>
          </p:cNvSpPr>
          <p:nvPr/>
        </p:nvSpPr>
        <p:spPr bwMode="auto">
          <a:xfrm>
            <a:off x="830263" y="3481388"/>
            <a:ext cx="7323137" cy="1785937"/>
          </a:xfrm>
          <a:prstGeom prst="rect">
            <a:avLst/>
          </a:prstGeom>
          <a:solidFill>
            <a:schemeClr val="bg1"/>
          </a:solidFill>
          <a:ln w="9525">
            <a:noFill/>
            <a:miter lim="800000"/>
            <a:headEnd/>
            <a:tailEnd/>
          </a:ln>
        </p:spPr>
        <p:txBody>
          <a:bodyPr>
            <a:spAutoFit/>
          </a:bodyPr>
          <a:lstStyle/>
          <a:p>
            <a:pPr marL="457200" indent="-457200">
              <a:buFontTx/>
              <a:buAutoNum type="arabicParenBoth"/>
            </a:pPr>
            <a:r>
              <a:rPr lang="en-US" i="1"/>
              <a:t>Exceed customer expectations.</a:t>
            </a:r>
            <a:endParaRPr lang="en-US"/>
          </a:p>
          <a:p>
            <a:pPr marL="457200" indent="-457200">
              <a:buFontTx/>
              <a:buAutoNum type="arabicParenBoth"/>
            </a:pPr>
            <a:endParaRPr lang="en-US" sz="1000"/>
          </a:p>
          <a:p>
            <a:pPr marL="457200" indent="-457200">
              <a:buFontTx/>
              <a:buAutoNum type="arabicParenBoth"/>
            </a:pPr>
            <a:r>
              <a:rPr lang="en-US" i="1"/>
              <a:t>Pay great attention to unhappy customer.</a:t>
            </a:r>
          </a:p>
          <a:p>
            <a:pPr marL="457200" indent="-457200">
              <a:buFontTx/>
              <a:buAutoNum type="arabicParenBoth"/>
            </a:pPr>
            <a:endParaRPr lang="en-US" sz="1000" i="1"/>
          </a:p>
          <a:p>
            <a:pPr marL="457200" indent="-457200">
              <a:buFontTx/>
              <a:buAutoNum type="arabicParenBoth"/>
            </a:pPr>
            <a:r>
              <a:rPr lang="en-US" i="1"/>
              <a:t>Know the required level of customer service.</a:t>
            </a:r>
          </a:p>
          <a:p>
            <a:pPr marL="457200" indent="-457200">
              <a:buFontTx/>
              <a:buAutoNum type="arabicParenBoth"/>
            </a:pPr>
            <a:endParaRPr lang="en-US" sz="1000" i="1"/>
          </a:p>
          <a:p>
            <a:pPr marL="457200" indent="-457200">
              <a:buFontTx/>
              <a:buAutoNum type="arabicParenBoth"/>
            </a:pPr>
            <a:r>
              <a:rPr lang="en-US" i="1"/>
              <a:t>Discounts.</a:t>
            </a:r>
            <a:endParaRPr lang="en-US"/>
          </a:p>
        </p:txBody>
      </p:sp>
      <p:sp>
        <p:nvSpPr>
          <p:cNvPr id="24" name="TextBox 23"/>
          <p:cNvSpPr txBox="1">
            <a:spLocks noChangeArrowheads="1"/>
          </p:cNvSpPr>
          <p:nvPr/>
        </p:nvSpPr>
        <p:spPr bwMode="auto">
          <a:xfrm>
            <a:off x="838200" y="4114800"/>
            <a:ext cx="7323138" cy="1784350"/>
          </a:xfrm>
          <a:prstGeom prst="rect">
            <a:avLst/>
          </a:prstGeom>
          <a:solidFill>
            <a:schemeClr val="bg1"/>
          </a:solidFill>
          <a:ln w="9525">
            <a:noFill/>
            <a:miter lim="800000"/>
            <a:headEnd/>
            <a:tailEnd/>
          </a:ln>
        </p:spPr>
        <p:txBody>
          <a:bodyPr>
            <a:spAutoFit/>
          </a:bodyPr>
          <a:lstStyle/>
          <a:p>
            <a:pPr marL="457200" indent="-457200">
              <a:buFontTx/>
              <a:buAutoNum type="arabicParenBoth"/>
            </a:pPr>
            <a:r>
              <a:rPr lang="en-US" i="1"/>
              <a:t>Multi-sourcing.</a:t>
            </a:r>
          </a:p>
          <a:p>
            <a:pPr marL="457200" indent="-457200">
              <a:buFontTx/>
              <a:buAutoNum type="arabicParenBoth"/>
            </a:pPr>
            <a:endParaRPr lang="en-US" sz="1000"/>
          </a:p>
          <a:p>
            <a:pPr marL="457200" indent="-457200">
              <a:buFontTx/>
              <a:buAutoNum type="arabicParenBoth"/>
            </a:pPr>
            <a:r>
              <a:rPr lang="en-US" i="1"/>
              <a:t>Contractually obligate suppliers to be able to deliver more.</a:t>
            </a:r>
          </a:p>
          <a:p>
            <a:pPr marL="457200" indent="-457200">
              <a:buFontTx/>
              <a:buAutoNum type="arabicParenBoth"/>
            </a:pPr>
            <a:endParaRPr lang="en-US" sz="1000" i="1"/>
          </a:p>
          <a:p>
            <a:pPr marL="457200" indent="-457200">
              <a:buFontTx/>
              <a:buAutoNum type="arabicParenBoth"/>
            </a:pPr>
            <a:r>
              <a:rPr lang="en-US" i="1"/>
              <a:t>Make products more flexible.</a:t>
            </a:r>
          </a:p>
          <a:p>
            <a:pPr marL="457200" indent="-457200">
              <a:buFontTx/>
              <a:buAutoNum type="arabicParenBoth"/>
            </a:pPr>
            <a:endParaRPr lang="en-US" sz="1000" i="1"/>
          </a:p>
          <a:p>
            <a:pPr marL="457200" indent="-457200">
              <a:buFontTx/>
              <a:buAutoNum type="arabicParenBoth"/>
            </a:pPr>
            <a:r>
              <a:rPr lang="en-US" i="1"/>
              <a:t>Cultivate process and organizational flexibility.</a:t>
            </a:r>
          </a:p>
        </p:txBody>
      </p:sp>
      <p:sp>
        <p:nvSpPr>
          <p:cNvPr id="385034" name="Slide Number Placeholder 2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93F559E-10A9-4B23-A4BA-D2B16CE3647E}" type="slidenum">
              <a:rPr lang="en-US" smtClean="0"/>
              <a:pPr/>
              <a:t>27</a:t>
            </a:fld>
            <a:endParaRPr lang="en-US" smtClean="0"/>
          </a:p>
        </p:txBody>
      </p:sp>
      <p:sp>
        <p:nvSpPr>
          <p:cNvPr id="27" name="Title 1"/>
          <p:cNvSpPr>
            <a:spLocks noGrp="1"/>
          </p:cNvSpPr>
          <p:nvPr>
            <p:ph type="title"/>
          </p:nvPr>
        </p:nvSpPr>
        <p:spPr/>
        <p:txBody>
          <a:bodyPr/>
          <a:lstStyle/>
          <a:p>
            <a:pPr eaLnBrk="1" fontAlgn="auto" hangingPunct="1">
              <a:spcAft>
                <a:spcPts val="0"/>
              </a:spcAft>
              <a:defRPr/>
            </a:pPr>
            <a:r>
              <a:rPr lang="en-US" dirty="0" smtClean="0"/>
              <a:t>Preparedness Policies</a:t>
            </a:r>
            <a:endParaRPr lang="en-US" dirty="0"/>
          </a:p>
        </p:txBody>
      </p:sp>
      <p:sp>
        <p:nvSpPr>
          <p:cNvPr id="19" name="TextBox 18"/>
          <p:cNvSpPr txBox="1">
            <a:spLocks noChangeArrowheads="1"/>
          </p:cNvSpPr>
          <p:nvPr/>
        </p:nvSpPr>
        <p:spPr bwMode="auto">
          <a:xfrm>
            <a:off x="830263" y="2867025"/>
            <a:ext cx="7323137" cy="1323975"/>
          </a:xfrm>
          <a:prstGeom prst="rect">
            <a:avLst/>
          </a:prstGeom>
          <a:solidFill>
            <a:schemeClr val="bg1"/>
          </a:solidFill>
          <a:ln w="9525">
            <a:noFill/>
            <a:miter lim="800000"/>
            <a:headEnd/>
            <a:tailEnd/>
          </a:ln>
        </p:spPr>
        <p:txBody>
          <a:bodyPr>
            <a:spAutoFit/>
          </a:bodyPr>
          <a:lstStyle/>
          <a:p>
            <a:pPr marL="457200" indent="-457200">
              <a:buFontTx/>
              <a:buAutoNum type="arabicParenBoth"/>
            </a:pPr>
            <a:r>
              <a:rPr lang="en-US" i="1"/>
              <a:t>Use historical data to estimate likelihood of classes of events (natural disasters, fires, economic failures,…).</a:t>
            </a:r>
          </a:p>
          <a:p>
            <a:pPr marL="457200" indent="-457200">
              <a:buFontTx/>
              <a:buAutoNum type="arabicParenBoth"/>
            </a:pPr>
            <a:r>
              <a:rPr lang="en-US" i="1"/>
              <a:t>Use bill of material to construct probabilities of product disruptions from forecasts of component disruptions.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6"/>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9"/>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linds(horizont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3"/>
                                        </p:tgtEl>
                                        <p:attrNameLst>
                                          <p:attrName>style.visibility</p:attrName>
                                        </p:attrNameLst>
                                      </p:cBhvr>
                                      <p:to>
                                        <p:strVal val="hidden"/>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3" grpId="0" animBg="1"/>
      <p:bldP spid="23" grpId="1" animBg="1"/>
      <p:bldP spid="24" grpId="0" animBg="1"/>
      <p:bldP spid="24" grpId="1" animBg="1"/>
      <p:bldP spid="19" grpId="0" animBg="1"/>
      <p:bldP spid="1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Content Placeholder 2"/>
          <p:cNvSpPr>
            <a:spLocks noGrp="1"/>
          </p:cNvSpPr>
          <p:nvPr>
            <p:ph sz="quarter" idx="1"/>
          </p:nvPr>
        </p:nvSpPr>
        <p:spPr>
          <a:xfrm>
            <a:off x="457200" y="1600200"/>
            <a:ext cx="7467600" cy="1295400"/>
          </a:xfrm>
        </p:spPr>
        <p:txBody>
          <a:bodyPr/>
          <a:lstStyle/>
          <a:p>
            <a:pPr eaLnBrk="1" hangingPunct="1"/>
            <a:r>
              <a:rPr lang="en-US" smtClean="0"/>
              <a:t>Extend our analysis from a business-to-business environment to a </a:t>
            </a:r>
            <a:r>
              <a:rPr lang="en-US" b="1" smtClean="0"/>
              <a:t>business-to-consumer</a:t>
            </a:r>
            <a:r>
              <a:rPr lang="en-US" smtClean="0"/>
              <a:t> environment.</a:t>
            </a:r>
          </a:p>
          <a:p>
            <a:pPr eaLnBrk="1" hangingPunct="1"/>
            <a:endParaRPr lang="en-US" smtClean="0"/>
          </a:p>
          <a:p>
            <a:pPr eaLnBrk="1" hangingPunct="1"/>
            <a:endParaRPr lang="en-US" smtClean="0"/>
          </a:p>
        </p:txBody>
      </p:sp>
      <p:cxnSp>
        <p:nvCxnSpPr>
          <p:cNvPr id="4" name="Straight Connector 3"/>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1447800" y="2895600"/>
            <a:ext cx="5791200" cy="1295400"/>
          </a:xfrm>
          <a:prstGeom prst="rect">
            <a:avLst/>
          </a:prstGeom>
          <a:ln>
            <a:solidFill>
              <a:schemeClr val="tx1"/>
            </a:solidFill>
          </a:ln>
        </p:spPr>
        <p:txBody>
          <a:bodyPr>
            <a:normAutofit lnSpcReduction="10000"/>
          </a:bodyPr>
          <a:lstStyle/>
          <a:p>
            <a:pPr marL="274320" indent="-274320" algn="ctr" fontAlgn="auto">
              <a:spcBef>
                <a:spcPts val="600"/>
              </a:spcBef>
              <a:spcAft>
                <a:spcPts val="0"/>
              </a:spcAft>
              <a:buClr>
                <a:schemeClr val="accent1"/>
              </a:buClr>
              <a:buSzPct val="70000"/>
              <a:defRPr/>
            </a:pPr>
            <a:r>
              <a:rPr lang="en-US" sz="2400" dirty="0">
                <a:latin typeface="+mn-lt"/>
                <a:cs typeface="+mn-cs"/>
              </a:rPr>
              <a:t>Firms have no control over which</a:t>
            </a:r>
          </a:p>
          <a:p>
            <a:pPr marL="274320" indent="-274320" algn="ctr" fontAlgn="auto">
              <a:spcBef>
                <a:spcPts val="600"/>
              </a:spcBef>
              <a:spcAft>
                <a:spcPts val="0"/>
              </a:spcAft>
              <a:buClr>
                <a:schemeClr val="accent1"/>
              </a:buClr>
              <a:buSzPct val="70000"/>
              <a:defRPr/>
            </a:pPr>
            <a:r>
              <a:rPr lang="en-US" sz="2400" dirty="0">
                <a:latin typeface="+mn-lt"/>
                <a:cs typeface="+mn-cs"/>
              </a:rPr>
              <a:t>customers – existing or new – will have</a:t>
            </a:r>
          </a:p>
          <a:p>
            <a:pPr marL="274320" indent="-274320" algn="ctr" fontAlgn="auto">
              <a:spcBef>
                <a:spcPts val="600"/>
              </a:spcBef>
              <a:spcAft>
                <a:spcPts val="0"/>
              </a:spcAft>
              <a:buClr>
                <a:schemeClr val="accent1"/>
              </a:buClr>
              <a:buSzPct val="70000"/>
              <a:defRPr/>
            </a:pPr>
            <a:r>
              <a:rPr lang="en-US" sz="2400" dirty="0">
                <a:latin typeface="+mn-lt"/>
                <a:cs typeface="+mn-cs"/>
              </a:rPr>
              <a:t>their orders filled first. </a:t>
            </a:r>
          </a:p>
          <a:p>
            <a:pPr marL="274320" indent="-274320" algn="ctr" fontAlgn="auto">
              <a:spcBef>
                <a:spcPts val="600"/>
              </a:spcBef>
              <a:spcAft>
                <a:spcPts val="0"/>
              </a:spcAft>
              <a:buClr>
                <a:schemeClr val="accent1"/>
              </a:buClr>
              <a:buSzPct val="70000"/>
              <a:buFont typeface="Wingdings"/>
              <a:buChar char=""/>
              <a:defRPr/>
            </a:pPr>
            <a:endParaRPr lang="en-US" sz="2400" dirty="0">
              <a:latin typeface="+mn-lt"/>
              <a:cs typeface="+mn-cs"/>
            </a:endParaRPr>
          </a:p>
          <a:p>
            <a:pPr marL="274320" indent="-274320" algn="ctr" fontAlgn="auto">
              <a:spcBef>
                <a:spcPts val="600"/>
              </a:spcBef>
              <a:spcAft>
                <a:spcPts val="0"/>
              </a:spcAft>
              <a:buClr>
                <a:schemeClr val="accent1"/>
              </a:buClr>
              <a:buSzPct val="70000"/>
              <a:buFont typeface="Wingdings"/>
              <a:buChar char=""/>
              <a:defRPr/>
            </a:pPr>
            <a:endParaRPr lang="en-US" sz="2400" dirty="0">
              <a:latin typeface="+mn-lt"/>
              <a:cs typeface="+mn-cs"/>
            </a:endParaRPr>
          </a:p>
        </p:txBody>
      </p:sp>
      <p:sp>
        <p:nvSpPr>
          <p:cNvPr id="10" name="Title 1"/>
          <p:cNvSpPr>
            <a:spLocks noGrp="1"/>
          </p:cNvSpPr>
          <p:nvPr>
            <p:ph type="title"/>
          </p:nvPr>
        </p:nvSpPr>
        <p:spPr/>
        <p:txBody>
          <a:bodyPr/>
          <a:lstStyle/>
          <a:p>
            <a:pPr eaLnBrk="1" fontAlgn="auto" hangingPunct="1">
              <a:spcAft>
                <a:spcPts val="0"/>
              </a:spcAft>
              <a:defRPr/>
            </a:pPr>
            <a:r>
              <a:rPr lang="en-US" dirty="0" smtClean="0"/>
              <a:t>Future Work</a:t>
            </a:r>
            <a:endParaRPr lang="en-US" dirty="0"/>
          </a:p>
        </p:txBody>
      </p:sp>
      <p:grpSp>
        <p:nvGrpSpPr>
          <p:cNvPr id="2" name="Group 16"/>
          <p:cNvGrpSpPr/>
          <p:nvPr/>
        </p:nvGrpSpPr>
        <p:grpSpPr>
          <a:xfrm>
            <a:off x="1219200" y="2819400"/>
            <a:ext cx="6248400" cy="3124200"/>
            <a:chOff x="1219200" y="2743200"/>
            <a:chExt cx="6248400" cy="3124200"/>
          </a:xfrm>
          <a:solidFill>
            <a:schemeClr val="bg1"/>
          </a:solidFill>
        </p:grpSpPr>
        <p:sp>
          <p:nvSpPr>
            <p:cNvPr id="16" name="Rectangle 15"/>
            <p:cNvSpPr/>
            <p:nvPr/>
          </p:nvSpPr>
          <p:spPr>
            <a:xfrm>
              <a:off x="1219200" y="2743200"/>
              <a:ext cx="6248400" cy="31242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p:nvPr/>
          </p:nvGrpSpPr>
          <p:grpSpPr>
            <a:xfrm>
              <a:off x="2133600" y="2819400"/>
              <a:ext cx="4343400" cy="2932809"/>
              <a:chOff x="1981200" y="2819400"/>
              <a:chExt cx="4343400" cy="2932809"/>
            </a:xfrm>
            <a:grpFill/>
          </p:grpSpPr>
          <p:pic>
            <p:nvPicPr>
              <p:cNvPr id="204804" name="Picture 4"/>
              <p:cNvPicPr>
                <a:picLocks noChangeAspect="1" noChangeArrowheads="1"/>
              </p:cNvPicPr>
              <p:nvPr/>
            </p:nvPicPr>
            <p:blipFill>
              <a:blip r:embed="rId4"/>
              <a:srcRect/>
              <a:stretch>
                <a:fillRect/>
              </a:stretch>
            </p:blipFill>
            <p:spPr bwMode="auto">
              <a:xfrm>
                <a:off x="4191000" y="2819401"/>
                <a:ext cx="2133600" cy="2932808"/>
              </a:xfrm>
              <a:prstGeom prst="rect">
                <a:avLst/>
              </a:prstGeom>
              <a:grpFill/>
              <a:ln w="9525">
                <a:solidFill>
                  <a:schemeClr val="bg1"/>
                </a:solidFill>
                <a:miter lim="800000"/>
                <a:headEnd/>
                <a:tailEnd/>
              </a:ln>
              <a:effectLst/>
            </p:spPr>
          </p:pic>
          <p:pic>
            <p:nvPicPr>
              <p:cNvPr id="204805" name="Picture 5"/>
              <p:cNvPicPr>
                <a:picLocks noChangeAspect="1" noChangeArrowheads="1"/>
              </p:cNvPicPr>
              <p:nvPr/>
            </p:nvPicPr>
            <p:blipFill>
              <a:blip r:embed="rId5"/>
              <a:srcRect/>
              <a:stretch>
                <a:fillRect/>
              </a:stretch>
            </p:blipFill>
            <p:spPr bwMode="auto">
              <a:xfrm>
                <a:off x="1981200" y="2819400"/>
                <a:ext cx="2036241" cy="2924175"/>
              </a:xfrm>
              <a:prstGeom prst="rect">
                <a:avLst/>
              </a:prstGeom>
              <a:grpFill/>
              <a:ln w="9525">
                <a:solidFill>
                  <a:schemeClr val="bg1"/>
                </a:solidFill>
                <a:miter lim="800000"/>
                <a:headEnd/>
                <a:tailEnd/>
              </a:ln>
              <a:effectLst/>
            </p:spPr>
          </p:pic>
        </p:grpSp>
      </p:grpSp>
      <p:sp>
        <p:nvSpPr>
          <p:cNvPr id="387078" name="Slide Number Placeholder 1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503BC7B3-41DE-4399-A7A8-58161D762E55}" type="slidenum">
              <a:rPr lang="en-US" smtClean="0"/>
              <a:pPr/>
              <a:t>28</a:t>
            </a:fld>
            <a:endParaRPr lang="en-US"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par>
                          <p:cTn id="12" fill="hold">
                            <p:stCondLst>
                              <p:cond delay="0"/>
                            </p:stCondLst>
                            <p:childTnLst>
                              <p:par>
                                <p:cTn id="13" presetID="3"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Future Work</a:t>
            </a:r>
            <a:endParaRPr lang="en-US" dirty="0"/>
          </a:p>
        </p:txBody>
      </p:sp>
      <p:sp>
        <p:nvSpPr>
          <p:cNvPr id="389122" name="Content Placeholder 2"/>
          <p:cNvSpPr>
            <a:spLocks noGrp="1"/>
          </p:cNvSpPr>
          <p:nvPr>
            <p:ph sz="quarter" idx="1"/>
          </p:nvPr>
        </p:nvSpPr>
        <p:spPr>
          <a:xfrm>
            <a:off x="457200" y="1600200"/>
            <a:ext cx="7467600" cy="4873625"/>
          </a:xfrm>
        </p:spPr>
        <p:txBody>
          <a:bodyPr/>
          <a:lstStyle/>
          <a:p>
            <a:pPr eaLnBrk="1" hangingPunct="1"/>
            <a:r>
              <a:rPr lang="en-US" smtClean="0"/>
              <a:t>Evaluate impact of estimation errors on 5-Factor Model.</a:t>
            </a:r>
          </a:p>
          <a:p>
            <a:pPr eaLnBrk="1" hangingPunct="1"/>
            <a:endParaRPr lang="en-US" smtClean="0"/>
          </a:p>
          <a:p>
            <a:pPr eaLnBrk="1" hangingPunct="1"/>
            <a:r>
              <a:rPr lang="en-US" smtClean="0"/>
              <a:t>Are these still the right factors?  </a:t>
            </a:r>
          </a:p>
          <a:p>
            <a:pPr eaLnBrk="1" hangingPunct="1"/>
            <a:endParaRPr lang="en-US" smtClean="0"/>
          </a:p>
          <a:p>
            <a:pPr eaLnBrk="1" hangingPunct="1"/>
            <a:r>
              <a:rPr lang="en-US" smtClean="0"/>
              <a:t>How can we tailor risk metrics to </a:t>
            </a:r>
            <a:br>
              <a:rPr lang="en-US" smtClean="0"/>
            </a:br>
            <a:r>
              <a:rPr lang="en-US" smtClean="0"/>
              <a:t>competitive situations (e.g., smaller </a:t>
            </a:r>
            <a:br>
              <a:rPr lang="en-US" smtClean="0"/>
            </a:br>
            <a:r>
              <a:rPr lang="en-US" smtClean="0"/>
              <a:t>players for whom gain factors are </a:t>
            </a:r>
            <a:br>
              <a:rPr lang="en-US" smtClean="0"/>
            </a:br>
            <a:r>
              <a:rPr lang="en-US" smtClean="0"/>
              <a:t>more important)?</a:t>
            </a:r>
          </a:p>
        </p:txBody>
      </p:sp>
      <p:sp>
        <p:nvSpPr>
          <p:cNvPr id="389123"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B2CA3A6F-2E7E-47F6-ADD9-05665A1343EB}" type="slidenum">
              <a:rPr lang="en-US" smtClean="0"/>
              <a:pPr/>
              <a:t>29</a:t>
            </a:fld>
            <a:endParaRPr lang="en-US" smtClean="0"/>
          </a:p>
        </p:txBody>
      </p:sp>
      <p:pic>
        <p:nvPicPr>
          <p:cNvPr id="389124" name="Picture 3" descr="C:\Documents and Settings\Wallace  Hopp\Local Settings\Temporary Internet Files\Content.IE5\PQIDZTAC\MCj02953530000[1].wmf"/>
          <p:cNvPicPr>
            <a:picLocks noChangeAspect="1" noChangeArrowheads="1"/>
          </p:cNvPicPr>
          <p:nvPr/>
        </p:nvPicPr>
        <p:blipFill>
          <a:blip r:embed="rId3"/>
          <a:srcRect/>
          <a:stretch>
            <a:fillRect/>
          </a:stretch>
        </p:blipFill>
        <p:spPr bwMode="auto">
          <a:xfrm>
            <a:off x="6553200" y="3581400"/>
            <a:ext cx="1781175"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Taiwan Earthquake:  Intel vs. AMD</a:t>
            </a:r>
            <a:endParaRPr lang="en-US" dirty="0"/>
          </a:p>
        </p:txBody>
      </p:sp>
      <p:cxnSp>
        <p:nvCxnSpPr>
          <p:cNvPr id="4" name="Straight Connector 3"/>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4437" name="Slide Number Placeholder 1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8D61440-867C-4830-86C6-C692711896F7}" type="slidenum">
              <a:rPr lang="en-US" smtClean="0"/>
              <a:pPr/>
              <a:t>3</a:t>
            </a:fld>
            <a:endParaRPr lang="en-US" smtClean="0"/>
          </a:p>
        </p:txBody>
      </p:sp>
      <p:grpSp>
        <p:nvGrpSpPr>
          <p:cNvPr id="274438" name="Group 18"/>
          <p:cNvGrpSpPr>
            <a:grpSpLocks/>
          </p:cNvGrpSpPr>
          <p:nvPr/>
        </p:nvGrpSpPr>
        <p:grpSpPr bwMode="auto">
          <a:xfrm>
            <a:off x="533400" y="2743200"/>
            <a:ext cx="7796213" cy="1993900"/>
            <a:chOff x="762000" y="1968738"/>
            <a:chExt cx="7796212" cy="1993662"/>
          </a:xfrm>
        </p:grpSpPr>
        <p:graphicFrame>
          <p:nvGraphicFramePr>
            <p:cNvPr id="274434" name="Object 2"/>
            <p:cNvGraphicFramePr>
              <a:graphicFrameLocks noChangeAspect="1"/>
            </p:cNvGraphicFramePr>
            <p:nvPr/>
          </p:nvGraphicFramePr>
          <p:xfrm>
            <a:off x="762000" y="1968738"/>
            <a:ext cx="2438400" cy="1804670"/>
          </p:xfrm>
          <a:graphic>
            <a:graphicData uri="http://schemas.openxmlformats.org/presentationml/2006/ole">
              <p:oleObj spid="_x0000_s274434" name="Photo Editor Photo" r:id="rId5" imgW="3809524" imgH="2819794" progId="">
                <p:embed/>
              </p:oleObj>
            </a:graphicData>
          </a:graphic>
        </p:graphicFrame>
        <p:pic>
          <p:nvPicPr>
            <p:cNvPr id="274445" name="Picture 3"/>
            <p:cNvPicPr>
              <a:picLocks noChangeAspect="1" noChangeArrowheads="1"/>
            </p:cNvPicPr>
            <p:nvPr/>
          </p:nvPicPr>
          <p:blipFill>
            <a:blip r:embed="rId6"/>
            <a:srcRect/>
            <a:stretch>
              <a:fillRect/>
            </a:stretch>
          </p:blipFill>
          <p:spPr bwMode="auto">
            <a:xfrm>
              <a:off x="3352800" y="1981200"/>
              <a:ext cx="2209800" cy="1793511"/>
            </a:xfrm>
            <a:prstGeom prst="rect">
              <a:avLst/>
            </a:prstGeom>
            <a:noFill/>
            <a:ln w="9525">
              <a:noFill/>
              <a:miter lim="800000"/>
              <a:headEnd/>
              <a:tailEnd/>
            </a:ln>
          </p:spPr>
        </p:pic>
        <p:pic>
          <p:nvPicPr>
            <p:cNvPr id="274446" name="Picture 5"/>
            <p:cNvPicPr>
              <a:picLocks noChangeAspect="1" noChangeArrowheads="1"/>
            </p:cNvPicPr>
            <p:nvPr/>
          </p:nvPicPr>
          <p:blipFill>
            <a:blip r:embed="rId7"/>
            <a:srcRect/>
            <a:stretch>
              <a:fillRect/>
            </a:stretch>
          </p:blipFill>
          <p:spPr bwMode="auto">
            <a:xfrm>
              <a:off x="5562600" y="1972722"/>
              <a:ext cx="2995612" cy="1989678"/>
            </a:xfrm>
            <a:prstGeom prst="rect">
              <a:avLst/>
            </a:prstGeom>
            <a:noFill/>
            <a:ln w="9525">
              <a:noFill/>
              <a:miter lim="800000"/>
              <a:headEnd/>
              <a:tailEnd/>
            </a:ln>
          </p:spPr>
        </p:pic>
      </p:grpSp>
      <p:grpSp>
        <p:nvGrpSpPr>
          <p:cNvPr id="5" name="Group 27"/>
          <p:cNvGrpSpPr>
            <a:grpSpLocks/>
          </p:cNvGrpSpPr>
          <p:nvPr/>
        </p:nvGrpSpPr>
        <p:grpSpPr bwMode="auto">
          <a:xfrm>
            <a:off x="228600" y="1524000"/>
            <a:ext cx="8229600" cy="4114800"/>
            <a:chOff x="304800" y="1524000"/>
            <a:chExt cx="8229600" cy="4114800"/>
          </a:xfrm>
        </p:grpSpPr>
        <p:sp>
          <p:nvSpPr>
            <p:cNvPr id="25" name="Rectangle 24"/>
            <p:cNvSpPr/>
            <p:nvPr/>
          </p:nvSpPr>
          <p:spPr>
            <a:xfrm>
              <a:off x="304800" y="1524000"/>
              <a:ext cx="82296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4444" name="Picture 4"/>
            <p:cNvPicPr>
              <a:picLocks noChangeAspect="1" noChangeArrowheads="1"/>
            </p:cNvPicPr>
            <p:nvPr/>
          </p:nvPicPr>
          <p:blipFill>
            <a:blip r:embed="rId8"/>
            <a:srcRect/>
            <a:stretch>
              <a:fillRect/>
            </a:stretch>
          </p:blipFill>
          <p:spPr bwMode="auto">
            <a:xfrm>
              <a:off x="2209800" y="2057400"/>
              <a:ext cx="4572000" cy="3429000"/>
            </a:xfrm>
            <a:prstGeom prst="rect">
              <a:avLst/>
            </a:prstGeom>
            <a:noFill/>
            <a:ln w="9525">
              <a:noFill/>
              <a:miter lim="800000"/>
              <a:headEnd/>
              <a:tailEnd/>
            </a:ln>
          </p:spPr>
        </p:pic>
      </p:grpSp>
      <p:grpSp>
        <p:nvGrpSpPr>
          <p:cNvPr id="15" name="Group 14"/>
          <p:cNvGrpSpPr>
            <a:grpSpLocks/>
          </p:cNvGrpSpPr>
          <p:nvPr/>
        </p:nvGrpSpPr>
        <p:grpSpPr bwMode="auto">
          <a:xfrm>
            <a:off x="228600" y="1752600"/>
            <a:ext cx="8458200" cy="3810000"/>
            <a:chOff x="228600" y="1524000"/>
            <a:chExt cx="8458200" cy="3810000"/>
          </a:xfrm>
        </p:grpSpPr>
        <p:sp>
          <p:nvSpPr>
            <p:cNvPr id="14" name="Rectangle 13"/>
            <p:cNvSpPr/>
            <p:nvPr/>
          </p:nvSpPr>
          <p:spPr>
            <a:xfrm>
              <a:off x="228600" y="1524000"/>
              <a:ext cx="8458200" cy="381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20"/>
            <p:cNvSpPr>
              <a:spLocks noChangeArrowheads="1"/>
            </p:cNvSpPr>
            <p:nvPr/>
          </p:nvSpPr>
          <p:spPr bwMode="auto">
            <a:xfrm>
              <a:off x="609600" y="1828800"/>
              <a:ext cx="7696200" cy="3000375"/>
            </a:xfrm>
            <a:prstGeom prst="rect">
              <a:avLst/>
            </a:prstGeom>
            <a:noFill/>
            <a:ln w="9525">
              <a:noFill/>
              <a:miter lim="800000"/>
              <a:headEnd/>
              <a:tailEnd/>
            </a:ln>
          </p:spPr>
          <p:txBody>
            <a:bodyPr>
              <a:spAutoFit/>
            </a:bodyPr>
            <a:lstStyle/>
            <a:p>
              <a:pPr marL="228600" indent="-228600">
                <a:spcBef>
                  <a:spcPct val="50000"/>
                </a:spcBef>
                <a:buClr>
                  <a:schemeClr val="tx2"/>
                </a:buClr>
                <a:buSzPct val="150000"/>
                <a:buFont typeface="Arial" pitchFamily="34" charset="0"/>
                <a:buChar char="•"/>
                <a:defRPr/>
              </a:pPr>
              <a:r>
                <a:rPr lang="en-US" sz="1800" dirty="0">
                  <a:latin typeface="Arial" charset="0"/>
                </a:rPr>
                <a:t>AMD released the </a:t>
              </a:r>
              <a:r>
                <a:rPr lang="en-US" sz="1800" dirty="0" err="1">
                  <a:latin typeface="Arial" charset="0"/>
                </a:rPr>
                <a:t>Athlon</a:t>
              </a:r>
              <a:r>
                <a:rPr lang="en-US" sz="1800" dirty="0">
                  <a:latin typeface="Arial" charset="0"/>
                </a:rPr>
                <a:t> K7 in August 1999, giving it an edge over Intel’s leading Pentium III and positioning it to gain market share</a:t>
              </a:r>
            </a:p>
            <a:p>
              <a:pPr marL="228600" indent="-228600">
                <a:spcBef>
                  <a:spcPct val="50000"/>
                </a:spcBef>
                <a:buClr>
                  <a:schemeClr val="tx2"/>
                </a:buClr>
                <a:buSzPct val="150000"/>
                <a:buFont typeface="Arial" pitchFamily="34" charset="0"/>
                <a:buChar char="•"/>
                <a:defRPr/>
              </a:pPr>
              <a:r>
                <a:rPr lang="en-US" sz="1800" dirty="0">
                  <a:latin typeface="Arial" charset="0"/>
                </a:rPr>
                <a:t>In September 1999, the Taiwan earthquake shut off motherboard shipments for weeks. </a:t>
              </a:r>
            </a:p>
            <a:p>
              <a:pPr marL="636588" lvl="1" indent="-179388">
                <a:spcBef>
                  <a:spcPct val="50000"/>
                </a:spcBef>
                <a:buClr>
                  <a:schemeClr val="tx2"/>
                </a:buClr>
                <a:buSzPct val="100000"/>
                <a:buFont typeface="Arial" pitchFamily="34" charset="0"/>
                <a:buChar char="–"/>
                <a:defRPr/>
              </a:pPr>
              <a:r>
                <a:rPr lang="en-US" sz="1800" dirty="0">
                  <a:latin typeface="Arial" charset="0"/>
                </a:rPr>
                <a:t>All </a:t>
              </a:r>
              <a:r>
                <a:rPr lang="en-US" sz="1800" b="1" dirty="0">
                  <a:solidFill>
                    <a:schemeClr val="accent5">
                      <a:lumMod val="50000"/>
                    </a:schemeClr>
                  </a:solidFill>
                  <a:latin typeface="Arial" charset="0"/>
                </a:rPr>
                <a:t>AMD</a:t>
              </a:r>
              <a:r>
                <a:rPr lang="en-US" sz="1800" dirty="0">
                  <a:latin typeface="Arial" charset="0"/>
                </a:rPr>
                <a:t> </a:t>
              </a:r>
              <a:r>
                <a:rPr lang="en-US" sz="1800" i="1" dirty="0" err="1">
                  <a:latin typeface="Arial" charset="0"/>
                </a:rPr>
                <a:t>Athlon</a:t>
              </a:r>
              <a:r>
                <a:rPr lang="en-US" sz="1800" dirty="0">
                  <a:latin typeface="Arial" charset="0"/>
                </a:rPr>
                <a:t> motherboard facilities were located in Taiwan, while </a:t>
              </a:r>
              <a:r>
                <a:rPr lang="en-US" sz="1800" b="1" dirty="0">
                  <a:solidFill>
                    <a:schemeClr val="accent5">
                      <a:lumMod val="50000"/>
                    </a:schemeClr>
                  </a:solidFill>
                  <a:latin typeface="Arial" charset="0"/>
                </a:rPr>
                <a:t>Intel </a:t>
              </a:r>
              <a:r>
                <a:rPr lang="en-US" sz="1800" dirty="0">
                  <a:latin typeface="Arial" charset="0"/>
                </a:rPr>
                <a:t>had another </a:t>
              </a:r>
              <a:r>
                <a:rPr lang="en-US" sz="1800" i="1" dirty="0">
                  <a:latin typeface="Arial" charset="0"/>
                </a:rPr>
                <a:t>Pentium III</a:t>
              </a:r>
              <a:r>
                <a:rPr lang="en-US" sz="1800" dirty="0">
                  <a:latin typeface="Arial" charset="0"/>
                </a:rPr>
                <a:t> motherboard facility in Korea, which was sourcing semiconductor from Korean suppliers.</a:t>
              </a:r>
              <a:br>
                <a:rPr lang="en-US" sz="1800" dirty="0">
                  <a:latin typeface="Arial" charset="0"/>
                </a:rPr>
              </a:br>
              <a:endParaRPr lang="en-US" sz="1800" dirty="0">
                <a:latin typeface="Arial" charset="0"/>
              </a:endParaRPr>
            </a:p>
            <a:p>
              <a:pPr marL="228600" indent="-228600">
                <a:spcBef>
                  <a:spcPct val="50000"/>
                </a:spcBef>
                <a:buClr>
                  <a:schemeClr val="tx2"/>
                </a:buClr>
                <a:buSzPct val="150000"/>
                <a:buFont typeface="Arial" pitchFamily="34" charset="0"/>
                <a:buChar char="•"/>
                <a:defRPr/>
              </a:pPr>
              <a:r>
                <a:rPr lang="en-US" sz="1800" dirty="0">
                  <a:latin typeface="Arial" charset="0"/>
                </a:rPr>
                <a:t>AMD missed a golden opportunity to gain market share.</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Future Work</a:t>
            </a:r>
            <a:endParaRPr lang="en-US" dirty="0"/>
          </a:p>
        </p:txBody>
      </p:sp>
      <p:sp>
        <p:nvSpPr>
          <p:cNvPr id="391170" name="Content Placeholder 2"/>
          <p:cNvSpPr>
            <a:spLocks noGrp="1"/>
          </p:cNvSpPr>
          <p:nvPr>
            <p:ph sz="quarter" idx="1"/>
          </p:nvPr>
        </p:nvSpPr>
        <p:spPr>
          <a:xfrm>
            <a:off x="457200" y="1600200"/>
            <a:ext cx="7467600" cy="4873625"/>
          </a:xfrm>
        </p:spPr>
        <p:txBody>
          <a:bodyPr/>
          <a:lstStyle/>
          <a:p>
            <a:pPr eaLnBrk="1" hangingPunct="1"/>
            <a:r>
              <a:rPr lang="en-US" smtClean="0"/>
              <a:t>Link analytical modeling results of this line of research with empirical work on supply chain disruptions.</a:t>
            </a:r>
          </a:p>
          <a:p>
            <a:pPr eaLnBrk="1" hangingPunct="1"/>
            <a:endParaRPr lang="en-US" smtClean="0"/>
          </a:p>
          <a:p>
            <a:pPr eaLnBrk="1" hangingPunct="1"/>
            <a:r>
              <a:rPr lang="en-US" smtClean="0"/>
              <a:t>Find a proxy for strategic risk and </a:t>
            </a:r>
            <a:br>
              <a:rPr lang="en-US" smtClean="0"/>
            </a:br>
            <a:r>
              <a:rPr lang="en-US" smtClean="0"/>
              <a:t>see if it is correlated with the </a:t>
            </a:r>
            <a:br>
              <a:rPr lang="en-US" smtClean="0"/>
            </a:br>
            <a:r>
              <a:rPr lang="en-US" smtClean="0"/>
              <a:t>magnitude of the economic </a:t>
            </a:r>
            <a:br>
              <a:rPr lang="en-US" smtClean="0"/>
            </a:br>
            <a:r>
              <a:rPr lang="en-US" smtClean="0"/>
              <a:t>consequences.</a:t>
            </a:r>
          </a:p>
        </p:txBody>
      </p:sp>
      <p:sp>
        <p:nvSpPr>
          <p:cNvPr id="39117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35D3655-3BBC-4D3C-8AEE-8590263E0F97}" type="slidenum">
              <a:rPr lang="en-US" smtClean="0"/>
              <a:pPr/>
              <a:t>30</a:t>
            </a:fld>
            <a:endParaRPr lang="en-US" smtClean="0"/>
          </a:p>
        </p:txBody>
      </p:sp>
      <p:pic>
        <p:nvPicPr>
          <p:cNvPr id="391172" name="Picture 2" descr="C:\Documents and Settings\Wallace  Hopp\Local Settings\Temporary Internet Files\Content.IE5\4Q1ZZ6H9\MMj02840010000[1].gif"/>
          <p:cNvPicPr>
            <a:picLocks noChangeAspect="1" noChangeArrowheads="1" noCrop="1"/>
          </p:cNvPicPr>
          <p:nvPr/>
        </p:nvPicPr>
        <p:blipFill>
          <a:blip r:embed="rId3"/>
          <a:srcRect/>
          <a:stretch>
            <a:fillRect/>
          </a:stretch>
        </p:blipFill>
        <p:spPr bwMode="auto">
          <a:xfrm>
            <a:off x="5334000" y="3657600"/>
            <a:ext cx="2973388"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371600"/>
            <a:ext cx="7543800" cy="1295400"/>
          </a:xfrm>
        </p:spPr>
        <p:txBody>
          <a:bodyPr/>
          <a:lstStyle/>
          <a:p>
            <a:pPr algn="ctr" eaLnBrk="1" fontAlgn="auto" hangingPunct="1">
              <a:spcAft>
                <a:spcPts val="0"/>
              </a:spcAft>
              <a:defRPr/>
            </a:pPr>
            <a:r>
              <a:rPr lang="en-US" sz="4000" dirty="0" smtClean="0"/>
              <a:t>Thank you!</a:t>
            </a:r>
          </a:p>
        </p:txBody>
      </p:sp>
      <p:pic>
        <p:nvPicPr>
          <p:cNvPr id="393218" name="Picture 4"/>
          <p:cNvPicPr>
            <a:picLocks noChangeAspect="1" noChangeArrowheads="1"/>
          </p:cNvPicPr>
          <p:nvPr/>
        </p:nvPicPr>
        <p:blipFill>
          <a:blip r:embed="rId3"/>
          <a:srcRect/>
          <a:stretch>
            <a:fillRect/>
          </a:stretch>
        </p:blipFill>
        <p:spPr bwMode="auto">
          <a:xfrm>
            <a:off x="2816225" y="2895600"/>
            <a:ext cx="3203575" cy="2286000"/>
          </a:xfrm>
          <a:prstGeom prst="rect">
            <a:avLst/>
          </a:prstGeom>
          <a:noFill/>
          <a:ln w="9525">
            <a:noFill/>
            <a:miter lim="800000"/>
            <a:headEnd/>
            <a:tailEnd/>
          </a:ln>
        </p:spPr>
      </p:pic>
      <p:sp>
        <p:nvSpPr>
          <p:cNvPr id="393219" name="Slide Number Placeholder 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87ABC9C-AABA-4E0B-972F-184BD24B681A}" type="slidenum">
              <a:rPr lang="en-US" smtClean="0"/>
              <a:pPr/>
              <a:t>31</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7" name="Picture 16" descr="Dole.jpg"/>
          <p:cNvPicPr>
            <a:picLocks noChangeAspect="1"/>
          </p:cNvPicPr>
          <p:nvPr/>
        </p:nvPicPr>
        <p:blipFill>
          <a:blip r:embed="rId4"/>
          <a:srcRect/>
          <a:stretch>
            <a:fillRect/>
          </a:stretch>
        </p:blipFill>
        <p:spPr bwMode="auto">
          <a:xfrm>
            <a:off x="4352925" y="1885950"/>
            <a:ext cx="2200275" cy="2381250"/>
          </a:xfrm>
          <a:prstGeom prst="rect">
            <a:avLst/>
          </a:prstGeom>
          <a:noFill/>
          <a:ln w="9525">
            <a:noFill/>
            <a:miter lim="800000"/>
            <a:headEnd/>
            <a:tailEnd/>
          </a:ln>
        </p:spPr>
      </p:pic>
      <p:pic>
        <p:nvPicPr>
          <p:cNvPr id="280578" name="Picture 17" descr="Chiquita.jpg"/>
          <p:cNvPicPr>
            <a:picLocks noChangeAspect="1"/>
          </p:cNvPicPr>
          <p:nvPr/>
        </p:nvPicPr>
        <p:blipFill>
          <a:blip r:embed="rId5"/>
          <a:srcRect/>
          <a:stretch>
            <a:fillRect/>
          </a:stretch>
        </p:blipFill>
        <p:spPr bwMode="auto">
          <a:xfrm>
            <a:off x="2438400" y="1752600"/>
            <a:ext cx="1600200" cy="2389188"/>
          </a:xfrm>
          <a:prstGeom prst="rect">
            <a:avLst/>
          </a:prstGeom>
          <a:noFill/>
          <a:ln w="9525">
            <a:noFill/>
            <a:miter lim="800000"/>
            <a:headEnd/>
            <a:tailEnd/>
          </a:ln>
        </p:spPr>
      </p:pic>
      <p:sp>
        <p:nvSpPr>
          <p:cNvPr id="19" name="Rectangle 20"/>
          <p:cNvSpPr>
            <a:spLocks noChangeArrowheads="1"/>
          </p:cNvSpPr>
          <p:nvPr/>
        </p:nvSpPr>
        <p:spPr bwMode="auto">
          <a:xfrm>
            <a:off x="609600" y="4343400"/>
            <a:ext cx="7391400" cy="2292350"/>
          </a:xfrm>
          <a:prstGeom prst="rect">
            <a:avLst/>
          </a:prstGeom>
          <a:noFill/>
          <a:ln w="9525">
            <a:noFill/>
            <a:miter lim="800000"/>
            <a:headEnd/>
            <a:tailEnd/>
          </a:ln>
        </p:spPr>
        <p:txBody>
          <a:bodyPr>
            <a:spAutoFit/>
          </a:bodyPr>
          <a:lstStyle/>
          <a:p>
            <a:pPr>
              <a:spcBef>
                <a:spcPct val="50000"/>
              </a:spcBef>
              <a:buClr>
                <a:schemeClr val="tx2"/>
              </a:buClr>
              <a:buSzPct val="70000"/>
              <a:buFont typeface="Wingdings" pitchFamily="2" charset="2"/>
              <a:buChar char="l"/>
              <a:defRPr/>
            </a:pPr>
            <a:r>
              <a:rPr lang="en-US" sz="1800" dirty="0">
                <a:latin typeface="Arial" charset="0"/>
              </a:rPr>
              <a:t> Hurricane Mitch (Oct. 1998) struck Honduras and destroyed at least 70% of crops, including 80% of the banana crop.</a:t>
            </a:r>
          </a:p>
          <a:p>
            <a:pPr>
              <a:spcBef>
                <a:spcPct val="50000"/>
              </a:spcBef>
              <a:buClr>
                <a:schemeClr val="tx2"/>
              </a:buClr>
              <a:buSzPct val="70000"/>
              <a:defRPr/>
            </a:pPr>
            <a:endParaRPr lang="en-US" sz="600" dirty="0">
              <a:latin typeface="Arial" charset="0"/>
            </a:endParaRPr>
          </a:p>
          <a:p>
            <a:pPr marL="685800" lvl="1" indent="-228600">
              <a:buFont typeface="Arial" pitchFamily="34" charset="0"/>
              <a:buChar char="–"/>
              <a:defRPr/>
            </a:pPr>
            <a:r>
              <a:rPr lang="en-US" sz="1800" b="1" dirty="0">
                <a:solidFill>
                  <a:schemeClr val="accent5">
                    <a:lumMod val="50000"/>
                  </a:schemeClr>
                </a:solidFill>
                <a:latin typeface="Arial" charset="0"/>
              </a:rPr>
              <a:t>Dole</a:t>
            </a:r>
            <a:r>
              <a:rPr lang="en-US" sz="1800" dirty="0">
                <a:latin typeface="Arial" charset="0"/>
              </a:rPr>
              <a:t> lost 70% of their supply and suffered a 4% decline in revenue for the 4Q of 1998. </a:t>
            </a:r>
          </a:p>
          <a:p>
            <a:pPr marL="685800" lvl="1" indent="-228600">
              <a:buFont typeface="Arial" pitchFamily="34" charset="0"/>
              <a:buChar char="–"/>
              <a:defRPr/>
            </a:pPr>
            <a:endParaRPr lang="en-US" sz="800" dirty="0">
              <a:latin typeface="Arial" charset="0"/>
            </a:endParaRPr>
          </a:p>
          <a:p>
            <a:pPr marL="685800" lvl="1" indent="-228600">
              <a:buFont typeface="Arial" pitchFamily="34" charset="0"/>
              <a:buChar char="–"/>
              <a:defRPr/>
            </a:pPr>
            <a:r>
              <a:rPr lang="en-US" sz="1800" b="1" dirty="0">
                <a:solidFill>
                  <a:schemeClr val="accent5">
                    <a:lumMod val="50000"/>
                  </a:schemeClr>
                </a:solidFill>
                <a:latin typeface="Arial" charset="0"/>
              </a:rPr>
              <a:t>Chiquita</a:t>
            </a:r>
            <a:r>
              <a:rPr lang="en-US" sz="1800" dirty="0">
                <a:latin typeface="Arial" charset="0"/>
              </a:rPr>
              <a:t> was able to increase output from its alternate suppliers in areas not affected by the hurricane, so it wound up with an revenue increase of 4% in the 4Q of 1998.</a:t>
            </a:r>
          </a:p>
        </p:txBody>
      </p:sp>
      <p:grpSp>
        <p:nvGrpSpPr>
          <p:cNvPr id="22" name="Group 21"/>
          <p:cNvGrpSpPr>
            <a:grpSpLocks/>
          </p:cNvGrpSpPr>
          <p:nvPr/>
        </p:nvGrpSpPr>
        <p:grpSpPr bwMode="auto">
          <a:xfrm>
            <a:off x="609600" y="1752600"/>
            <a:ext cx="7467600" cy="4876800"/>
            <a:chOff x="609600" y="1600200"/>
            <a:chExt cx="7467600" cy="5105400"/>
          </a:xfrm>
        </p:grpSpPr>
        <p:sp>
          <p:nvSpPr>
            <p:cNvPr id="10" name="Rectangle 9"/>
            <p:cNvSpPr/>
            <p:nvPr/>
          </p:nvSpPr>
          <p:spPr>
            <a:xfrm>
              <a:off x="609600" y="1600200"/>
              <a:ext cx="74676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sdfjkfjklfd</a:t>
              </a:r>
              <a:endParaRPr lang="en-US" dirty="0"/>
            </a:p>
          </p:txBody>
        </p:sp>
        <p:sp>
          <p:nvSpPr>
            <p:cNvPr id="280607" name="Rectangle 1"/>
            <p:cNvSpPr>
              <a:spLocks noChangeArrowheads="1"/>
            </p:cNvSpPr>
            <p:nvPr/>
          </p:nvSpPr>
          <p:spPr bwMode="auto">
            <a:xfrm>
              <a:off x="1447800" y="1981200"/>
              <a:ext cx="5791200" cy="646331"/>
            </a:xfrm>
            <a:prstGeom prst="rect">
              <a:avLst/>
            </a:prstGeom>
            <a:noFill/>
            <a:ln w="9525">
              <a:noFill/>
              <a:miter lim="800000"/>
              <a:headEnd/>
              <a:tailEnd/>
            </a:ln>
          </p:spPr>
          <p:txBody>
            <a:bodyPr anchor="ctr">
              <a:spAutoFit/>
            </a:bodyPr>
            <a:lstStyle/>
            <a:p>
              <a:pPr algn="ctr" eaLnBrk="0" hangingPunct="0"/>
              <a:r>
                <a:rPr lang="en-US" sz="1800" b="1">
                  <a:latin typeface="Arial" charset="0"/>
                </a:rPr>
                <a:t>Estimated shares of transnational companies in world banana market 1995-1999</a:t>
              </a:r>
              <a:endParaRPr lang="en-US" sz="1800">
                <a:latin typeface="Arial" charset="0"/>
              </a:endParaRPr>
            </a:p>
          </p:txBody>
        </p:sp>
      </p:grpSp>
      <p:sp>
        <p:nvSpPr>
          <p:cNvPr id="2" name="Title 1"/>
          <p:cNvSpPr>
            <a:spLocks noGrp="1"/>
          </p:cNvSpPr>
          <p:nvPr>
            <p:ph type="title"/>
          </p:nvPr>
        </p:nvSpPr>
        <p:spPr/>
        <p:txBody>
          <a:bodyPr/>
          <a:lstStyle/>
          <a:p>
            <a:pPr algn="ctr" eaLnBrk="1" fontAlgn="auto" hangingPunct="1">
              <a:spcAft>
                <a:spcPts val="0"/>
              </a:spcAft>
              <a:defRPr/>
            </a:pPr>
            <a:r>
              <a:rPr lang="en-US" dirty="0" smtClean="0"/>
              <a:t>Hurricane Mitch:  Chiquita vs. Dole</a:t>
            </a:r>
            <a:endParaRPr lang="en-US" dirty="0"/>
          </a:p>
        </p:txBody>
      </p:sp>
      <p:cxnSp>
        <p:nvCxnSpPr>
          <p:cNvPr id="4" name="Straight Connector 3"/>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0583" name="Slide Number Placeholder 12"/>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EA36B5B9-279D-4F46-BC50-77748D762C3F}" type="slidenum">
              <a:rPr lang="en-US" smtClean="0"/>
              <a:pPr/>
              <a:t>4</a:t>
            </a:fld>
            <a:endParaRPr lang="en-US" smtClean="0"/>
          </a:p>
        </p:txBody>
      </p:sp>
      <p:sp>
        <p:nvSpPr>
          <p:cNvPr id="15" name="TextBox 14"/>
          <p:cNvSpPr txBox="1">
            <a:spLocks noChangeArrowheads="1"/>
          </p:cNvSpPr>
          <p:nvPr/>
        </p:nvSpPr>
        <p:spPr bwMode="auto">
          <a:xfrm>
            <a:off x="788988" y="4887913"/>
            <a:ext cx="7135812" cy="369887"/>
          </a:xfrm>
          <a:prstGeom prst="rect">
            <a:avLst/>
          </a:prstGeom>
          <a:noFill/>
          <a:ln w="9525">
            <a:noFill/>
            <a:miter lim="800000"/>
            <a:headEnd/>
            <a:tailEnd/>
          </a:ln>
        </p:spPr>
        <p:txBody>
          <a:bodyPr wrap="none">
            <a:spAutoFit/>
          </a:bodyPr>
          <a:lstStyle/>
          <a:p>
            <a:pPr algn="r"/>
            <a:r>
              <a:rPr lang="en-US" sz="1800" b="1">
                <a:latin typeface="Arial" charset="0"/>
                <a:cs typeface="Arial" charset="0"/>
              </a:rPr>
              <a:t>The hurricane helped Chiquita reverse a market share decline.  </a:t>
            </a:r>
          </a:p>
        </p:txBody>
      </p:sp>
      <p:graphicFrame>
        <p:nvGraphicFramePr>
          <p:cNvPr id="12" name="Table 11"/>
          <p:cNvGraphicFramePr>
            <a:graphicFrameLocks noGrp="1"/>
          </p:cNvGraphicFramePr>
          <p:nvPr/>
        </p:nvGraphicFramePr>
        <p:xfrm>
          <a:off x="1295400" y="2971800"/>
          <a:ext cx="5791200" cy="1463675"/>
        </p:xfrm>
        <a:graphic>
          <a:graphicData uri="http://schemas.openxmlformats.org/drawingml/2006/table">
            <a:tbl>
              <a:tblPr/>
              <a:tblGrid>
                <a:gridCol w="1447800"/>
                <a:gridCol w="1447800"/>
                <a:gridCol w="1447800"/>
                <a:gridCol w="1447800"/>
              </a:tblGrid>
              <a:tr h="0">
                <a:tc>
                  <a:txBody>
                    <a:bodyPr/>
                    <a:lstStyle/>
                    <a:p>
                      <a:pPr algn="ctr"/>
                      <a:endParaRPr lang="en-US" dirty="0"/>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t>1995</a:t>
                      </a:r>
                      <a:endParaRPr lang="en-U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a:t>1997</a:t>
                      </a:r>
                      <a:endParaRPr lang="en-US"/>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b="1" dirty="0"/>
                        <a:t>1999</a:t>
                      </a:r>
                      <a:endParaRPr lang="en-US"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algn="ctr"/>
                      <a:r>
                        <a:rPr lang="en-US" b="1" dirty="0"/>
                        <a:t>Dole</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a:t>22-23</a:t>
                      </a:r>
                    </a:p>
                  </a:txBody>
                  <a:tcPr>
                    <a:lnL>
                      <a:noFill/>
                    </a:lnL>
                    <a:lnR>
                      <a:noFill/>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smtClean="0"/>
                        <a:t>&gt;25</a:t>
                      </a:r>
                      <a:endParaRPr lang="en-US" dirty="0"/>
                    </a:p>
                  </a:txBody>
                  <a:tcPr>
                    <a:lnL>
                      <a:noFill/>
                    </a:lnL>
                    <a:lnR>
                      <a:noFill/>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a:t>25</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algn="ctr"/>
                      <a:r>
                        <a:rPr lang="en-US" b="1" dirty="0"/>
                        <a:t>Chiquita</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t>&gt;25</a:t>
                      </a:r>
                    </a:p>
                  </a:txBody>
                  <a:tcPr>
                    <a:lnL>
                      <a:noFill/>
                    </a:lnL>
                    <a:lnR>
                      <a:noFill/>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smtClean="0"/>
                        <a:t>&lt;25</a:t>
                      </a:r>
                      <a:endParaRPr lang="en-US" dirty="0"/>
                    </a:p>
                  </a:txBody>
                  <a:tcPr>
                    <a:lnL>
                      <a:noFill/>
                    </a:lnL>
                    <a:lnR>
                      <a:noFill/>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a:t>25</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0">
                <a:tc>
                  <a:txBody>
                    <a:bodyPr/>
                    <a:lstStyle/>
                    <a:p>
                      <a:pPr algn="ctr"/>
                      <a:r>
                        <a:rPr lang="en-US" b="1" dirty="0"/>
                        <a:t>Del Monte</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a:t>15-16</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a:t>16</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dirty="0"/>
                        <a:t>15</a:t>
                      </a: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p:txBody>
          <a:bodyPr/>
          <a:lstStyle/>
          <a:p>
            <a:pPr algn="ctr" eaLnBrk="1" fontAlgn="auto" hangingPunct="1">
              <a:spcAft>
                <a:spcPts val="0"/>
              </a:spcAft>
              <a:defRPr/>
            </a:pPr>
            <a:r>
              <a:rPr lang="en-US" dirty="0" smtClean="0"/>
              <a:t>Phillips Fire:  Nokia vs. Ericsson</a:t>
            </a:r>
            <a:endParaRPr lang="en-US" dirty="0"/>
          </a:p>
        </p:txBody>
      </p:sp>
      <p:grpSp>
        <p:nvGrpSpPr>
          <p:cNvPr id="282626" name="Group 33"/>
          <p:cNvGrpSpPr>
            <a:grpSpLocks/>
          </p:cNvGrpSpPr>
          <p:nvPr/>
        </p:nvGrpSpPr>
        <p:grpSpPr bwMode="auto">
          <a:xfrm>
            <a:off x="533400" y="1905000"/>
            <a:ext cx="7543800" cy="3200400"/>
            <a:chOff x="533400" y="1905000"/>
            <a:chExt cx="7543800" cy="3200400"/>
          </a:xfrm>
        </p:grpSpPr>
        <p:grpSp>
          <p:nvGrpSpPr>
            <p:cNvPr id="282641" name="Group 22"/>
            <p:cNvGrpSpPr>
              <a:grpSpLocks/>
            </p:cNvGrpSpPr>
            <p:nvPr/>
          </p:nvGrpSpPr>
          <p:grpSpPr bwMode="auto">
            <a:xfrm>
              <a:off x="533400" y="1905000"/>
              <a:ext cx="7543800" cy="3200400"/>
              <a:chOff x="1066800" y="1143000"/>
              <a:chExt cx="7543800" cy="3200400"/>
            </a:xfrm>
          </p:grpSpPr>
          <p:pic>
            <p:nvPicPr>
              <p:cNvPr id="282643" name="Picture 4" descr="PhilipsLogo&amp;payoff-13093"/>
              <p:cNvPicPr>
                <a:picLocks noChangeAspect="1" noChangeArrowheads="1"/>
              </p:cNvPicPr>
              <p:nvPr/>
            </p:nvPicPr>
            <p:blipFill>
              <a:blip r:embed="rId4"/>
              <a:srcRect/>
              <a:stretch>
                <a:fillRect/>
              </a:stretch>
            </p:blipFill>
            <p:spPr bwMode="auto">
              <a:xfrm>
                <a:off x="1066800" y="1143000"/>
                <a:ext cx="2209800" cy="1312863"/>
              </a:xfrm>
              <a:prstGeom prst="rect">
                <a:avLst/>
              </a:prstGeom>
              <a:noFill/>
              <a:ln w="9525">
                <a:noFill/>
                <a:miter lim="800000"/>
                <a:headEnd/>
                <a:tailEnd/>
              </a:ln>
            </p:spPr>
          </p:pic>
          <p:pic>
            <p:nvPicPr>
              <p:cNvPr id="282644" name="Picture 9" descr="n3530_image"/>
              <p:cNvPicPr>
                <a:picLocks noChangeAspect="1" noChangeArrowheads="1"/>
              </p:cNvPicPr>
              <p:nvPr/>
            </p:nvPicPr>
            <p:blipFill>
              <a:blip r:embed="rId5"/>
              <a:srcRect/>
              <a:stretch>
                <a:fillRect/>
              </a:stretch>
            </p:blipFill>
            <p:spPr bwMode="auto">
              <a:xfrm>
                <a:off x="7391400" y="2381250"/>
                <a:ext cx="863600" cy="1295400"/>
              </a:xfrm>
              <a:prstGeom prst="rect">
                <a:avLst/>
              </a:prstGeom>
              <a:noFill/>
              <a:ln w="9525">
                <a:noFill/>
                <a:miter lim="800000"/>
                <a:headEnd/>
                <a:tailEnd/>
              </a:ln>
            </p:spPr>
          </p:pic>
          <p:pic>
            <p:nvPicPr>
              <p:cNvPr id="282645" name="Picture 11" descr="0,,1190658_1,00"/>
              <p:cNvPicPr>
                <a:picLocks noChangeAspect="1" noChangeArrowheads="1"/>
              </p:cNvPicPr>
              <p:nvPr/>
            </p:nvPicPr>
            <p:blipFill>
              <a:blip r:embed="rId6"/>
              <a:srcRect/>
              <a:stretch>
                <a:fillRect/>
              </a:stretch>
            </p:blipFill>
            <p:spPr bwMode="auto">
              <a:xfrm>
                <a:off x="6858000" y="2381250"/>
                <a:ext cx="1752600" cy="1295400"/>
              </a:xfrm>
              <a:prstGeom prst="rect">
                <a:avLst/>
              </a:prstGeom>
              <a:noFill/>
              <a:ln w="9525">
                <a:noFill/>
                <a:miter lim="800000"/>
                <a:headEnd/>
                <a:tailEnd/>
              </a:ln>
            </p:spPr>
          </p:pic>
          <p:pic>
            <p:nvPicPr>
              <p:cNvPr id="282646" name="Picture 13" descr="istockphoto_370245_isolated_electronic_board"/>
              <p:cNvPicPr>
                <a:picLocks noChangeAspect="1" noChangeArrowheads="1"/>
              </p:cNvPicPr>
              <p:nvPr/>
            </p:nvPicPr>
            <p:blipFill>
              <a:blip r:embed="rId7"/>
              <a:srcRect/>
              <a:stretch>
                <a:fillRect/>
              </a:stretch>
            </p:blipFill>
            <p:spPr bwMode="auto">
              <a:xfrm>
                <a:off x="3048000" y="2686050"/>
                <a:ext cx="990600" cy="701675"/>
              </a:xfrm>
              <a:prstGeom prst="rect">
                <a:avLst/>
              </a:prstGeom>
              <a:noFill/>
              <a:ln w="9525">
                <a:noFill/>
                <a:miter lim="800000"/>
                <a:headEnd/>
                <a:tailEnd/>
              </a:ln>
            </p:spPr>
          </p:pic>
          <p:sp>
            <p:nvSpPr>
              <p:cNvPr id="184334" name="AutoShape 14"/>
              <p:cNvSpPr>
                <a:spLocks noChangeArrowheads="1"/>
              </p:cNvSpPr>
              <p:nvPr/>
            </p:nvSpPr>
            <p:spPr bwMode="auto">
              <a:xfrm rot="14183092">
                <a:off x="3777457" y="2261393"/>
                <a:ext cx="304800" cy="544513"/>
              </a:xfrm>
              <a:prstGeom prst="downArrow">
                <a:avLst>
                  <a:gd name="adj1" fmla="val 50000"/>
                  <a:gd name="adj2" fmla="val 44661"/>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r">
                  <a:defRPr/>
                </a:pPr>
                <a:endParaRPr lang="en-US"/>
              </a:p>
            </p:txBody>
          </p:sp>
          <p:sp>
            <p:nvSpPr>
              <p:cNvPr id="184335" name="AutoShape 15"/>
              <p:cNvSpPr>
                <a:spLocks noChangeArrowheads="1"/>
              </p:cNvSpPr>
              <p:nvPr/>
            </p:nvSpPr>
            <p:spPr bwMode="auto">
              <a:xfrm rot="18265174">
                <a:off x="3806032" y="3223418"/>
                <a:ext cx="304800" cy="449263"/>
              </a:xfrm>
              <a:prstGeom prst="downArrow">
                <a:avLst>
                  <a:gd name="adj1" fmla="val 50000"/>
                  <a:gd name="adj2" fmla="val 36849"/>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r">
                  <a:defRPr/>
                </a:pPr>
                <a:endParaRPr lang="en-US"/>
              </a:p>
            </p:txBody>
          </p:sp>
          <p:grpSp>
            <p:nvGrpSpPr>
              <p:cNvPr id="282649" name="Group 23"/>
              <p:cNvGrpSpPr>
                <a:grpSpLocks/>
              </p:cNvGrpSpPr>
              <p:nvPr/>
            </p:nvGrpSpPr>
            <p:grpSpPr bwMode="auto">
              <a:xfrm>
                <a:off x="4191000" y="1600200"/>
                <a:ext cx="2057400" cy="1543050"/>
                <a:chOff x="2832" y="1008"/>
                <a:chExt cx="1296" cy="972"/>
              </a:xfrm>
            </p:grpSpPr>
            <p:pic>
              <p:nvPicPr>
                <p:cNvPr id="282655" name="Picture 5" descr="Nokia-logo"/>
                <p:cNvPicPr>
                  <a:picLocks noChangeAspect="1" noChangeArrowheads="1"/>
                </p:cNvPicPr>
                <p:nvPr/>
              </p:nvPicPr>
              <p:blipFill>
                <a:blip r:embed="rId8"/>
                <a:srcRect/>
                <a:stretch>
                  <a:fillRect/>
                </a:stretch>
              </p:blipFill>
              <p:spPr bwMode="auto">
                <a:xfrm>
                  <a:off x="2832" y="1008"/>
                  <a:ext cx="1296" cy="972"/>
                </a:xfrm>
                <a:prstGeom prst="rect">
                  <a:avLst/>
                </a:prstGeom>
                <a:noFill/>
                <a:ln w="9525">
                  <a:noFill/>
                  <a:miter lim="800000"/>
                  <a:headEnd/>
                  <a:tailEnd/>
                </a:ln>
              </p:spPr>
            </p:pic>
            <p:sp>
              <p:nvSpPr>
                <p:cNvPr id="282656" name="Rectangle 16"/>
                <p:cNvSpPr>
                  <a:spLocks noChangeArrowheads="1"/>
                </p:cNvSpPr>
                <p:nvPr/>
              </p:nvSpPr>
              <p:spPr bwMode="auto">
                <a:xfrm>
                  <a:off x="2880" y="1248"/>
                  <a:ext cx="1200" cy="384"/>
                </a:xfrm>
                <a:prstGeom prst="rect">
                  <a:avLst/>
                </a:prstGeom>
                <a:noFill/>
                <a:ln w="9525">
                  <a:solidFill>
                    <a:schemeClr val="tx1"/>
                  </a:solidFill>
                  <a:miter lim="800000"/>
                  <a:headEnd/>
                  <a:tailEnd/>
                </a:ln>
              </p:spPr>
              <p:txBody>
                <a:bodyPr wrap="none" anchor="ctr"/>
                <a:lstStyle/>
                <a:p>
                  <a:pPr algn="r"/>
                  <a:endParaRPr lang="en-US"/>
                </a:p>
              </p:txBody>
            </p:sp>
          </p:grpSp>
          <p:grpSp>
            <p:nvGrpSpPr>
              <p:cNvPr id="282650" name="Group 24"/>
              <p:cNvGrpSpPr>
                <a:grpSpLocks/>
              </p:cNvGrpSpPr>
              <p:nvPr/>
            </p:nvGrpSpPr>
            <p:grpSpPr bwMode="auto">
              <a:xfrm>
                <a:off x="4267078" y="3048000"/>
                <a:ext cx="1905000" cy="1295400"/>
                <a:chOff x="2830" y="2160"/>
                <a:chExt cx="1248" cy="816"/>
              </a:xfrm>
            </p:grpSpPr>
            <p:pic>
              <p:nvPicPr>
                <p:cNvPr id="282653" name="Picture 6" descr="Ericsson-Acknowledges-the-15th-Anniversary-of-GSM-2"/>
                <p:cNvPicPr>
                  <a:picLocks noChangeAspect="1" noChangeArrowheads="1"/>
                </p:cNvPicPr>
                <p:nvPr/>
              </p:nvPicPr>
              <p:blipFill>
                <a:blip r:embed="rId9"/>
                <a:srcRect/>
                <a:stretch>
                  <a:fillRect/>
                </a:stretch>
              </p:blipFill>
              <p:spPr bwMode="auto">
                <a:xfrm>
                  <a:off x="2878" y="2160"/>
                  <a:ext cx="1152" cy="816"/>
                </a:xfrm>
                <a:prstGeom prst="rect">
                  <a:avLst/>
                </a:prstGeom>
                <a:noFill/>
                <a:ln w="9525">
                  <a:noFill/>
                  <a:miter lim="800000"/>
                  <a:headEnd/>
                  <a:tailEnd/>
                </a:ln>
              </p:spPr>
            </p:pic>
            <p:sp>
              <p:nvSpPr>
                <p:cNvPr id="282654" name="Rectangle 17"/>
                <p:cNvSpPr>
                  <a:spLocks noChangeArrowheads="1"/>
                </p:cNvSpPr>
                <p:nvPr/>
              </p:nvSpPr>
              <p:spPr bwMode="auto">
                <a:xfrm>
                  <a:off x="2830" y="2400"/>
                  <a:ext cx="1248" cy="384"/>
                </a:xfrm>
                <a:prstGeom prst="rect">
                  <a:avLst/>
                </a:prstGeom>
                <a:noFill/>
                <a:ln w="9525">
                  <a:solidFill>
                    <a:schemeClr val="tx1"/>
                  </a:solidFill>
                  <a:miter lim="800000"/>
                  <a:headEnd/>
                  <a:tailEnd/>
                </a:ln>
              </p:spPr>
              <p:txBody>
                <a:bodyPr wrap="none" anchor="ctr"/>
                <a:lstStyle/>
                <a:p>
                  <a:pPr algn="r"/>
                  <a:endParaRPr lang="en-US"/>
                </a:p>
              </p:txBody>
            </p:sp>
          </p:grpSp>
          <p:sp>
            <p:nvSpPr>
              <p:cNvPr id="184338" name="AutoShape 18"/>
              <p:cNvSpPr>
                <a:spLocks noChangeArrowheads="1"/>
              </p:cNvSpPr>
              <p:nvPr/>
            </p:nvSpPr>
            <p:spPr bwMode="auto">
              <a:xfrm rot="14183092">
                <a:off x="6444457" y="3251993"/>
                <a:ext cx="304800" cy="544513"/>
              </a:xfrm>
              <a:prstGeom prst="downArrow">
                <a:avLst>
                  <a:gd name="adj1" fmla="val 50000"/>
                  <a:gd name="adj2" fmla="val 44661"/>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r">
                  <a:defRPr/>
                </a:pPr>
                <a:endParaRPr lang="en-US"/>
              </a:p>
            </p:txBody>
          </p:sp>
          <p:sp>
            <p:nvSpPr>
              <p:cNvPr id="184339" name="AutoShape 19"/>
              <p:cNvSpPr>
                <a:spLocks noChangeArrowheads="1"/>
              </p:cNvSpPr>
              <p:nvPr/>
            </p:nvSpPr>
            <p:spPr bwMode="auto">
              <a:xfrm rot="18265174">
                <a:off x="6396832" y="2309018"/>
                <a:ext cx="304800" cy="449263"/>
              </a:xfrm>
              <a:prstGeom prst="downArrow">
                <a:avLst>
                  <a:gd name="adj1" fmla="val 50000"/>
                  <a:gd name="adj2" fmla="val 36849"/>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r">
                  <a:defRPr/>
                </a:pPr>
                <a:endParaRPr lang="en-US"/>
              </a:p>
            </p:txBody>
          </p:sp>
        </p:grpSp>
        <p:pic>
          <p:nvPicPr>
            <p:cNvPr id="282642" name="Picture 32" descr="Fire.jpg"/>
            <p:cNvPicPr>
              <a:picLocks noChangeAspect="1"/>
            </p:cNvPicPr>
            <p:nvPr/>
          </p:nvPicPr>
          <p:blipFill>
            <a:blip r:embed="rId10"/>
            <a:srcRect/>
            <a:stretch>
              <a:fillRect/>
            </a:stretch>
          </p:blipFill>
          <p:spPr bwMode="auto">
            <a:xfrm>
              <a:off x="762000" y="2743200"/>
              <a:ext cx="1728787" cy="2179775"/>
            </a:xfrm>
            <a:prstGeom prst="rect">
              <a:avLst/>
            </a:prstGeom>
            <a:noFill/>
            <a:ln w="9525">
              <a:noFill/>
              <a:miter lim="800000"/>
              <a:headEnd/>
              <a:tailEnd/>
            </a:ln>
          </p:spPr>
        </p:pic>
      </p:grpSp>
      <p:cxnSp>
        <p:nvCxnSpPr>
          <p:cNvPr id="25" name="Straight Connector 24"/>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2628" name="Slide Number Placeholder 25"/>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E5E80B-5456-4E05-A813-558D1A297FFF}" type="slidenum">
              <a:rPr lang="en-US" smtClean="0"/>
              <a:pPr/>
              <a:t>5</a:t>
            </a:fld>
            <a:endParaRPr lang="en-US" smtClean="0"/>
          </a:p>
        </p:txBody>
      </p:sp>
      <p:grpSp>
        <p:nvGrpSpPr>
          <p:cNvPr id="35" name="Group 43"/>
          <p:cNvGrpSpPr>
            <a:grpSpLocks/>
          </p:cNvGrpSpPr>
          <p:nvPr/>
        </p:nvGrpSpPr>
        <p:grpSpPr bwMode="auto">
          <a:xfrm>
            <a:off x="249238" y="304800"/>
            <a:ext cx="8513762" cy="6248400"/>
            <a:chOff x="304800" y="457200"/>
            <a:chExt cx="8126729" cy="6248400"/>
          </a:xfrm>
        </p:grpSpPr>
        <p:sp>
          <p:nvSpPr>
            <p:cNvPr id="36" name="Rectangle 35"/>
            <p:cNvSpPr/>
            <p:nvPr/>
          </p:nvSpPr>
          <p:spPr>
            <a:xfrm>
              <a:off x="304800" y="457200"/>
              <a:ext cx="8000957" cy="6248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2631" name="Group 14"/>
            <p:cNvGrpSpPr>
              <a:grpSpLocks/>
            </p:cNvGrpSpPr>
            <p:nvPr/>
          </p:nvGrpSpPr>
          <p:grpSpPr bwMode="auto">
            <a:xfrm>
              <a:off x="452437" y="685800"/>
              <a:ext cx="7979092" cy="5874841"/>
              <a:chOff x="452437" y="685800"/>
              <a:chExt cx="7979092" cy="5874841"/>
            </a:xfrm>
          </p:grpSpPr>
          <p:sp>
            <p:nvSpPr>
              <p:cNvPr id="282632" name="TextBox 37"/>
              <p:cNvSpPr txBox="1">
                <a:spLocks noChangeArrowheads="1"/>
              </p:cNvSpPr>
              <p:nvPr/>
            </p:nvSpPr>
            <p:spPr bwMode="auto">
              <a:xfrm>
                <a:off x="741218" y="5791200"/>
                <a:ext cx="7690311" cy="769441"/>
              </a:xfrm>
              <a:prstGeom prst="rect">
                <a:avLst/>
              </a:prstGeom>
              <a:solidFill>
                <a:schemeClr val="bg1"/>
              </a:solidFill>
              <a:ln w="9525">
                <a:noFill/>
                <a:miter lim="800000"/>
                <a:headEnd/>
                <a:tailEnd/>
              </a:ln>
            </p:spPr>
            <p:txBody>
              <a:bodyPr>
                <a:spAutoFit/>
              </a:bodyPr>
              <a:lstStyle/>
              <a:p>
                <a:endParaRPr lang="en-US" b="1"/>
              </a:p>
              <a:p>
                <a:endParaRPr lang="en-US" sz="800" b="1"/>
              </a:p>
              <a:p>
                <a:r>
                  <a:rPr lang="en-US" sz="1600" b="1"/>
                  <a:t>Global Mobile Market Share from 1997 to 2004. </a:t>
                </a:r>
                <a:r>
                  <a:rPr lang="en-US" sz="1600"/>
                  <a:t>(</a:t>
                </a:r>
                <a:r>
                  <a:rPr lang="en-US" sz="1600" i="1"/>
                  <a:t>Gartner 1999-2006</a:t>
                </a:r>
                <a:r>
                  <a:rPr lang="en-US" sz="1600"/>
                  <a:t>)</a:t>
                </a:r>
              </a:p>
            </p:txBody>
          </p:sp>
          <p:graphicFrame>
            <p:nvGraphicFramePr>
              <p:cNvPr id="39" name="Chart 3"/>
              <p:cNvGraphicFramePr/>
              <p:nvPr/>
            </p:nvGraphicFramePr>
            <p:xfrm>
              <a:off x="452437" y="685800"/>
              <a:ext cx="7777163" cy="5562600"/>
            </p:xfrm>
            <a:graphic>
              <a:graphicData uri="http://schemas.openxmlformats.org/drawingml/2006/chart">
                <c:chart xmlns:c="http://schemas.openxmlformats.org/drawingml/2006/chart" xmlns:r="http://schemas.openxmlformats.org/officeDocument/2006/relationships" r:id="rId11"/>
              </a:graphicData>
            </a:graphic>
          </p:graphicFrame>
          <p:cxnSp>
            <p:nvCxnSpPr>
              <p:cNvPr id="40" name="Straight Connector 39"/>
              <p:cNvCxnSpPr/>
              <p:nvPr/>
            </p:nvCxnSpPr>
            <p:spPr>
              <a:xfrm rot="5400000" flipH="1" flipV="1">
                <a:off x="1555478" y="3275842"/>
                <a:ext cx="4876800" cy="1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ular Callout 40"/>
              <p:cNvSpPr/>
              <p:nvPr/>
            </p:nvSpPr>
            <p:spPr>
              <a:xfrm>
                <a:off x="2195935" y="1066800"/>
                <a:ext cx="1522909" cy="533400"/>
              </a:xfrm>
              <a:prstGeom prst="wedgeRectCallout">
                <a:avLst>
                  <a:gd name="adj1" fmla="val 68356"/>
                  <a:gd name="adj2" fmla="val 2492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1" dirty="0">
                    <a:solidFill>
                      <a:schemeClr val="tx1"/>
                    </a:solidFill>
                  </a:rPr>
                  <a:t>Fire in</a:t>
                </a:r>
              </a:p>
              <a:p>
                <a:pPr algn="ctr">
                  <a:defRPr/>
                </a:pPr>
                <a:r>
                  <a:rPr lang="en-US" sz="1600" i="1" dirty="0">
                    <a:solidFill>
                      <a:schemeClr val="tx1"/>
                    </a:solidFill>
                  </a:rPr>
                  <a:t>Philips’ Plant</a:t>
                </a:r>
              </a:p>
            </p:txBody>
          </p:sp>
          <p:cxnSp>
            <p:nvCxnSpPr>
              <p:cNvPr id="42" name="Straight Connector 41"/>
              <p:cNvCxnSpPr/>
              <p:nvPr/>
            </p:nvCxnSpPr>
            <p:spPr>
              <a:xfrm rot="5400000" flipH="1" flipV="1">
                <a:off x="2058568" y="3275842"/>
                <a:ext cx="4876800" cy="1515"/>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3" name="Rectangular Callout 42"/>
              <p:cNvSpPr/>
              <p:nvPr/>
            </p:nvSpPr>
            <p:spPr>
              <a:xfrm>
                <a:off x="4723510" y="2133600"/>
                <a:ext cx="915261" cy="533400"/>
              </a:xfrm>
              <a:prstGeom prst="wedgeRectCallout">
                <a:avLst>
                  <a:gd name="adj1" fmla="val -73536"/>
                  <a:gd name="adj2" fmla="val -214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1" dirty="0">
                    <a:solidFill>
                      <a:schemeClr val="tx1"/>
                    </a:solidFill>
                  </a:rPr>
                  <a:t>End of</a:t>
                </a:r>
              </a:p>
              <a:p>
                <a:pPr algn="ctr">
                  <a:defRPr/>
                </a:pPr>
                <a:r>
                  <a:rPr lang="en-US" sz="1600" i="1" dirty="0">
                    <a:solidFill>
                      <a:schemeClr val="tx1"/>
                    </a:solidFill>
                  </a:rPr>
                  <a:t>Outage</a:t>
                </a:r>
              </a:p>
            </p:txBody>
          </p:sp>
          <p:sp>
            <p:nvSpPr>
              <p:cNvPr id="282638" name="TextBox 55"/>
              <p:cNvSpPr txBox="1">
                <a:spLocks noChangeArrowheads="1"/>
              </p:cNvSpPr>
              <p:nvPr/>
            </p:nvSpPr>
            <p:spPr bwMode="auto">
              <a:xfrm>
                <a:off x="5027105" y="1066800"/>
                <a:ext cx="840295" cy="400110"/>
              </a:xfrm>
              <a:prstGeom prst="rect">
                <a:avLst/>
              </a:prstGeom>
              <a:noFill/>
              <a:ln w="9525">
                <a:noFill/>
                <a:miter lim="800000"/>
                <a:headEnd/>
                <a:tailEnd/>
              </a:ln>
            </p:spPr>
            <p:txBody>
              <a:bodyPr wrap="none">
                <a:spAutoFit/>
              </a:bodyPr>
              <a:lstStyle/>
              <a:p>
                <a:pPr algn="r"/>
                <a:r>
                  <a:rPr lang="en-US" b="1"/>
                  <a:t>Nokia</a:t>
                </a:r>
              </a:p>
            </p:txBody>
          </p:sp>
          <p:sp>
            <p:nvSpPr>
              <p:cNvPr id="282639" name="TextBox 56"/>
              <p:cNvSpPr txBox="1">
                <a:spLocks noChangeArrowheads="1"/>
              </p:cNvSpPr>
              <p:nvPr/>
            </p:nvSpPr>
            <p:spPr bwMode="auto">
              <a:xfrm>
                <a:off x="6491831" y="3486090"/>
                <a:ext cx="1204369" cy="400110"/>
              </a:xfrm>
              <a:prstGeom prst="rect">
                <a:avLst/>
              </a:prstGeom>
              <a:noFill/>
              <a:ln w="9525">
                <a:noFill/>
                <a:miter lim="800000"/>
                <a:headEnd/>
                <a:tailEnd/>
              </a:ln>
            </p:spPr>
            <p:txBody>
              <a:bodyPr wrap="none">
                <a:spAutoFit/>
              </a:bodyPr>
              <a:lstStyle/>
              <a:p>
                <a:pPr algn="r"/>
                <a:r>
                  <a:rPr lang="en-US" b="1"/>
                  <a:t>Motorola</a:t>
                </a:r>
              </a:p>
            </p:txBody>
          </p:sp>
          <p:sp>
            <p:nvSpPr>
              <p:cNvPr id="282640" name="TextBox 57"/>
              <p:cNvSpPr txBox="1">
                <a:spLocks noChangeArrowheads="1"/>
              </p:cNvSpPr>
              <p:nvPr/>
            </p:nvSpPr>
            <p:spPr bwMode="auto">
              <a:xfrm>
                <a:off x="1085774" y="3943290"/>
                <a:ext cx="1124026" cy="400110"/>
              </a:xfrm>
              <a:prstGeom prst="rect">
                <a:avLst/>
              </a:prstGeom>
              <a:noFill/>
              <a:ln w="9525">
                <a:noFill/>
                <a:miter lim="800000"/>
                <a:headEnd/>
                <a:tailEnd/>
              </a:ln>
            </p:spPr>
            <p:txBody>
              <a:bodyPr wrap="none">
                <a:spAutoFit/>
              </a:bodyPr>
              <a:lstStyle/>
              <a:p>
                <a:pPr algn="r"/>
                <a:r>
                  <a:rPr lang="en-US" b="1"/>
                  <a:t>Ericsson</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Supply Chain Risks</a:t>
            </a:r>
            <a:endParaRPr lang="en-US" dirty="0"/>
          </a:p>
        </p:txBody>
      </p:sp>
      <p:sp>
        <p:nvSpPr>
          <p:cNvPr id="3" name="Content Placeholder 2"/>
          <p:cNvSpPr>
            <a:spLocks noGrp="1"/>
          </p:cNvSpPr>
          <p:nvPr>
            <p:ph sz="quarter" idx="1"/>
          </p:nvPr>
        </p:nvSpPr>
        <p:spPr>
          <a:xfrm>
            <a:off x="457200" y="1600200"/>
            <a:ext cx="7620000" cy="4873625"/>
          </a:xfrm>
        </p:spPr>
        <p:txBody>
          <a:bodyPr>
            <a:normAutofit/>
          </a:bodyPr>
          <a:lstStyle/>
          <a:p>
            <a:pPr marL="0" indent="0" eaLnBrk="1" fontAlgn="auto" hangingPunct="1">
              <a:spcAft>
                <a:spcPts val="0"/>
              </a:spcAft>
              <a:buFont typeface="Wingdings"/>
              <a:buNone/>
              <a:defRPr/>
            </a:pPr>
            <a:r>
              <a:rPr lang="en-US" b="1" dirty="0" smtClean="0"/>
              <a:t>Disruption of component supplies present both:</a:t>
            </a:r>
          </a:p>
          <a:p>
            <a:pPr marL="274320" indent="-274320" eaLnBrk="1" fontAlgn="auto" hangingPunct="1">
              <a:spcAft>
                <a:spcPts val="0"/>
              </a:spcAft>
              <a:buFont typeface="Wingdings"/>
              <a:buChar char=""/>
              <a:defRPr/>
            </a:pPr>
            <a:endParaRPr lang="en-US" sz="1400" b="1" dirty="0" smtClean="0"/>
          </a:p>
          <a:p>
            <a:pPr marL="274320" indent="-274320" eaLnBrk="1" fontAlgn="auto" hangingPunct="1">
              <a:spcAft>
                <a:spcPts val="0"/>
              </a:spcAft>
              <a:buFont typeface="Wingdings"/>
              <a:buChar char=""/>
              <a:defRPr/>
            </a:pPr>
            <a:r>
              <a:rPr lang="en-US" sz="2000" b="1" dirty="0" smtClean="0"/>
              <a:t>Tactical Risk </a:t>
            </a:r>
            <a:r>
              <a:rPr lang="en-US" sz="2000" dirty="0" smtClean="0"/>
              <a:t>– Short-term loss of sales revenue due to inability to fill orders or replenish stocks.</a:t>
            </a:r>
          </a:p>
          <a:p>
            <a:pPr marL="640080" lvl="1" indent="-274320" eaLnBrk="1" fontAlgn="auto" hangingPunct="1">
              <a:spcAft>
                <a:spcPts val="0"/>
              </a:spcAft>
              <a:buFont typeface="Wingdings 2"/>
              <a:buChar char=""/>
              <a:defRPr/>
            </a:pPr>
            <a:endParaRPr lang="en-US" sz="2000" dirty="0" smtClean="0"/>
          </a:p>
          <a:p>
            <a:pPr marL="274320" indent="-274320" eaLnBrk="1" fontAlgn="auto" hangingPunct="1">
              <a:spcAft>
                <a:spcPts val="0"/>
              </a:spcAft>
              <a:buFont typeface="Wingdings"/>
              <a:buChar char=""/>
              <a:defRPr/>
            </a:pPr>
            <a:r>
              <a:rPr lang="en-US" sz="2000" b="1" dirty="0" smtClean="0"/>
              <a:t>Strategic Risk </a:t>
            </a:r>
            <a:r>
              <a:rPr lang="en-US" sz="2000" dirty="0" smtClean="0"/>
              <a:t>– Loss of market share due to customer shifts that affect sales beyond the disruption event.  </a:t>
            </a:r>
            <a:br>
              <a:rPr lang="en-US" sz="2000" dirty="0" smtClean="0"/>
            </a:br>
            <a:endParaRPr lang="en-US" sz="2000" dirty="0" smtClean="0"/>
          </a:p>
          <a:p>
            <a:pPr marL="0" indent="0" eaLnBrk="1" fontAlgn="auto" hangingPunct="1">
              <a:spcAft>
                <a:spcPts val="0"/>
              </a:spcAft>
              <a:buFont typeface="Wingdings"/>
              <a:buNone/>
              <a:defRPr/>
            </a:pPr>
            <a:r>
              <a:rPr lang="en-US" sz="2000" b="1" dirty="0" smtClean="0">
                <a:solidFill>
                  <a:srgbClr val="11099B"/>
                </a:solidFill>
              </a:rPr>
              <a:t>If strategic risks are substantial, firms may under-invest in mitigation by focusing only on tactical risks</a:t>
            </a:r>
            <a:r>
              <a:rPr lang="en-US" sz="2000" dirty="0" smtClean="0"/>
              <a:t>.</a:t>
            </a:r>
          </a:p>
          <a:p>
            <a:pPr marL="640080" lvl="1" indent="-274320" eaLnBrk="1" fontAlgn="auto" hangingPunct="1">
              <a:spcAft>
                <a:spcPts val="0"/>
              </a:spcAft>
              <a:buFont typeface="Wingdings 2"/>
              <a:buChar char=""/>
              <a:defRPr/>
            </a:pPr>
            <a:endParaRPr lang="en-US" b="1" dirty="0"/>
          </a:p>
        </p:txBody>
      </p:sp>
      <p:cxnSp>
        <p:nvCxnSpPr>
          <p:cNvPr id="4" name="Straight Connector 3"/>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4676" name="Slide Number Placeholder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42C35197-23F9-45CA-97B4-C9BB020AF593}"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pPr eaLnBrk="1" fontAlgn="auto" hangingPunct="1">
              <a:spcAft>
                <a:spcPts val="0"/>
              </a:spcAft>
              <a:defRPr/>
            </a:pPr>
            <a:r>
              <a:rPr lang="en-US" dirty="0" smtClean="0"/>
              <a:t>Mechanisms for Market Share Effects</a:t>
            </a:r>
            <a:endParaRPr lang="en-US" dirty="0"/>
          </a:p>
        </p:txBody>
      </p:sp>
      <p:sp>
        <p:nvSpPr>
          <p:cNvPr id="3" name="Content Placeholder 2"/>
          <p:cNvSpPr>
            <a:spLocks noGrp="1"/>
          </p:cNvSpPr>
          <p:nvPr>
            <p:ph sz="quarter" idx="1"/>
          </p:nvPr>
        </p:nvSpPr>
        <p:spPr>
          <a:xfrm>
            <a:off x="457200" y="1600200"/>
            <a:ext cx="7467600" cy="4873625"/>
          </a:xfrm>
        </p:spPr>
        <p:txBody>
          <a:bodyPr>
            <a:normAutofit/>
          </a:bodyPr>
          <a:lstStyle/>
          <a:p>
            <a:pPr marL="0" indent="0" eaLnBrk="1" fontAlgn="auto" hangingPunct="1">
              <a:spcAft>
                <a:spcPts val="0"/>
              </a:spcAft>
              <a:buFont typeface="Wingdings"/>
              <a:buNone/>
              <a:defRPr/>
            </a:pPr>
            <a:r>
              <a:rPr lang="en-US" b="1" dirty="0" smtClean="0"/>
              <a:t>Nintendo supply chain unable to meet demand for hot selling </a:t>
            </a:r>
            <a:r>
              <a:rPr lang="en-US" b="1" dirty="0" err="1" smtClean="0"/>
              <a:t>Wii</a:t>
            </a:r>
            <a:r>
              <a:rPr lang="en-US" b="1" dirty="0" smtClean="0"/>
              <a:t> in 2007:</a:t>
            </a:r>
          </a:p>
          <a:p>
            <a:pPr marL="274320" indent="-274320" eaLnBrk="1" fontAlgn="auto" hangingPunct="1">
              <a:spcAft>
                <a:spcPts val="0"/>
              </a:spcAft>
              <a:buFont typeface="Wingdings"/>
              <a:buChar char=""/>
              <a:defRPr/>
            </a:pPr>
            <a:endParaRPr lang="en-US" sz="2000" dirty="0" smtClean="0"/>
          </a:p>
          <a:p>
            <a:pPr marL="274320" indent="-274320" eaLnBrk="1" fontAlgn="auto" hangingPunct="1">
              <a:spcAft>
                <a:spcPts val="0"/>
              </a:spcAft>
              <a:buFont typeface="Wingdings"/>
              <a:buChar char=""/>
              <a:defRPr/>
            </a:pPr>
            <a:r>
              <a:rPr lang="en-US" sz="2000" dirty="0" smtClean="0"/>
              <a:t>Some customers buy Sony PS3 as holiday gifts instead, increasing the pool of people likely to buy Sony in the future.</a:t>
            </a:r>
            <a:br>
              <a:rPr lang="en-US" sz="2000" dirty="0" smtClean="0"/>
            </a:br>
            <a:endParaRPr lang="en-US" sz="2000" dirty="0" smtClean="0"/>
          </a:p>
          <a:p>
            <a:pPr marL="274320" indent="-274320" eaLnBrk="1" fontAlgn="auto" hangingPunct="1">
              <a:spcAft>
                <a:spcPts val="0"/>
              </a:spcAft>
              <a:buFont typeface="Wingdings"/>
              <a:buChar char=""/>
              <a:defRPr/>
            </a:pPr>
            <a:r>
              <a:rPr lang="en-US" sz="2000" dirty="0" smtClean="0"/>
              <a:t>Smaller sales means less incentive </a:t>
            </a:r>
            <a:br>
              <a:rPr lang="en-US" sz="2000" dirty="0" smtClean="0"/>
            </a:br>
            <a:r>
              <a:rPr lang="en-US" sz="2000" dirty="0" smtClean="0"/>
              <a:t>for suppliers to produce games for </a:t>
            </a:r>
            <a:br>
              <a:rPr lang="en-US" sz="2000" dirty="0" smtClean="0"/>
            </a:br>
            <a:r>
              <a:rPr lang="en-US" sz="2000" dirty="0" err="1" smtClean="0"/>
              <a:t>Wii</a:t>
            </a:r>
            <a:r>
              <a:rPr lang="en-US" sz="2000" dirty="0" smtClean="0"/>
              <a:t>, which further reduces future </a:t>
            </a:r>
            <a:br>
              <a:rPr lang="en-US" sz="2000" dirty="0" smtClean="0"/>
            </a:br>
            <a:r>
              <a:rPr lang="en-US" sz="2000" dirty="0" smtClean="0"/>
              <a:t>sales.</a:t>
            </a:r>
            <a:endParaRPr lang="en-US" sz="2000" dirty="0"/>
          </a:p>
        </p:txBody>
      </p:sp>
      <p:sp>
        <p:nvSpPr>
          <p:cNvPr id="286723"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4B26BB9-89DF-41A0-8185-9AC473AB781F}" type="slidenum">
              <a:rPr lang="en-US" smtClean="0"/>
              <a:pPr/>
              <a:t>7</a:t>
            </a:fld>
            <a:endParaRPr lang="en-US" smtClean="0"/>
          </a:p>
        </p:txBody>
      </p:sp>
      <p:pic>
        <p:nvPicPr>
          <p:cNvPr id="286724" name="Picture 2"/>
          <p:cNvPicPr>
            <a:picLocks noChangeAspect="1" noChangeArrowheads="1"/>
          </p:cNvPicPr>
          <p:nvPr/>
        </p:nvPicPr>
        <p:blipFill>
          <a:blip r:embed="rId3"/>
          <a:srcRect/>
          <a:stretch>
            <a:fillRect/>
          </a:stretch>
        </p:blipFill>
        <p:spPr bwMode="auto">
          <a:xfrm>
            <a:off x="5562600" y="3810000"/>
            <a:ext cx="2427288" cy="186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p:spPr>
        <p:txBody>
          <a:bodyPr/>
          <a:lstStyle/>
          <a:p>
            <a:pPr eaLnBrk="1" fontAlgn="auto" hangingPunct="1">
              <a:spcAft>
                <a:spcPts val="0"/>
              </a:spcAft>
              <a:defRPr/>
            </a:pPr>
            <a:r>
              <a:rPr lang="en-US" dirty="0" smtClean="0"/>
              <a:t>Magnitude of Strategic Risk</a:t>
            </a:r>
            <a:endParaRPr lang="en-US" dirty="0"/>
          </a:p>
        </p:txBody>
      </p:sp>
      <p:sp>
        <p:nvSpPr>
          <p:cNvPr id="3" name="Content Placeholder 2"/>
          <p:cNvSpPr>
            <a:spLocks noGrp="1"/>
          </p:cNvSpPr>
          <p:nvPr>
            <p:ph sz="quarter" idx="1"/>
          </p:nvPr>
        </p:nvSpPr>
        <p:spPr>
          <a:xfrm>
            <a:off x="457200" y="1600200"/>
            <a:ext cx="7467600" cy="4495800"/>
          </a:xfrm>
        </p:spPr>
        <p:txBody>
          <a:bodyPr>
            <a:normAutofit/>
          </a:bodyPr>
          <a:lstStyle/>
          <a:p>
            <a:pPr marL="274320" indent="-274320" eaLnBrk="1" fontAlgn="auto" hangingPunct="1">
              <a:spcAft>
                <a:spcPts val="0"/>
              </a:spcAft>
              <a:buFont typeface="Wingdings"/>
              <a:buNone/>
              <a:defRPr/>
            </a:pPr>
            <a:r>
              <a:rPr lang="en-US" b="1" dirty="0" smtClean="0"/>
              <a:t>Hendricks &amp; Singhal (2005) found:</a:t>
            </a:r>
          </a:p>
          <a:p>
            <a:pPr marL="457200" indent="-457200" eaLnBrk="1" fontAlgn="auto" hangingPunct="1">
              <a:spcAft>
                <a:spcPts val="0"/>
              </a:spcAft>
              <a:buSzPct val="100000"/>
              <a:buFont typeface="+mj-lt"/>
              <a:buAutoNum type="arabicPeriod"/>
              <a:defRPr/>
            </a:pPr>
            <a:r>
              <a:rPr lang="en-US" sz="2000" dirty="0" smtClean="0"/>
              <a:t>In the year leading up to a reported a supply chain disruption, firms experienced</a:t>
            </a:r>
          </a:p>
          <a:p>
            <a:pPr marL="640080" lvl="1" indent="-274320" eaLnBrk="1" fontAlgn="auto" hangingPunct="1">
              <a:spcAft>
                <a:spcPts val="0"/>
              </a:spcAft>
              <a:buFont typeface="Wingdings 2"/>
              <a:buChar char=""/>
              <a:defRPr/>
            </a:pPr>
            <a:r>
              <a:rPr lang="en-US" sz="1800" dirty="0" smtClean="0"/>
              <a:t>107% drop in operating income (profit)</a:t>
            </a:r>
          </a:p>
          <a:p>
            <a:pPr marL="640080" lvl="1" indent="-274320" eaLnBrk="1" fontAlgn="auto" hangingPunct="1">
              <a:spcAft>
                <a:spcPts val="0"/>
              </a:spcAft>
              <a:buFont typeface="Wingdings 2"/>
              <a:buChar char=""/>
              <a:defRPr/>
            </a:pPr>
            <a:r>
              <a:rPr lang="en-US" sz="1800" dirty="0" smtClean="0"/>
              <a:t>114% drop in return on sales</a:t>
            </a:r>
          </a:p>
          <a:p>
            <a:pPr marL="640080" lvl="1" indent="-274320" eaLnBrk="1" fontAlgn="auto" hangingPunct="1">
              <a:spcAft>
                <a:spcPts val="0"/>
              </a:spcAft>
              <a:buFont typeface="Wingdings 2"/>
              <a:buChar char=""/>
              <a:defRPr/>
            </a:pPr>
            <a:r>
              <a:rPr lang="en-US" sz="1800" dirty="0" smtClean="0"/>
              <a:t>93% reduction in return on assets </a:t>
            </a:r>
          </a:p>
          <a:p>
            <a:pPr marL="640080" lvl="1" indent="-274320" eaLnBrk="1" fontAlgn="auto" hangingPunct="1">
              <a:spcAft>
                <a:spcPts val="0"/>
              </a:spcAft>
              <a:buFont typeface="Wingdings 2"/>
              <a:buChar char=""/>
              <a:defRPr/>
            </a:pPr>
            <a:r>
              <a:rPr lang="en-US" sz="1800" dirty="0" smtClean="0"/>
              <a:t>6.9% lower sales growth</a:t>
            </a:r>
          </a:p>
          <a:p>
            <a:pPr marL="407988" indent="-407988" eaLnBrk="1" fontAlgn="auto" hangingPunct="1">
              <a:spcAft>
                <a:spcPts val="0"/>
              </a:spcAft>
              <a:buFont typeface="Wingdings"/>
              <a:buNone/>
              <a:defRPr/>
            </a:pPr>
            <a:r>
              <a:rPr lang="en-US" sz="2000" dirty="0" smtClean="0"/>
              <a:t>	relative to a control group of firms of similar size in similar industries</a:t>
            </a:r>
            <a:br>
              <a:rPr lang="en-US" sz="2000" dirty="0" smtClean="0"/>
            </a:br>
            <a:endParaRPr lang="en-US" sz="1400" dirty="0" smtClean="0"/>
          </a:p>
          <a:p>
            <a:pPr marL="457200" indent="-457200" eaLnBrk="1" fontAlgn="auto" hangingPunct="1">
              <a:spcAft>
                <a:spcPts val="0"/>
              </a:spcAft>
              <a:buSzPct val="100000"/>
              <a:buFont typeface="+mj-lt"/>
              <a:buAutoNum type="arabicPeriod" startAt="2"/>
              <a:defRPr/>
            </a:pPr>
            <a:r>
              <a:rPr lang="en-US" sz="2000" dirty="0" smtClean="0"/>
              <a:t>These numbers did not improve for </a:t>
            </a:r>
            <a:r>
              <a:rPr lang="en-US" sz="2000" i="1" dirty="0" smtClean="0"/>
              <a:t>two years </a:t>
            </a:r>
            <a:r>
              <a:rPr lang="en-US" sz="2000" dirty="0" smtClean="0"/>
              <a:t>after the announcement.</a:t>
            </a:r>
          </a:p>
          <a:p>
            <a:pPr marL="274320" indent="-27432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a:buChar char=""/>
              <a:defRPr/>
            </a:pPr>
            <a:endParaRPr lang="en-US" dirty="0" smtClean="0"/>
          </a:p>
        </p:txBody>
      </p:sp>
      <p:sp>
        <p:nvSpPr>
          <p:cNvPr id="288771"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F0E36CBC-469A-4B76-B42C-CC0EBBD4BDA3}" type="slidenum">
              <a:rPr lang="en-US" smtClean="0"/>
              <a:pPr/>
              <a:t>8</a:t>
            </a:fld>
            <a:endParaRPr lang="en-US" smtClean="0"/>
          </a:p>
        </p:txBody>
      </p:sp>
      <p:sp>
        <p:nvSpPr>
          <p:cNvPr id="288772" name="TextBox 4"/>
          <p:cNvSpPr txBox="1">
            <a:spLocks noChangeArrowheads="1"/>
          </p:cNvSpPr>
          <p:nvPr/>
        </p:nvSpPr>
        <p:spPr bwMode="auto">
          <a:xfrm>
            <a:off x="3962400" y="6172200"/>
            <a:ext cx="4038600" cy="400050"/>
          </a:xfrm>
          <a:prstGeom prst="rect">
            <a:avLst/>
          </a:prstGeom>
          <a:noFill/>
          <a:ln w="9525">
            <a:noFill/>
            <a:miter lim="800000"/>
            <a:headEnd/>
            <a:tailEnd/>
          </a:ln>
        </p:spPr>
        <p:txBody>
          <a:bodyPr>
            <a:spAutoFit/>
          </a:bodyPr>
          <a:lstStyle/>
          <a:p>
            <a:r>
              <a:rPr lang="en-US" sz="1000"/>
              <a:t>Hendricks, K., V. Singhal. 2005, Association Between Supply Chain Glitches and Operating Performance, </a:t>
            </a:r>
            <a:r>
              <a:rPr lang="en-US" sz="1000" i="1"/>
              <a:t>Management Science</a:t>
            </a:r>
            <a:r>
              <a:rPr lang="en-US" sz="1000"/>
              <a:t> </a:t>
            </a:r>
            <a:r>
              <a:rPr lang="en-US" sz="1000" b="1"/>
              <a:t>51</a:t>
            </a:r>
            <a:r>
              <a:rPr lang="en-US" sz="1000"/>
              <a:t>(5), 695-711.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Research Questions</a:t>
            </a:r>
            <a:endParaRPr lang="en-US" dirty="0"/>
          </a:p>
        </p:txBody>
      </p:sp>
      <p:sp>
        <p:nvSpPr>
          <p:cNvPr id="290818" name="Content Placeholder 2"/>
          <p:cNvSpPr>
            <a:spLocks noGrp="1"/>
          </p:cNvSpPr>
          <p:nvPr>
            <p:ph sz="quarter" idx="1"/>
          </p:nvPr>
        </p:nvSpPr>
        <p:spPr>
          <a:xfrm>
            <a:off x="457200" y="1600200"/>
            <a:ext cx="8077200" cy="914400"/>
          </a:xfrm>
        </p:spPr>
        <p:txBody>
          <a:bodyPr/>
          <a:lstStyle/>
          <a:p>
            <a:pPr eaLnBrk="1" hangingPunct="1"/>
            <a:r>
              <a:rPr lang="en-US" smtClean="0"/>
              <a:t>How to prepare for an unlikely but severe disruption? </a:t>
            </a:r>
          </a:p>
        </p:txBody>
      </p:sp>
      <p:cxnSp>
        <p:nvCxnSpPr>
          <p:cNvPr id="4" name="Straight Connector 3"/>
          <p:cNvCxnSpPr/>
          <p:nvPr/>
        </p:nvCxnSpPr>
        <p:spPr>
          <a:xfrm>
            <a:off x="3048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90820" name="Slide Number Placeholder 6"/>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1276047F-3F2D-42D2-ABA8-22AA9ED595AE}" type="slidenum">
              <a:rPr lang="en-US" smtClean="0"/>
              <a:pPr/>
              <a:t>9</a:t>
            </a:fld>
            <a:endParaRPr lang="en-US" smtClean="0"/>
          </a:p>
        </p:txBody>
      </p:sp>
      <p:sp>
        <p:nvSpPr>
          <p:cNvPr id="6" name="Content Placeholder 2"/>
          <p:cNvSpPr txBox="1">
            <a:spLocks/>
          </p:cNvSpPr>
          <p:nvPr/>
        </p:nvSpPr>
        <p:spPr>
          <a:xfrm>
            <a:off x="457200" y="2362200"/>
            <a:ext cx="7467600" cy="682625"/>
          </a:xfrm>
          <a:prstGeom prst="rect">
            <a:avLst/>
          </a:prstGeom>
        </p:spPr>
        <p:txBody>
          <a:bodyPr>
            <a:normAutofit/>
          </a:bodyPr>
          <a:lstStyle/>
          <a:p>
            <a:pPr marL="274320" indent="-274320" fontAlgn="auto">
              <a:lnSpc>
                <a:spcPct val="90000"/>
              </a:lnSpc>
              <a:spcBef>
                <a:spcPts val="600"/>
              </a:spcBef>
              <a:spcAft>
                <a:spcPts val="0"/>
              </a:spcAft>
              <a:buClr>
                <a:schemeClr val="accent1"/>
              </a:buClr>
              <a:buSzPct val="70000"/>
              <a:buFont typeface="Wingdings"/>
              <a:buChar char=""/>
              <a:defRPr/>
            </a:pPr>
            <a:r>
              <a:rPr lang="en-US" sz="2400" dirty="0">
                <a:latin typeface="+mn-lt"/>
                <a:cs typeface="+mn-cs"/>
              </a:rPr>
              <a:t>How to respond to a disruption when it occurs?</a:t>
            </a:r>
          </a:p>
        </p:txBody>
      </p:sp>
      <p:sp>
        <p:nvSpPr>
          <p:cNvPr id="8" name="Content Placeholder 2"/>
          <p:cNvSpPr txBox="1">
            <a:spLocks/>
          </p:cNvSpPr>
          <p:nvPr/>
        </p:nvSpPr>
        <p:spPr>
          <a:xfrm>
            <a:off x="457200" y="3160713"/>
            <a:ext cx="7467600" cy="987425"/>
          </a:xfrm>
          <a:prstGeom prst="rect">
            <a:avLst/>
          </a:prstGeom>
        </p:spPr>
        <p:txBody>
          <a:bodyPr>
            <a:normAutofit/>
          </a:bodyPr>
          <a:lstStyle/>
          <a:p>
            <a:pPr marL="274320" indent="-274320" fontAlgn="auto">
              <a:lnSpc>
                <a:spcPct val="90000"/>
              </a:lnSpc>
              <a:spcBef>
                <a:spcPts val="600"/>
              </a:spcBef>
              <a:spcAft>
                <a:spcPts val="0"/>
              </a:spcAft>
              <a:buClr>
                <a:schemeClr val="accent1"/>
              </a:buClr>
              <a:buSzPct val="70000"/>
              <a:buFont typeface="Wingdings"/>
              <a:buChar char=""/>
              <a:defRPr/>
            </a:pPr>
            <a:r>
              <a:rPr lang="en-US" sz="2400" dirty="0">
                <a:latin typeface="+mn-lt"/>
                <a:cs typeface="+mn-cs"/>
              </a:rPr>
              <a:t>How to measure a firm’s risk exposure? </a:t>
            </a:r>
          </a:p>
          <a:p>
            <a:pPr marL="274320" indent="-274320" fontAlgn="auto">
              <a:spcBef>
                <a:spcPts val="600"/>
              </a:spcBef>
              <a:spcAft>
                <a:spcPts val="0"/>
              </a:spcAft>
              <a:buClr>
                <a:schemeClr val="accent1"/>
              </a:buClr>
              <a:buSzPct val="70000"/>
              <a:buFont typeface="Wingdings"/>
              <a:buChar char=""/>
              <a:defRPr/>
            </a:pPr>
            <a:endParaRPr lang="en-US" sz="2400" dirty="0">
              <a:latin typeface="+mn-lt"/>
              <a:cs typeface="+mn-cs"/>
            </a:endParaRPr>
          </a:p>
        </p:txBody>
      </p:sp>
      <p:sp>
        <p:nvSpPr>
          <p:cNvPr id="9" name="Content Placeholder 2"/>
          <p:cNvSpPr txBox="1">
            <a:spLocks/>
          </p:cNvSpPr>
          <p:nvPr/>
        </p:nvSpPr>
        <p:spPr>
          <a:xfrm>
            <a:off x="457200" y="3965575"/>
            <a:ext cx="7772400" cy="838200"/>
          </a:xfrm>
          <a:prstGeom prst="rect">
            <a:avLst/>
          </a:prstGeom>
        </p:spPr>
        <p:txBody>
          <a:bodyPr>
            <a:normAutofit/>
          </a:bodyPr>
          <a:lstStyle/>
          <a:p>
            <a:pPr marL="274320" indent="-274320" fontAlgn="auto">
              <a:lnSpc>
                <a:spcPct val="90000"/>
              </a:lnSpc>
              <a:spcBef>
                <a:spcPts val="600"/>
              </a:spcBef>
              <a:spcAft>
                <a:spcPts val="0"/>
              </a:spcAft>
              <a:buClr>
                <a:schemeClr val="accent1"/>
              </a:buClr>
              <a:buSzPct val="70000"/>
              <a:buFont typeface="Wingdings"/>
              <a:buChar char=""/>
              <a:defRPr/>
            </a:pPr>
            <a:r>
              <a:rPr lang="en-US" sz="2400" dirty="0">
                <a:latin typeface="+mn-lt"/>
                <a:cs typeface="+mn-cs"/>
              </a:rPr>
              <a:t>How to reduce supply chain risks from disruptions?</a:t>
            </a:r>
          </a:p>
          <a:p>
            <a:pPr marL="274320" indent="-274320" fontAlgn="auto">
              <a:spcBef>
                <a:spcPts val="600"/>
              </a:spcBef>
              <a:spcAft>
                <a:spcPts val="0"/>
              </a:spcAft>
              <a:buClr>
                <a:schemeClr val="accent1"/>
              </a:buClr>
              <a:buSzPct val="70000"/>
              <a:buFont typeface="Wingdings"/>
              <a:buChar char=""/>
              <a:defRPr/>
            </a:pPr>
            <a:endParaRPr lang="en-US" sz="2400" dirty="0">
              <a:latin typeface="+mn-lt"/>
              <a:cs typeface="+mn-cs"/>
            </a:endParaRPr>
          </a:p>
          <a:p>
            <a:pPr marL="274320" indent="-274320" fontAlgn="auto">
              <a:spcBef>
                <a:spcPts val="600"/>
              </a:spcBef>
              <a:spcAft>
                <a:spcPts val="0"/>
              </a:spcAft>
              <a:buClr>
                <a:schemeClr val="accent1"/>
              </a:buClr>
              <a:buSzPct val="70000"/>
              <a:buFont typeface="Wingdings"/>
              <a:buChar char=""/>
              <a:defRPr/>
            </a:pPr>
            <a:endParaRPr lang="en-US" sz="2400" dirty="0">
              <a:latin typeface="+mn-lt"/>
              <a:cs typeface="+mn-cs"/>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26.9|47.1|8|56"/>
</p:tagLst>
</file>

<file path=ppt/tags/tag10.xml><?xml version="1.0" encoding="utf-8"?>
<p:tagLst xmlns:a="http://schemas.openxmlformats.org/drawingml/2006/main" xmlns:r="http://schemas.openxmlformats.org/officeDocument/2006/relationships" xmlns:p="http://schemas.openxmlformats.org/presentationml/2006/main">
  <p:tag name="TIMING" val="|54.5"/>
</p:tagLst>
</file>

<file path=ppt/tags/tag11.xml><?xml version="1.0" encoding="utf-8"?>
<p:tagLst xmlns:a="http://schemas.openxmlformats.org/drawingml/2006/main" xmlns:r="http://schemas.openxmlformats.org/officeDocument/2006/relationships" xmlns:p="http://schemas.openxmlformats.org/presentationml/2006/main">
  <p:tag name="TIMING" val="|25.9|27.6|26"/>
</p:tagLst>
</file>

<file path=ppt/tags/tag12.xml><?xml version="1.0" encoding="utf-8"?>
<p:tagLst xmlns:a="http://schemas.openxmlformats.org/drawingml/2006/main" xmlns:r="http://schemas.openxmlformats.org/officeDocument/2006/relationships" xmlns:p="http://schemas.openxmlformats.org/presentationml/2006/main">
  <p:tag name="TIMING" val="|14.1|20.5|30.5|9.7|22.7|2.2|28.9"/>
</p:tagLst>
</file>

<file path=ppt/tags/tag13.xml><?xml version="1.0" encoding="utf-8"?>
<p:tagLst xmlns:a="http://schemas.openxmlformats.org/drawingml/2006/main" xmlns:r="http://schemas.openxmlformats.org/officeDocument/2006/relationships" xmlns:p="http://schemas.openxmlformats.org/presentationml/2006/main">
  <p:tag name="TIMING" val="|7.4|35.8"/>
</p:tagLst>
</file>

<file path=ppt/tags/tag2.xml><?xml version="1.0" encoding="utf-8"?>
<p:tagLst xmlns:a="http://schemas.openxmlformats.org/drawingml/2006/main" xmlns:r="http://schemas.openxmlformats.org/officeDocument/2006/relationships" xmlns:p="http://schemas.openxmlformats.org/presentationml/2006/main">
  <p:tag name="TIMING" val="|2.1|20.3|104.4"/>
</p:tagLst>
</file>

<file path=ppt/tags/tag3.xml><?xml version="1.0" encoding="utf-8"?>
<p:tagLst xmlns:a="http://schemas.openxmlformats.org/drawingml/2006/main" xmlns:r="http://schemas.openxmlformats.org/officeDocument/2006/relationships" xmlns:p="http://schemas.openxmlformats.org/presentationml/2006/main">
  <p:tag name="TIMING" val="|2.1|20.3|104.4"/>
</p:tagLst>
</file>

<file path=ppt/tags/tag4.xml><?xml version="1.0" encoding="utf-8"?>
<p:tagLst xmlns:a="http://schemas.openxmlformats.org/drawingml/2006/main" xmlns:r="http://schemas.openxmlformats.org/officeDocument/2006/relationships" xmlns:p="http://schemas.openxmlformats.org/presentationml/2006/main">
  <p:tag name="TIMING" val="|22.8"/>
</p:tagLst>
</file>

<file path=ppt/tags/tag5.xml><?xml version="1.0" encoding="utf-8"?>
<p:tagLst xmlns:a="http://schemas.openxmlformats.org/drawingml/2006/main" xmlns:r="http://schemas.openxmlformats.org/officeDocument/2006/relationships" xmlns:p="http://schemas.openxmlformats.org/presentationml/2006/main">
  <p:tag name="TIMING" val="|15.9|7.5|5.1"/>
</p:tagLst>
</file>

<file path=ppt/tags/tag6.xml><?xml version="1.0" encoding="utf-8"?>
<p:tagLst xmlns:a="http://schemas.openxmlformats.org/drawingml/2006/main" xmlns:r="http://schemas.openxmlformats.org/officeDocument/2006/relationships" xmlns:p="http://schemas.openxmlformats.org/presentationml/2006/main">
  <p:tag name="TIMING" val="|31.2|20.4"/>
</p:tagLst>
</file>

<file path=ppt/tags/tag7.xml><?xml version="1.0" encoding="utf-8"?>
<p:tagLst xmlns:a="http://schemas.openxmlformats.org/drawingml/2006/main" xmlns:r="http://schemas.openxmlformats.org/officeDocument/2006/relationships" xmlns:p="http://schemas.openxmlformats.org/presentationml/2006/main">
  <p:tag name="TIMING" val="|28|0.9|2.9|4|6.4|12.3"/>
</p:tagLst>
</file>

<file path=ppt/tags/tag8.xml><?xml version="1.0" encoding="utf-8"?>
<p:tagLst xmlns:a="http://schemas.openxmlformats.org/drawingml/2006/main" xmlns:r="http://schemas.openxmlformats.org/officeDocument/2006/relationships" xmlns:p="http://schemas.openxmlformats.org/presentationml/2006/main">
  <p:tag name="TIMING" val="|3.2|2.9|12.4|6.7|7.7|25.8|0.4|19.8|27.9"/>
</p:tagLst>
</file>

<file path=ppt/tags/tag9.xml><?xml version="1.0" encoding="utf-8"?>
<p:tagLst xmlns:a="http://schemas.openxmlformats.org/drawingml/2006/main" xmlns:r="http://schemas.openxmlformats.org/officeDocument/2006/relationships" xmlns:p="http://schemas.openxmlformats.org/presentationml/2006/main">
  <p:tag name="TIMING" val="|3.2|2.9|12.4|6.7|7.7|25.8|0.4|19.8|2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80972</TotalTime>
  <Words>2932</Words>
  <Application>Microsoft PowerPoint</Application>
  <PresentationFormat>On-screen Show (4:3)</PresentationFormat>
  <Paragraphs>490</Paragraphs>
  <Slides>31</Slides>
  <Notes>31</Notes>
  <HiddenSlides>3</HiddenSlides>
  <MMClips>0</MMClips>
  <ScaleCrop>false</ScaleCrop>
  <HeadingPairs>
    <vt:vector size="8" baseType="variant">
      <vt:variant>
        <vt:lpstr>Fonts Used</vt:lpstr>
      </vt:variant>
      <vt:variant>
        <vt:i4>7</vt:i4>
      </vt:variant>
      <vt:variant>
        <vt:lpstr>Design Template</vt:lpstr>
      </vt:variant>
      <vt:variant>
        <vt:i4>7</vt:i4>
      </vt:variant>
      <vt:variant>
        <vt:lpstr>Embedded OLE Servers</vt:lpstr>
      </vt:variant>
      <vt:variant>
        <vt:i4>2</vt:i4>
      </vt:variant>
      <vt:variant>
        <vt:lpstr>Slide Titles</vt:lpstr>
      </vt:variant>
      <vt:variant>
        <vt:i4>31</vt:i4>
      </vt:variant>
    </vt:vector>
  </HeadingPairs>
  <TitlesOfParts>
    <vt:vector size="47" baseType="lpstr">
      <vt:lpstr>Times New Roman</vt:lpstr>
      <vt:lpstr>Arial</vt:lpstr>
      <vt:lpstr>Century Schoolbook</vt:lpstr>
      <vt:lpstr>Wingdings</vt:lpstr>
      <vt:lpstr>Wingdings 2</vt:lpstr>
      <vt:lpstr>Batang</vt:lpstr>
      <vt:lpstr>Symbol</vt:lpstr>
      <vt:lpstr>Oriel</vt:lpstr>
      <vt:lpstr>Oriel</vt:lpstr>
      <vt:lpstr>Oriel</vt:lpstr>
      <vt:lpstr>Oriel</vt:lpstr>
      <vt:lpstr>Oriel</vt:lpstr>
      <vt:lpstr>Oriel</vt:lpstr>
      <vt:lpstr>Oriel</vt:lpstr>
      <vt:lpstr>Photo Editor Photo</vt:lpstr>
      <vt:lpstr>Equation</vt:lpstr>
      <vt:lpstr>TACTICAL AND STRATEGIC RISKS FROM DISRUPTION OF  GLOBAL SUPPLY CHAINS</vt:lpstr>
      <vt:lpstr>SUPPLY CHAIN DISRUPTIONS</vt:lpstr>
      <vt:lpstr>TAIWAN EARTHQUAKE:  INTEL VS. AMD</vt:lpstr>
      <vt:lpstr>HURRICANE MITCH:  CHIQUITA VS. DOLE</vt:lpstr>
      <vt:lpstr>PHILLIPS FIRE:  NOKIA VS. ERICSSON</vt:lpstr>
      <vt:lpstr>SUPPLY CHAIN RISKS</vt:lpstr>
      <vt:lpstr>MECHANISMS FOR MARKET SHARE EFFECTS</vt:lpstr>
      <vt:lpstr>MAGNITUDE OF STRATEGIC RISK</vt:lpstr>
      <vt:lpstr>RESEARCH QUESTIONS</vt:lpstr>
      <vt:lpstr>BASIC MODEL – DUOPOLY WITH THIRD PARTY</vt:lpstr>
      <vt:lpstr>FIRMS’ PARAMETERS</vt:lpstr>
      <vt:lpstr>CUSTOMERS’ BEHAVIORS</vt:lpstr>
      <vt:lpstr>TWO-LEVEL DECISIONS </vt:lpstr>
      <vt:lpstr>FOUR-STAGE PROCESS</vt:lpstr>
      <vt:lpstr>BACKUP CAPACITY COMPETITION (BCC)</vt:lpstr>
      <vt:lpstr>Slide 16</vt:lpstr>
      <vt:lpstr>ADVANCED PREPAREDNESS  COMPETITION (APC)</vt:lpstr>
      <vt:lpstr>USING THE MODEL TO CHARACTERIZE RISK EXPOSURE</vt:lpstr>
      <vt:lpstr>REGRESSION VARIABLES</vt:lpstr>
      <vt:lpstr>RESULTS OF STEPWISE REGRESSION</vt:lpstr>
      <vt:lpstr>ASSUME FIRM A IS SMALLER</vt:lpstr>
      <vt:lpstr>RISK METRICS</vt:lpstr>
      <vt:lpstr>TEST OF 5-FACTOR MODEL</vt:lpstr>
      <vt:lpstr>EFFECTIVENESS OF 5-FACTOR MODEL</vt:lpstr>
      <vt:lpstr>NUMERICAL STUDIES – 5-FACTOR REGRESSION MODEL VS. OPTIMAL PREPARATION</vt:lpstr>
      <vt:lpstr>PREPARATION STRATEGIES</vt:lpstr>
      <vt:lpstr>PREPAREDNESS POLICIES</vt:lpstr>
      <vt:lpstr>FUTURE WORK</vt:lpstr>
      <vt:lpstr>FUTURE WORK</vt:lpstr>
      <vt:lpstr>FUTURE WORK</vt:lpstr>
      <vt:lpstr>THANK YOU!</vt:lpstr>
    </vt:vector>
  </TitlesOfParts>
  <Company>Northwestern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Ting Yu</dc:creator>
  <cp:lastModifiedBy>Cisco Systems, Inc.</cp:lastModifiedBy>
  <cp:revision>490</cp:revision>
  <dcterms:created xsi:type="dcterms:W3CDTF">2006-05-17T05:51:35Z</dcterms:created>
  <dcterms:modified xsi:type="dcterms:W3CDTF">2008-01-30T15:16:55Z</dcterms:modified>
</cp:coreProperties>
</file>